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3"/>
  </p:notesMasterIdLst>
  <p:handoutMasterIdLst>
    <p:handoutMasterId r:id="rId14"/>
  </p:handoutMasterIdLst>
  <p:sldIdLst>
    <p:sldId id="391" r:id="rId2"/>
    <p:sldId id="380" r:id="rId3"/>
    <p:sldId id="381" r:id="rId4"/>
    <p:sldId id="382" r:id="rId5"/>
    <p:sldId id="383" r:id="rId6"/>
    <p:sldId id="385" r:id="rId7"/>
    <p:sldId id="386" r:id="rId8"/>
    <p:sldId id="387" r:id="rId9"/>
    <p:sldId id="388" r:id="rId10"/>
    <p:sldId id="393" r:id="rId11"/>
    <p:sldId id="390" r:id="rId1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C1FF"/>
    <a:srgbClr val="CC99FF"/>
    <a:srgbClr val="FF0066"/>
    <a:srgbClr val="FF33CC"/>
    <a:srgbClr val="FFCCCC"/>
    <a:srgbClr val="CCCCFF"/>
    <a:srgbClr val="CCECFF"/>
    <a:srgbClr val="FFFFCC"/>
    <a:srgbClr val="9933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7" autoAdjust="0"/>
    <p:restoredTop sz="95008" autoAdjust="0"/>
  </p:normalViewPr>
  <p:slideViewPr>
    <p:cSldViewPr>
      <p:cViewPr varScale="1">
        <p:scale>
          <a:sx n="74" d="100"/>
          <a:sy n="74" d="100"/>
        </p:scale>
        <p:origin x="70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31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DB680-7C3A-4621-B48B-7F369E01ADC0}" type="datetimeFigureOut">
              <a:rPr kumimoji="1" lang="ja-JP" altLang="en-US" smtClean="0"/>
              <a:t>2015/1/5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4ED1C-6045-46F3-8295-E13DD79BC7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9454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F43C9-9031-45E7-9E62-DA68CEA69C64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292B7A-7F02-4858-962A-4EB09E2A130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57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92B7A-7F02-4858-962A-4EB09E2A1305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791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92B7A-7F02-4858-962A-4EB09E2A1305}" type="slidenum">
              <a:rPr lang="ja-JP" altLang="en-US" smtClean="0">
                <a:solidFill>
                  <a:prstClr val="black"/>
                </a:solidFill>
              </a:rPr>
              <a:pPr/>
              <a:t>5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827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92B7A-7F02-4858-962A-4EB09E2A1305}" type="slidenum">
              <a:rPr lang="ja-JP" altLang="en-US" smtClean="0">
                <a:solidFill>
                  <a:prstClr val="black"/>
                </a:solidFill>
              </a:rPr>
              <a:pPr/>
              <a:t>7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555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92B7A-7F02-4858-962A-4EB09E2A1305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178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FF86-D183-454D-AD9F-511DAB73B52B}" type="datetimeFigureOut">
              <a:rPr kumimoji="1" lang="ja-JP" altLang="en-US" smtClean="0">
                <a:solidFill>
                  <a:srgbClr val="DBF5F9">
                    <a:shade val="90000"/>
                  </a:srgbClr>
                </a:solidFill>
              </a:rPr>
              <a:pPr/>
              <a:t>2015/1/5</a:t>
            </a:fld>
            <a:endParaRPr kumimoji="1" lang="ja-JP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6995-B1EC-45AE-B8BE-2D10E68C8729}" type="slidenum">
              <a:rPr kumimoji="1" lang="ja-JP" alt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5774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FF86-D183-454D-AD9F-511DAB73B52B}" type="datetimeFigureOut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2015/1/5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6995-B1EC-45AE-B8BE-2D10E68C8729}" type="slidenum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20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FF86-D183-454D-AD9F-511DAB73B52B}" type="datetimeFigureOut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2015/1/5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6995-B1EC-45AE-B8BE-2D10E68C8729}" type="slidenum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05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FF86-D183-454D-AD9F-511DAB73B52B}" type="datetimeFigureOut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2015/1/5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6995-B1EC-45AE-B8BE-2D10E68C8729}" type="slidenum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03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FF86-D183-454D-AD9F-511DAB73B52B}" type="datetimeFigureOut">
              <a:rPr kumimoji="1" lang="ja-JP" altLang="en-US" smtClean="0">
                <a:solidFill>
                  <a:srgbClr val="DBF5F9">
                    <a:shade val="90000"/>
                  </a:srgbClr>
                </a:solidFill>
              </a:rPr>
              <a:pPr/>
              <a:t>2015/1/5</a:t>
            </a:fld>
            <a:endParaRPr kumimoji="1" lang="ja-JP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6995-B1EC-45AE-B8BE-2D10E68C8729}" type="slidenum">
              <a:rPr kumimoji="1" lang="ja-JP" alt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3459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FF86-D183-454D-AD9F-511DAB73B52B}" type="datetimeFigureOut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2015/1/5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6995-B1EC-45AE-B8BE-2D10E68C8729}" type="slidenum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127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FF86-D183-454D-AD9F-511DAB73B52B}" type="datetimeFigureOut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2015/1/5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6995-B1EC-45AE-B8BE-2D10E68C8729}" type="slidenum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636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FF86-D183-454D-AD9F-511DAB73B52B}" type="datetimeFigureOut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2015/1/5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6995-B1EC-45AE-B8BE-2D10E68C8729}" type="slidenum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7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FF86-D183-454D-AD9F-511DAB73B52B}" type="datetimeFigureOut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2015/1/5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6995-B1EC-45AE-B8BE-2D10E68C8729}" type="slidenum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31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FF86-D183-454D-AD9F-511DAB73B52B}" type="datetimeFigureOut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2015/1/5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6995-B1EC-45AE-B8BE-2D10E68C8729}" type="slidenum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41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つの角を丸めた四角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FF86-D183-454D-AD9F-511DAB73B52B}" type="datetimeFigureOut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2015/1/5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2F76995-B1EC-45AE-B8BE-2D10E68C8729}" type="slidenum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10" name="フリーフォーム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11" name="フリーフォーム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90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A1FF86-D183-454D-AD9F-511DAB73B52B}" type="datetimeFigureOut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2015/1/5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F76995-B1EC-45AE-B8BE-2D10E68C8729}" type="slidenum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フリーフォーム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>
                <a:solidFill>
                  <a:prstClr val="black"/>
                </a:solidFill>
              </a:endParaRPr>
            </a:p>
          </p:txBody>
        </p:sp>
        <p:sp>
          <p:nvSpPr>
            <p:cNvPr id="13" name="フリーフォーム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426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1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atou-keiko-1\Desktop\satou-keiko-1%20qTi9tH5g\&#29702;&#31185;&#38899;&#27005;\&#38899;&#27005;&#12288;&#12473;&#12506;&#12540;&#12473;&#12539;&#12472;&#12515;&#12540;&#12491;&#12540;.mp3" TargetMode="Externa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atou-keiko-1\Desktop\satou-keiko-1%20qTi9tH5g\&#29702;&#31185;&#38899;&#27005;\&#38899;&#27005;&#12288;&#12473;&#12506;&#12540;&#12473;&#12539;&#12472;&#12515;&#12540;&#12491;&#12540;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6156176" y="5517232"/>
            <a:ext cx="2843808" cy="120032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kumimoji="1" lang="ja-JP" altLang="en-US" sz="2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ea"/>
              </a:rPr>
              <a:t>県総合教育センター</a:t>
            </a:r>
            <a:endParaRPr kumimoji="1" lang="en-US" altLang="ja-JP" sz="2400" b="1" dirty="0" smtClean="0">
              <a:ln w="50800"/>
              <a:solidFill>
                <a:schemeClr val="bg1">
                  <a:shade val="50000"/>
                </a:schemeClr>
              </a:solidFill>
              <a:latin typeface="+mn-ea"/>
            </a:endParaRPr>
          </a:p>
          <a:p>
            <a:r>
              <a:rPr lang="ja-JP" altLang="en-US" sz="2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ea"/>
              </a:rPr>
              <a:t>長期研究員</a:t>
            </a:r>
            <a:endParaRPr lang="en-US" altLang="ja-JP" sz="2400" b="1" dirty="0" smtClean="0">
              <a:ln w="50800"/>
              <a:solidFill>
                <a:schemeClr val="bg1">
                  <a:shade val="50000"/>
                </a:schemeClr>
              </a:solidFill>
              <a:latin typeface="+mn-ea"/>
            </a:endParaRPr>
          </a:p>
          <a:p>
            <a:r>
              <a:rPr kumimoji="1" lang="ja-JP" altLang="en-US" sz="2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ea"/>
              </a:rPr>
              <a:t>佐藤恵子</a:t>
            </a:r>
            <a:endParaRPr kumimoji="1" lang="ja-JP" altLang="en-US" sz="2400" b="1" dirty="0">
              <a:ln w="50800"/>
              <a:solidFill>
                <a:schemeClr val="bg1">
                  <a:shade val="50000"/>
                </a:schemeClr>
              </a:solidFill>
              <a:latin typeface="+mn-ea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07504" y="404664"/>
            <a:ext cx="88924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ＭＳ Ｐゴシック" pitchFamily="50" charset="-128"/>
              </a:rPr>
              <a:t>化学変化を</a:t>
            </a:r>
            <a:endParaRPr lang="en-US" altLang="ja-JP" sz="6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ＭＳ Ｐゴシック" pitchFamily="50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ＭＳ Ｐゴシック" pitchFamily="50" charset="-128"/>
              </a:rPr>
              <a:t>化学反応式で表そう！</a:t>
            </a:r>
            <a:r>
              <a:rPr kumimoji="1" lang="ja-JP" sz="6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ＭＳ Ｐゴシック" pitchFamily="50" charset="-128"/>
              </a:rPr>
              <a:t> 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34" y="2812278"/>
            <a:ext cx="4758734" cy="356905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780928"/>
            <a:ext cx="3441610" cy="258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57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/>
          <p:cNvSpPr txBox="1"/>
          <p:nvPr/>
        </p:nvSpPr>
        <p:spPr>
          <a:xfrm>
            <a:off x="117170" y="1988840"/>
            <a:ext cx="90268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C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6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H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12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O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6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+</a:t>
            </a: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　</a:t>
            </a:r>
            <a:r>
              <a:rPr lang="ja-JP" altLang="en-US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 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O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</a:t>
            </a: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→ </a:t>
            </a:r>
            <a:r>
              <a:rPr lang="ja-JP" altLang="en-US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  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CO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+ </a:t>
            </a:r>
            <a:r>
              <a:rPr lang="ja-JP" altLang="en-US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 </a:t>
            </a:r>
            <a:r>
              <a:rPr lang="en-US" altLang="ja-JP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H</a:t>
            </a:r>
            <a:r>
              <a:rPr lang="en-US" altLang="ja-JP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</a:t>
            </a:r>
            <a:r>
              <a:rPr lang="en-US" altLang="ja-JP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O</a:t>
            </a:r>
            <a:endParaRPr lang="ja-JP" alt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950387" y="2432116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dirty="0" smtClean="0">
                <a:solidFill>
                  <a:prstClr val="black"/>
                </a:solidFill>
              </a:rPr>
              <a:t>１</a:t>
            </a:r>
            <a:endParaRPr lang="ja-JP" altLang="en-US" sz="6000" dirty="0">
              <a:solidFill>
                <a:prstClr val="black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6488668"/>
            <a:ext cx="2836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 smtClean="0">
                <a:solidFill>
                  <a:prstClr val="black"/>
                </a:solidFill>
              </a:rPr>
              <a:t>未来へひろがるサイエンス２</a:t>
            </a:r>
            <a:endParaRPr lang="ja-JP" altLang="en-US" b="1" dirty="0">
              <a:solidFill>
                <a:prstClr val="black"/>
              </a:solidFill>
            </a:endParaRPr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0" y="476672"/>
            <a:ext cx="9144000" cy="79208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0" rIns="0" bIns="0" anchor="t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化学反応式で表そう！応用②</a:t>
            </a:r>
            <a:endParaRPr lang="en-US" altLang="ja-JP" sz="4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  <a:p>
            <a:pPr algn="ctr">
              <a:spcBef>
                <a:spcPct val="0"/>
              </a:spcBef>
              <a:defRPr/>
            </a:pPr>
            <a:endParaRPr lang="ja-JP" altLang="en-US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23528" y="5733256"/>
            <a:ext cx="8640960" cy="707886"/>
          </a:xfrm>
          <a:prstGeom prst="rect">
            <a:avLst/>
          </a:prstGeom>
          <a:solidFill>
            <a:srgbClr val="FFCC99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C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6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H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12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O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6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+</a:t>
            </a: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　</a:t>
            </a:r>
            <a:r>
              <a:rPr lang="en-US" altLang="ja-JP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6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O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</a:t>
            </a: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→  </a:t>
            </a:r>
            <a:r>
              <a:rPr lang="en-US" altLang="ja-JP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6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CO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 + </a:t>
            </a:r>
            <a:r>
              <a:rPr lang="en-US" altLang="ja-JP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6</a:t>
            </a:r>
            <a:r>
              <a:rPr lang="en-US" altLang="ja-JP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H</a:t>
            </a:r>
            <a:r>
              <a:rPr lang="en-US" altLang="ja-JP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</a:t>
            </a:r>
            <a:r>
              <a:rPr lang="en-US" altLang="ja-JP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O</a:t>
            </a:r>
            <a:endParaRPr lang="ja-JP" alt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87702" y="1476073"/>
            <a:ext cx="1832553" cy="5847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3200" b="1" dirty="0" smtClean="0">
                <a:solidFill>
                  <a:prstClr val="black"/>
                </a:solidFill>
              </a:rPr>
              <a:t>細胞呼吸</a:t>
            </a:r>
            <a:endParaRPr lang="ja-JP" altLang="en-US" sz="3200" b="1" dirty="0">
              <a:solidFill>
                <a:prstClr val="black"/>
              </a:solidFill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2407080" y="1414517"/>
            <a:ext cx="59554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酸素</a:t>
            </a:r>
            <a:r>
              <a:rPr lang="ja-JP" alt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を用いて</a:t>
            </a:r>
            <a:r>
              <a:rPr lang="ja-JP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有機物</a:t>
            </a:r>
            <a:r>
              <a:rPr lang="ja-JP" alt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から</a:t>
            </a:r>
            <a:r>
              <a:rPr lang="ja-JP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エネルギー</a:t>
            </a:r>
            <a:r>
              <a:rPr lang="ja-JP" alt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を取り出す過程。</a:t>
            </a:r>
            <a:endParaRPr lang="en-US" altLang="ja-JP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細胞内の</a:t>
            </a:r>
            <a:r>
              <a:rPr lang="ja-JP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ミトコンドリア</a:t>
            </a:r>
            <a:r>
              <a:rPr lang="ja-JP" alt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で行われる。</a:t>
            </a:r>
            <a:r>
              <a:rPr lang="ja-JP" altLang="en-US" sz="2000" dirty="0" smtClean="0">
                <a:solidFill>
                  <a:prstClr val="black"/>
                </a:solidFill>
              </a:rPr>
              <a:t>　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79512" y="3356992"/>
            <a:ext cx="225895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ＰＯＰ５H" pitchFamily="50" charset="-128"/>
                <a:ea typeface="AR PＰＯＰ５H" pitchFamily="50" charset="-128"/>
                <a:cs typeface="Verdana" pitchFamily="34" charset="0"/>
              </a:rPr>
              <a:t>CCCCCC</a:t>
            </a:r>
          </a:p>
          <a:p>
            <a:r>
              <a:rPr lang="en-US" altLang="ja-JP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ＰＯＰ５H" pitchFamily="50" charset="-128"/>
                <a:ea typeface="AR PＰＯＰ５H" pitchFamily="50" charset="-128"/>
                <a:cs typeface="Verdana" pitchFamily="34" charset="0"/>
              </a:rPr>
              <a:t>HHHHHH</a:t>
            </a:r>
          </a:p>
          <a:p>
            <a:r>
              <a:rPr lang="en-US" altLang="ja-JP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ＰＯＰ５H" pitchFamily="50" charset="-128"/>
                <a:ea typeface="AR PＰＯＰ５H" pitchFamily="50" charset="-128"/>
                <a:cs typeface="Verdana" pitchFamily="34" charset="0"/>
              </a:rPr>
              <a:t>HHHHHH  </a:t>
            </a:r>
          </a:p>
          <a:p>
            <a:r>
              <a:rPr lang="en-US" altLang="ja-JP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ＰＯＰ５H" pitchFamily="50" charset="-128"/>
                <a:ea typeface="AR PＰＯＰ５H" pitchFamily="50" charset="-128"/>
                <a:cs typeface="Verdana" pitchFamily="34" charset="0"/>
              </a:rPr>
              <a:t>OOOOOO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131840" y="3212976"/>
            <a:ext cx="9925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ＰＯＰ５H" pitchFamily="50" charset="-128"/>
                <a:ea typeface="AR PＰＯＰ５H" pitchFamily="50" charset="-128"/>
              </a:rPr>
              <a:t>OO</a:t>
            </a:r>
            <a:endParaRPr lang="ja-JP" altLang="en-US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PＰＯＰ５H" pitchFamily="50" charset="-128"/>
              <a:ea typeface="AR PＰＯＰ５H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131840" y="3789040"/>
            <a:ext cx="9925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ＰＯＰ５H" pitchFamily="50" charset="-128"/>
                <a:ea typeface="AR PＰＯＰ５H" pitchFamily="50" charset="-128"/>
              </a:rPr>
              <a:t>OO</a:t>
            </a:r>
            <a:endParaRPr lang="ja-JP" altLang="en-US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PＰＯＰ５H" pitchFamily="50" charset="-128"/>
              <a:ea typeface="AR PＰＯＰ５H" pitchFamily="50" charset="-128"/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>
            <a:off x="467544" y="3286989"/>
            <a:ext cx="539552" cy="72008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>
            <a:off x="3131840" y="3789040"/>
            <a:ext cx="539552" cy="72008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/>
          <p:cNvCxnSpPr/>
          <p:nvPr/>
        </p:nvCxnSpPr>
        <p:spPr>
          <a:xfrm>
            <a:off x="3479259" y="3212976"/>
            <a:ext cx="539552" cy="72008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/>
          <p:cNvCxnSpPr/>
          <p:nvPr/>
        </p:nvCxnSpPr>
        <p:spPr>
          <a:xfrm>
            <a:off x="126054" y="3334809"/>
            <a:ext cx="539552" cy="72008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/>
        </p:nvCxnSpPr>
        <p:spPr>
          <a:xfrm>
            <a:off x="3131840" y="3212976"/>
            <a:ext cx="539552" cy="72008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>
            <a:off x="3556964" y="3854898"/>
            <a:ext cx="539552" cy="72008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4942750" y="2432116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dirty="0" smtClean="0">
                <a:solidFill>
                  <a:prstClr val="black"/>
                </a:solidFill>
              </a:rPr>
              <a:t>２</a:t>
            </a:r>
            <a:endParaRPr lang="ja-JP" altLang="en-US" sz="6000" dirty="0">
              <a:solidFill>
                <a:prstClr val="black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4139952" y="3284984"/>
            <a:ext cx="452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１</a:t>
            </a:r>
            <a:endParaRPr lang="ja-JP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139952" y="3789040"/>
            <a:ext cx="452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</a:t>
            </a:r>
            <a:endParaRPr lang="ja-JP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131840" y="4293096"/>
            <a:ext cx="9925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ＰＯＰ５H" pitchFamily="50" charset="-128"/>
                <a:ea typeface="AR PＰＯＰ５H" pitchFamily="50" charset="-128"/>
              </a:rPr>
              <a:t>OO</a:t>
            </a:r>
            <a:endParaRPr lang="ja-JP" altLang="en-US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PＰＯＰ５H" pitchFamily="50" charset="-128"/>
              <a:ea typeface="AR PＰＯＰ５H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350233" y="2657820"/>
            <a:ext cx="1932802" cy="830997"/>
            <a:chOff x="350233" y="2657820"/>
            <a:chExt cx="1932802" cy="830997"/>
          </a:xfrm>
        </p:grpSpPr>
        <p:pic>
          <p:nvPicPr>
            <p:cNvPr id="3074" name="Picture 2" descr="C:\Users\satou-keiko-1\Documents\satou-keiko-1 qTi9tH5g\☆授業で使うPP\理科動画像（Ｈ２６）\グルコース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0233" y="2657820"/>
              <a:ext cx="1152128" cy="822950"/>
            </a:xfrm>
            <a:prstGeom prst="rect">
              <a:avLst/>
            </a:prstGeom>
            <a:noFill/>
          </p:spPr>
        </p:pic>
        <p:sp>
          <p:nvSpPr>
            <p:cNvPr id="2" name="テキスト ボックス 1"/>
            <p:cNvSpPr txBox="1"/>
            <p:nvPr/>
          </p:nvSpPr>
          <p:spPr>
            <a:xfrm>
              <a:off x="1479610" y="2657820"/>
              <a:ext cx="803425" cy="83099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kumimoji="1" lang="ja-JP" altLang="en-US" sz="4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糖</a:t>
              </a:r>
              <a:endParaRPr kumimoji="1" lang="ja-JP" alt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7" name="テキスト ボックス 96"/>
          <p:cNvSpPr txBox="1"/>
          <p:nvPr/>
        </p:nvSpPr>
        <p:spPr>
          <a:xfrm>
            <a:off x="2468992" y="5135593"/>
            <a:ext cx="63882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マッチ体B" panose="04020800000000000000" pitchFamily="18" charset="-128"/>
                <a:ea typeface="AR Pマッチ体B" panose="04020800000000000000" pitchFamily="18" charset="-128"/>
              </a:rPr>
              <a:t>ここからあとは，一人でがんばってみてね。</a:t>
            </a:r>
            <a:endParaRPr lang="ja-JP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Pマッチ体B" panose="04020800000000000000" pitchFamily="18" charset="-128"/>
              <a:ea typeface="AR Pマッチ体B" panose="04020800000000000000" pitchFamily="18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3101993" y="1927263"/>
            <a:ext cx="6042007" cy="3214027"/>
            <a:chOff x="3101993" y="1927263"/>
            <a:chExt cx="6042007" cy="3214027"/>
          </a:xfrm>
        </p:grpSpPr>
        <p:sp>
          <p:nvSpPr>
            <p:cNvPr id="36" name="フリーフォーム 35"/>
            <p:cNvSpPr/>
            <p:nvPr/>
          </p:nvSpPr>
          <p:spPr>
            <a:xfrm rot="1586460">
              <a:off x="3101993" y="1946824"/>
              <a:ext cx="383603" cy="711197"/>
            </a:xfrm>
            <a:custGeom>
              <a:avLst/>
              <a:gdLst>
                <a:gd name="connsiteX0" fmla="*/ 140115 w 439373"/>
                <a:gd name="connsiteY0" fmla="*/ 564392 h 564837"/>
                <a:gd name="connsiteX1" fmla="*/ 1892 w 439373"/>
                <a:gd name="connsiteY1" fmla="*/ 436801 h 564837"/>
                <a:gd name="connsiteX2" fmla="*/ 76320 w 439373"/>
                <a:gd name="connsiteY2" fmla="*/ 287945 h 564837"/>
                <a:gd name="connsiteX3" fmla="*/ 299604 w 439373"/>
                <a:gd name="connsiteY3" fmla="*/ 160355 h 564837"/>
                <a:gd name="connsiteX4" fmla="*/ 320869 w 439373"/>
                <a:gd name="connsiteY4" fmla="*/ 866 h 564837"/>
                <a:gd name="connsiteX5" fmla="*/ 395297 w 439373"/>
                <a:gd name="connsiteY5" fmla="*/ 234783 h 564837"/>
                <a:gd name="connsiteX6" fmla="*/ 374032 w 439373"/>
                <a:gd name="connsiteY6" fmla="*/ 287945 h 564837"/>
                <a:gd name="connsiteX7" fmla="*/ 427194 w 439373"/>
                <a:gd name="connsiteY7" fmla="*/ 170987 h 564837"/>
                <a:gd name="connsiteX8" fmla="*/ 416562 w 439373"/>
                <a:gd name="connsiteY8" fmla="*/ 479331 h 564837"/>
                <a:gd name="connsiteX9" fmla="*/ 193278 w 439373"/>
                <a:gd name="connsiteY9" fmla="*/ 479331 h 564837"/>
                <a:gd name="connsiteX10" fmla="*/ 140115 w 439373"/>
                <a:gd name="connsiteY10" fmla="*/ 564392 h 56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9373" h="564837">
                  <a:moveTo>
                    <a:pt x="140115" y="564392"/>
                  </a:moveTo>
                  <a:cubicBezTo>
                    <a:pt x="108217" y="557304"/>
                    <a:pt x="12524" y="482875"/>
                    <a:pt x="1892" y="436801"/>
                  </a:cubicBezTo>
                  <a:cubicBezTo>
                    <a:pt x="-8740" y="390727"/>
                    <a:pt x="26701" y="334019"/>
                    <a:pt x="76320" y="287945"/>
                  </a:cubicBezTo>
                  <a:cubicBezTo>
                    <a:pt x="125939" y="241871"/>
                    <a:pt x="258846" y="208201"/>
                    <a:pt x="299604" y="160355"/>
                  </a:cubicBezTo>
                  <a:cubicBezTo>
                    <a:pt x="340362" y="112508"/>
                    <a:pt x="304920" y="-11539"/>
                    <a:pt x="320869" y="866"/>
                  </a:cubicBezTo>
                  <a:cubicBezTo>
                    <a:pt x="336818" y="13271"/>
                    <a:pt x="386437" y="186937"/>
                    <a:pt x="395297" y="234783"/>
                  </a:cubicBezTo>
                  <a:cubicBezTo>
                    <a:pt x="404157" y="282629"/>
                    <a:pt x="368716" y="298578"/>
                    <a:pt x="374032" y="287945"/>
                  </a:cubicBezTo>
                  <a:cubicBezTo>
                    <a:pt x="379348" y="277312"/>
                    <a:pt x="420106" y="139089"/>
                    <a:pt x="427194" y="170987"/>
                  </a:cubicBezTo>
                  <a:cubicBezTo>
                    <a:pt x="434282" y="202885"/>
                    <a:pt x="455548" y="427940"/>
                    <a:pt x="416562" y="479331"/>
                  </a:cubicBezTo>
                  <a:cubicBezTo>
                    <a:pt x="377576" y="530722"/>
                    <a:pt x="237580" y="466926"/>
                    <a:pt x="193278" y="479331"/>
                  </a:cubicBezTo>
                  <a:cubicBezTo>
                    <a:pt x="148976" y="491736"/>
                    <a:pt x="172013" y="571480"/>
                    <a:pt x="140115" y="564392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4800" b="1" dirty="0" smtClean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8" name="フリーフォーム 37"/>
            <p:cNvSpPr/>
            <p:nvPr/>
          </p:nvSpPr>
          <p:spPr>
            <a:xfrm rot="1586460">
              <a:off x="7294165" y="1927263"/>
              <a:ext cx="383603" cy="711197"/>
            </a:xfrm>
            <a:custGeom>
              <a:avLst/>
              <a:gdLst>
                <a:gd name="connsiteX0" fmla="*/ 140115 w 439373"/>
                <a:gd name="connsiteY0" fmla="*/ 564392 h 564837"/>
                <a:gd name="connsiteX1" fmla="*/ 1892 w 439373"/>
                <a:gd name="connsiteY1" fmla="*/ 436801 h 564837"/>
                <a:gd name="connsiteX2" fmla="*/ 76320 w 439373"/>
                <a:gd name="connsiteY2" fmla="*/ 287945 h 564837"/>
                <a:gd name="connsiteX3" fmla="*/ 299604 w 439373"/>
                <a:gd name="connsiteY3" fmla="*/ 160355 h 564837"/>
                <a:gd name="connsiteX4" fmla="*/ 320869 w 439373"/>
                <a:gd name="connsiteY4" fmla="*/ 866 h 564837"/>
                <a:gd name="connsiteX5" fmla="*/ 395297 w 439373"/>
                <a:gd name="connsiteY5" fmla="*/ 234783 h 564837"/>
                <a:gd name="connsiteX6" fmla="*/ 374032 w 439373"/>
                <a:gd name="connsiteY6" fmla="*/ 287945 h 564837"/>
                <a:gd name="connsiteX7" fmla="*/ 427194 w 439373"/>
                <a:gd name="connsiteY7" fmla="*/ 170987 h 564837"/>
                <a:gd name="connsiteX8" fmla="*/ 416562 w 439373"/>
                <a:gd name="connsiteY8" fmla="*/ 479331 h 564837"/>
                <a:gd name="connsiteX9" fmla="*/ 193278 w 439373"/>
                <a:gd name="connsiteY9" fmla="*/ 479331 h 564837"/>
                <a:gd name="connsiteX10" fmla="*/ 140115 w 439373"/>
                <a:gd name="connsiteY10" fmla="*/ 564392 h 56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9373" h="564837">
                  <a:moveTo>
                    <a:pt x="140115" y="564392"/>
                  </a:moveTo>
                  <a:cubicBezTo>
                    <a:pt x="108217" y="557304"/>
                    <a:pt x="12524" y="482875"/>
                    <a:pt x="1892" y="436801"/>
                  </a:cubicBezTo>
                  <a:cubicBezTo>
                    <a:pt x="-8740" y="390727"/>
                    <a:pt x="26701" y="334019"/>
                    <a:pt x="76320" y="287945"/>
                  </a:cubicBezTo>
                  <a:cubicBezTo>
                    <a:pt x="125939" y="241871"/>
                    <a:pt x="258846" y="208201"/>
                    <a:pt x="299604" y="160355"/>
                  </a:cubicBezTo>
                  <a:cubicBezTo>
                    <a:pt x="340362" y="112508"/>
                    <a:pt x="304920" y="-11539"/>
                    <a:pt x="320869" y="866"/>
                  </a:cubicBezTo>
                  <a:cubicBezTo>
                    <a:pt x="336818" y="13271"/>
                    <a:pt x="386437" y="186937"/>
                    <a:pt x="395297" y="234783"/>
                  </a:cubicBezTo>
                  <a:cubicBezTo>
                    <a:pt x="404157" y="282629"/>
                    <a:pt x="368716" y="298578"/>
                    <a:pt x="374032" y="287945"/>
                  </a:cubicBezTo>
                  <a:cubicBezTo>
                    <a:pt x="379348" y="277312"/>
                    <a:pt x="420106" y="139089"/>
                    <a:pt x="427194" y="170987"/>
                  </a:cubicBezTo>
                  <a:cubicBezTo>
                    <a:pt x="434282" y="202885"/>
                    <a:pt x="455548" y="427940"/>
                    <a:pt x="416562" y="479331"/>
                  </a:cubicBezTo>
                  <a:cubicBezTo>
                    <a:pt x="377576" y="530722"/>
                    <a:pt x="237580" y="466926"/>
                    <a:pt x="193278" y="479331"/>
                  </a:cubicBezTo>
                  <a:cubicBezTo>
                    <a:pt x="148976" y="491736"/>
                    <a:pt x="172013" y="571480"/>
                    <a:pt x="140115" y="564392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4800" b="1" dirty="0" smtClean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9" name="フリーフォーム 38"/>
            <p:cNvSpPr/>
            <p:nvPr/>
          </p:nvSpPr>
          <p:spPr>
            <a:xfrm rot="1586460">
              <a:off x="5141257" y="1937322"/>
              <a:ext cx="383603" cy="711197"/>
            </a:xfrm>
            <a:custGeom>
              <a:avLst/>
              <a:gdLst>
                <a:gd name="connsiteX0" fmla="*/ 140115 w 439373"/>
                <a:gd name="connsiteY0" fmla="*/ 564392 h 564837"/>
                <a:gd name="connsiteX1" fmla="*/ 1892 w 439373"/>
                <a:gd name="connsiteY1" fmla="*/ 436801 h 564837"/>
                <a:gd name="connsiteX2" fmla="*/ 76320 w 439373"/>
                <a:gd name="connsiteY2" fmla="*/ 287945 h 564837"/>
                <a:gd name="connsiteX3" fmla="*/ 299604 w 439373"/>
                <a:gd name="connsiteY3" fmla="*/ 160355 h 564837"/>
                <a:gd name="connsiteX4" fmla="*/ 320869 w 439373"/>
                <a:gd name="connsiteY4" fmla="*/ 866 h 564837"/>
                <a:gd name="connsiteX5" fmla="*/ 395297 w 439373"/>
                <a:gd name="connsiteY5" fmla="*/ 234783 h 564837"/>
                <a:gd name="connsiteX6" fmla="*/ 374032 w 439373"/>
                <a:gd name="connsiteY6" fmla="*/ 287945 h 564837"/>
                <a:gd name="connsiteX7" fmla="*/ 427194 w 439373"/>
                <a:gd name="connsiteY7" fmla="*/ 170987 h 564837"/>
                <a:gd name="connsiteX8" fmla="*/ 416562 w 439373"/>
                <a:gd name="connsiteY8" fmla="*/ 479331 h 564837"/>
                <a:gd name="connsiteX9" fmla="*/ 193278 w 439373"/>
                <a:gd name="connsiteY9" fmla="*/ 479331 h 564837"/>
                <a:gd name="connsiteX10" fmla="*/ 140115 w 439373"/>
                <a:gd name="connsiteY10" fmla="*/ 564392 h 56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9373" h="564837">
                  <a:moveTo>
                    <a:pt x="140115" y="564392"/>
                  </a:moveTo>
                  <a:cubicBezTo>
                    <a:pt x="108217" y="557304"/>
                    <a:pt x="12524" y="482875"/>
                    <a:pt x="1892" y="436801"/>
                  </a:cubicBezTo>
                  <a:cubicBezTo>
                    <a:pt x="-8740" y="390727"/>
                    <a:pt x="26701" y="334019"/>
                    <a:pt x="76320" y="287945"/>
                  </a:cubicBezTo>
                  <a:cubicBezTo>
                    <a:pt x="125939" y="241871"/>
                    <a:pt x="258846" y="208201"/>
                    <a:pt x="299604" y="160355"/>
                  </a:cubicBezTo>
                  <a:cubicBezTo>
                    <a:pt x="340362" y="112508"/>
                    <a:pt x="304920" y="-11539"/>
                    <a:pt x="320869" y="866"/>
                  </a:cubicBezTo>
                  <a:cubicBezTo>
                    <a:pt x="336818" y="13271"/>
                    <a:pt x="386437" y="186937"/>
                    <a:pt x="395297" y="234783"/>
                  </a:cubicBezTo>
                  <a:cubicBezTo>
                    <a:pt x="404157" y="282629"/>
                    <a:pt x="368716" y="298578"/>
                    <a:pt x="374032" y="287945"/>
                  </a:cubicBezTo>
                  <a:cubicBezTo>
                    <a:pt x="379348" y="277312"/>
                    <a:pt x="420106" y="139089"/>
                    <a:pt x="427194" y="170987"/>
                  </a:cubicBezTo>
                  <a:cubicBezTo>
                    <a:pt x="434282" y="202885"/>
                    <a:pt x="455548" y="427940"/>
                    <a:pt x="416562" y="479331"/>
                  </a:cubicBezTo>
                  <a:cubicBezTo>
                    <a:pt x="377576" y="530722"/>
                    <a:pt x="237580" y="466926"/>
                    <a:pt x="193278" y="479331"/>
                  </a:cubicBezTo>
                  <a:cubicBezTo>
                    <a:pt x="148976" y="491736"/>
                    <a:pt x="172013" y="571480"/>
                    <a:pt x="140115" y="564392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4800" b="1" dirty="0" smtClean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6305196" y="4618070"/>
              <a:ext cx="283880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ja-JP" altLang="en-US" sz="2800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 P黒丸ＰＯＰ体H" pitchFamily="50" charset="-128"/>
                  <a:ea typeface="AR P黒丸ＰＯＰ体H" pitchFamily="50" charset="-128"/>
                </a:rPr>
                <a:t> </a:t>
              </a:r>
              <a:r>
                <a:rPr lang="ja-JP" altLang="en-US" sz="2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 Pマッチ体B" panose="04020800000000000000" pitchFamily="18" charset="-128"/>
                  <a:ea typeface="AR Pマッチ体B" panose="04020800000000000000" pitchFamily="18" charset="-128"/>
                </a:rPr>
                <a:t>に数字を入れてね。</a:t>
              </a:r>
              <a:endParaRPr lang="ja-JP" altLang="en-US" sz="2400" dirty="0">
                <a:solidFill>
                  <a:srgbClr val="FF0000"/>
                </a:solidFill>
                <a:latin typeface="AR Pマッチ体B" panose="04020800000000000000" pitchFamily="18" charset="-128"/>
                <a:ea typeface="AR Pマッチ体B" panose="04020800000000000000" pitchFamily="18" charset="-128"/>
              </a:endParaRPr>
            </a:p>
          </p:txBody>
        </p:sp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6255" y="3548710"/>
              <a:ext cx="1600297" cy="1200224"/>
            </a:xfrm>
            <a:prstGeom prst="rect">
              <a:avLst/>
            </a:prstGeom>
          </p:spPr>
        </p:pic>
        <p:sp>
          <p:nvSpPr>
            <p:cNvPr id="33" name="フリーフォーム 32"/>
            <p:cNvSpPr/>
            <p:nvPr/>
          </p:nvSpPr>
          <p:spPr>
            <a:xfrm rot="1586460">
              <a:off x="6164333" y="4411154"/>
              <a:ext cx="383603" cy="711197"/>
            </a:xfrm>
            <a:custGeom>
              <a:avLst/>
              <a:gdLst>
                <a:gd name="connsiteX0" fmla="*/ 140115 w 439373"/>
                <a:gd name="connsiteY0" fmla="*/ 564392 h 564837"/>
                <a:gd name="connsiteX1" fmla="*/ 1892 w 439373"/>
                <a:gd name="connsiteY1" fmla="*/ 436801 h 564837"/>
                <a:gd name="connsiteX2" fmla="*/ 76320 w 439373"/>
                <a:gd name="connsiteY2" fmla="*/ 287945 h 564837"/>
                <a:gd name="connsiteX3" fmla="*/ 299604 w 439373"/>
                <a:gd name="connsiteY3" fmla="*/ 160355 h 564837"/>
                <a:gd name="connsiteX4" fmla="*/ 320869 w 439373"/>
                <a:gd name="connsiteY4" fmla="*/ 866 h 564837"/>
                <a:gd name="connsiteX5" fmla="*/ 395297 w 439373"/>
                <a:gd name="connsiteY5" fmla="*/ 234783 h 564837"/>
                <a:gd name="connsiteX6" fmla="*/ 374032 w 439373"/>
                <a:gd name="connsiteY6" fmla="*/ 287945 h 564837"/>
                <a:gd name="connsiteX7" fmla="*/ 427194 w 439373"/>
                <a:gd name="connsiteY7" fmla="*/ 170987 h 564837"/>
                <a:gd name="connsiteX8" fmla="*/ 416562 w 439373"/>
                <a:gd name="connsiteY8" fmla="*/ 479331 h 564837"/>
                <a:gd name="connsiteX9" fmla="*/ 193278 w 439373"/>
                <a:gd name="connsiteY9" fmla="*/ 479331 h 564837"/>
                <a:gd name="connsiteX10" fmla="*/ 140115 w 439373"/>
                <a:gd name="connsiteY10" fmla="*/ 564392 h 56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9373" h="564837">
                  <a:moveTo>
                    <a:pt x="140115" y="564392"/>
                  </a:moveTo>
                  <a:cubicBezTo>
                    <a:pt x="108217" y="557304"/>
                    <a:pt x="12524" y="482875"/>
                    <a:pt x="1892" y="436801"/>
                  </a:cubicBezTo>
                  <a:cubicBezTo>
                    <a:pt x="-8740" y="390727"/>
                    <a:pt x="26701" y="334019"/>
                    <a:pt x="76320" y="287945"/>
                  </a:cubicBezTo>
                  <a:cubicBezTo>
                    <a:pt x="125939" y="241871"/>
                    <a:pt x="258846" y="208201"/>
                    <a:pt x="299604" y="160355"/>
                  </a:cubicBezTo>
                  <a:cubicBezTo>
                    <a:pt x="340362" y="112508"/>
                    <a:pt x="304920" y="-11539"/>
                    <a:pt x="320869" y="866"/>
                  </a:cubicBezTo>
                  <a:cubicBezTo>
                    <a:pt x="336818" y="13271"/>
                    <a:pt x="386437" y="186937"/>
                    <a:pt x="395297" y="234783"/>
                  </a:cubicBezTo>
                  <a:cubicBezTo>
                    <a:pt x="404157" y="282629"/>
                    <a:pt x="368716" y="298578"/>
                    <a:pt x="374032" y="287945"/>
                  </a:cubicBezTo>
                  <a:cubicBezTo>
                    <a:pt x="379348" y="277312"/>
                    <a:pt x="420106" y="139089"/>
                    <a:pt x="427194" y="170987"/>
                  </a:cubicBezTo>
                  <a:cubicBezTo>
                    <a:pt x="434282" y="202885"/>
                    <a:pt x="455548" y="427940"/>
                    <a:pt x="416562" y="479331"/>
                  </a:cubicBezTo>
                  <a:cubicBezTo>
                    <a:pt x="377576" y="530722"/>
                    <a:pt x="237580" y="466926"/>
                    <a:pt x="193278" y="479331"/>
                  </a:cubicBezTo>
                  <a:cubicBezTo>
                    <a:pt x="148976" y="491736"/>
                    <a:pt x="172013" y="571480"/>
                    <a:pt x="140115" y="564392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4800" b="1" dirty="0" smtClean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98" name="テキスト ボックス 97"/>
          <p:cNvSpPr txBox="1"/>
          <p:nvPr/>
        </p:nvSpPr>
        <p:spPr>
          <a:xfrm>
            <a:off x="7072125" y="2465107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dirty="0" smtClean="0">
                <a:solidFill>
                  <a:srgbClr val="FF0000"/>
                </a:solidFill>
              </a:rPr>
              <a:t>６</a:t>
            </a:r>
            <a:endParaRPr lang="ja-JP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56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5" grpId="0"/>
      <p:bldP spid="75" grpId="1"/>
      <p:bldP spid="13" grpId="0" animBg="1"/>
      <p:bldP spid="54" grpId="0" animBg="1"/>
      <p:bldP spid="14" grpId="0" animBg="1"/>
      <p:bldP spid="70" grpId="0"/>
      <p:bldP spid="56" grpId="0"/>
      <p:bldP spid="58" grpId="0"/>
      <p:bldP spid="59" grpId="0"/>
      <p:bldP spid="74" grpId="0"/>
      <p:bldP spid="76" grpId="0"/>
      <p:bldP spid="77" grpId="0"/>
      <p:bldP spid="78" grpId="0"/>
      <p:bldP spid="97" grpId="0"/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/>
          <p:cNvSpPr txBox="1"/>
          <p:nvPr/>
        </p:nvSpPr>
        <p:spPr>
          <a:xfrm>
            <a:off x="827584" y="2132856"/>
            <a:ext cx="79812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 Ag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O  </a:t>
            </a: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→　         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Ag    +</a:t>
            </a: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　</a:t>
            </a:r>
            <a:r>
              <a:rPr lang="ja-JP" altLang="en-US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     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O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endParaRPr lang="ja-JP" alt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0" y="476672"/>
            <a:ext cx="9144000" cy="792088"/>
          </a:xfrm>
          <a:prstGeom prst="rect">
            <a:avLst/>
          </a:prstGeom>
          <a:solidFill>
            <a:srgbClr val="E0C1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0" rIns="0" bIns="0" anchor="t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化学反応式で表そう！応用③</a:t>
            </a:r>
            <a:endParaRPr lang="en-US" altLang="ja-JP" sz="4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  <a:p>
            <a:pPr algn="ctr">
              <a:spcBef>
                <a:spcPct val="0"/>
              </a:spcBef>
              <a:defRPr/>
            </a:pPr>
            <a:endParaRPr lang="ja-JP" altLang="en-US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7544" y="1412776"/>
            <a:ext cx="2632452" cy="5847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3200" b="1" dirty="0" smtClean="0">
                <a:solidFill>
                  <a:prstClr val="black"/>
                </a:solidFill>
              </a:rPr>
              <a:t>酸化銀の分解</a:t>
            </a:r>
            <a:endParaRPr lang="ja-JP" altLang="en-US" sz="3200" b="1" dirty="0">
              <a:solidFill>
                <a:prstClr val="black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381594" y="2035132"/>
            <a:ext cx="8598994" cy="3307605"/>
            <a:chOff x="381594" y="2035132"/>
            <a:chExt cx="8598994" cy="3307605"/>
          </a:xfrm>
        </p:grpSpPr>
        <p:sp>
          <p:nvSpPr>
            <p:cNvPr id="94" name="正方形/長方形 93"/>
            <p:cNvSpPr/>
            <p:nvPr/>
          </p:nvSpPr>
          <p:spPr>
            <a:xfrm>
              <a:off x="6141784" y="4695539"/>
              <a:ext cx="283880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ja-JP" altLang="en-US" sz="2400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 Pマッチ体B" panose="04020800000000000000" pitchFamily="18" charset="-128"/>
                  <a:ea typeface="AR Pマッチ体B" panose="04020800000000000000" pitchFamily="18" charset="-128"/>
                </a:rPr>
                <a:t>に数字を入れてね。</a:t>
              </a:r>
              <a:endParaRPr lang="ja-JP" altLang="en-US" sz="2400" dirty="0">
                <a:solidFill>
                  <a:prstClr val="black"/>
                </a:solidFill>
                <a:latin typeface="AR Pマッチ体B" panose="04020800000000000000" pitchFamily="18" charset="-128"/>
                <a:ea typeface="AR Pマッチ体B" panose="04020800000000000000" pitchFamily="18" charset="-128"/>
              </a:endParaRPr>
            </a:p>
          </p:txBody>
        </p:sp>
        <p:pic>
          <p:nvPicPr>
            <p:cNvPr id="1028" name="Picture 4" descr="C:\Users\PCUSER\Desktop\satou-keiko-1 qTi9tH5g\☆授業で使うPP\理科動画像（Ｈ２６）\その他\ガクトリング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594" y="2035132"/>
              <a:ext cx="1036422" cy="1036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C:\Users\PCUSER\Desktop\satou-keiko-1 qTi9tH5g\☆授業で使うPP\理科動画像（Ｈ２６）\その他\ガクトリング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5083" y="2035132"/>
              <a:ext cx="1036422" cy="1036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" descr="C:\Users\PCUSER\Desktop\satou-keiko-1 qTi9tH5g\☆授業で使うPP\理科動画像（Ｈ２６）\その他\ガクトリング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5517" y="2037546"/>
              <a:ext cx="1036422" cy="1036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4" descr="C:\Users\PCUSER\Desktop\satou-keiko-1 qTi9tH5g\☆授業で使うPP\理科動画像（Ｈ２６）\その他\ガクトリング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9054" y="4510007"/>
              <a:ext cx="832730" cy="8327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2" name="テキスト ボックス 41"/>
          <p:cNvSpPr txBox="1"/>
          <p:nvPr/>
        </p:nvSpPr>
        <p:spPr>
          <a:xfrm>
            <a:off x="1022773" y="5694656"/>
            <a:ext cx="6838732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 </a:t>
            </a:r>
            <a:r>
              <a:rPr lang="en-US" altLang="ja-JP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Ag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O  </a:t>
            </a: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→   </a:t>
            </a:r>
            <a:r>
              <a:rPr lang="en-US" altLang="ja-JP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4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Ag    +</a:t>
            </a: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　</a:t>
            </a:r>
            <a:r>
              <a:rPr lang="ja-JP" altLang="en-US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O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endParaRPr lang="ja-JP" alt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166246" y="2840742"/>
            <a:ext cx="19992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ＰＯＰ５H" pitchFamily="50" charset="-128"/>
                <a:ea typeface="AR PＰＯＰ５H" pitchFamily="50" charset="-128"/>
              </a:rPr>
              <a:t>Ag </a:t>
            </a:r>
            <a:r>
              <a:rPr lang="en-US" altLang="ja-JP" sz="40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ＰＯＰ５H" pitchFamily="50" charset="-128"/>
                <a:ea typeface="AR PＰＯＰ５H" pitchFamily="50" charset="-128"/>
              </a:rPr>
              <a:t>Ag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ＰＯＰ５H" pitchFamily="50" charset="-128"/>
                <a:ea typeface="AR PＰＯＰ５H" pitchFamily="50" charset="-128"/>
              </a:rPr>
              <a:t> O</a:t>
            </a:r>
            <a:endParaRPr lang="ja-JP" altLang="en-US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PＰＯＰ５H" pitchFamily="50" charset="-128"/>
              <a:ea typeface="AR PＰＯＰ５H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1259632" y="3518082"/>
            <a:ext cx="6675331" cy="1219267"/>
            <a:chOff x="1259632" y="3518082"/>
            <a:chExt cx="6675331" cy="1219267"/>
          </a:xfrm>
        </p:grpSpPr>
        <p:sp>
          <p:nvSpPr>
            <p:cNvPr id="20" name="テキスト ボックス 19"/>
            <p:cNvSpPr txBox="1"/>
            <p:nvPr/>
          </p:nvSpPr>
          <p:spPr>
            <a:xfrm>
              <a:off x="1259632" y="3604496"/>
              <a:ext cx="4596130" cy="523220"/>
            </a:xfrm>
            <a:prstGeom prst="rect">
              <a:avLst/>
            </a:prstGeom>
            <a:noFill/>
            <a:ln w="57150">
              <a:solidFill>
                <a:srgbClr val="7030A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ja-JP" altLang="en-US" sz="2800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 Pマッチ体B" panose="04020800000000000000" pitchFamily="18" charset="-128"/>
                  <a:ea typeface="AR Pマッチ体B" panose="04020800000000000000" pitchFamily="18" charset="-128"/>
                </a:rPr>
                <a:t>さぁ！またがんばってみよう！</a:t>
              </a:r>
              <a:endParaRPr lang="ja-JP" altLang="en-US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マッチ体B" panose="04020800000000000000" pitchFamily="18" charset="-128"/>
                <a:ea typeface="AR Pマッチ体B" panose="04020800000000000000" pitchFamily="18" charset="-128"/>
              </a:endParaRPr>
            </a:p>
          </p:txBody>
        </p:sp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9274" y="3518082"/>
              <a:ext cx="1625689" cy="1219267"/>
            </a:xfrm>
            <a:prstGeom prst="rect">
              <a:avLst/>
            </a:prstGeom>
          </p:spPr>
        </p:pic>
      </p:grpSp>
      <p:grpSp>
        <p:nvGrpSpPr>
          <p:cNvPr id="24" name="グループ化 23"/>
          <p:cNvGrpSpPr/>
          <p:nvPr/>
        </p:nvGrpSpPr>
        <p:grpSpPr>
          <a:xfrm>
            <a:off x="786345" y="4311021"/>
            <a:ext cx="4031851" cy="1200329"/>
            <a:chOff x="786345" y="4311021"/>
            <a:chExt cx="4031851" cy="1200329"/>
          </a:xfrm>
        </p:grpSpPr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345" y="4407682"/>
              <a:ext cx="1249932" cy="937449"/>
            </a:xfrm>
            <a:prstGeom prst="rect">
              <a:avLst/>
            </a:prstGeom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2120021" y="4311021"/>
              <a:ext cx="2698175" cy="1200329"/>
            </a:xfrm>
            <a:prstGeom prst="rect">
              <a:avLst/>
            </a:prstGeom>
            <a:noFill/>
            <a:ln w="57150">
              <a:solidFill>
                <a:srgbClr val="7030A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ja-JP" altLang="en-US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 Pマッチ体B" panose="04020800000000000000" pitchFamily="18" charset="-128"/>
                  <a:ea typeface="AR Pマッチ体B" panose="04020800000000000000" pitchFamily="18" charset="-128"/>
                </a:rPr>
                <a:t>この他にも銅と酸素や</a:t>
              </a:r>
              <a:endParaRPr lang="en-US" altLang="ja-JP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マッチ体B" panose="04020800000000000000" pitchFamily="18" charset="-128"/>
                <a:ea typeface="AR Pマッチ体B" panose="04020800000000000000" pitchFamily="18" charset="-128"/>
              </a:endParaRPr>
            </a:p>
            <a:p>
              <a:r>
                <a:rPr lang="ja-JP" altLang="en-US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 Pマッチ体B" panose="04020800000000000000" pitchFamily="18" charset="-128"/>
                  <a:ea typeface="AR Pマッチ体B" panose="04020800000000000000" pitchFamily="18" charset="-128"/>
                </a:rPr>
                <a:t>マグネシウムと酸素の化合</a:t>
              </a:r>
              <a:r>
                <a:rPr lang="en-US" altLang="ja-JP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 Pマッチ体B" panose="04020800000000000000" pitchFamily="18" charset="-128"/>
                  <a:ea typeface="AR Pマッチ体B" panose="04020800000000000000" pitchFamily="18" charset="-128"/>
                </a:rPr>
                <a:t>,</a:t>
              </a:r>
            </a:p>
            <a:p>
              <a:r>
                <a:rPr lang="ja-JP" altLang="en-US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 Pマッチ体B" panose="04020800000000000000" pitchFamily="18" charset="-128"/>
                  <a:ea typeface="AR Pマッチ体B" panose="04020800000000000000" pitchFamily="18" charset="-128"/>
                </a:rPr>
                <a:t>そして酸化</a:t>
              </a:r>
              <a:r>
                <a:rPr lang="ja-JP" altLang="en-US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 Pマッチ体B" panose="04020800000000000000" pitchFamily="18" charset="-128"/>
                  <a:ea typeface="AR Pマッチ体B" panose="04020800000000000000" pitchFamily="18" charset="-128"/>
                </a:rPr>
                <a:t>銅の還元</a:t>
              </a:r>
              <a:r>
                <a:rPr lang="ja-JP" altLang="en-US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 Pマッチ体B" panose="04020800000000000000" pitchFamily="18" charset="-128"/>
                  <a:ea typeface="AR Pマッチ体B" panose="04020800000000000000" pitchFamily="18" charset="-128"/>
                </a:rPr>
                <a:t>に</a:t>
              </a:r>
              <a:endParaRPr lang="en-US" altLang="ja-JP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マッチ体B" panose="04020800000000000000" pitchFamily="18" charset="-128"/>
                <a:ea typeface="AR Pマッチ体B" panose="04020800000000000000" pitchFamily="18" charset="-128"/>
              </a:endParaRPr>
            </a:p>
            <a:p>
              <a:r>
                <a:rPr lang="ja-JP" altLang="en-US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 Pマッチ体B" panose="04020800000000000000" pitchFamily="18" charset="-128"/>
                  <a:ea typeface="AR Pマッチ体B" panose="04020800000000000000" pitchFamily="18" charset="-128"/>
                </a:rPr>
                <a:t>ついても考えてみてね。</a:t>
              </a:r>
              <a:endParaRPr lang="ja-JP" alt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マッチ体B" panose="04020800000000000000" pitchFamily="18" charset="-128"/>
                <a:ea typeface="AR Pマッチ体B" panose="040208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1872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00"/>
                            </p:stCondLst>
                            <p:childTnLst>
                              <p:par>
                                <p:cTn id="3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3" grpId="0" animBg="1"/>
      <p:bldP spid="14" grpId="0" animBg="1"/>
      <p:bldP spid="42" grpId="0" animBg="1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satou-keiko-1\Desktop\satou-keiko-1 qTi9tH5g\理科画像\気体の分子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149080"/>
            <a:ext cx="4464496" cy="2406643"/>
          </a:xfrm>
          <a:prstGeom prst="rect">
            <a:avLst/>
          </a:prstGeom>
          <a:noFill/>
        </p:spPr>
      </p:pic>
      <p:sp>
        <p:nvSpPr>
          <p:cNvPr id="12" name="角丸四角形 11"/>
          <p:cNvSpPr/>
          <p:nvPr/>
        </p:nvSpPr>
        <p:spPr>
          <a:xfrm>
            <a:off x="279990" y="1793191"/>
            <a:ext cx="1728192" cy="720080"/>
          </a:xfrm>
          <a:prstGeom prst="roundRect">
            <a:avLst/>
          </a:prstGeom>
          <a:solidFill>
            <a:srgbClr val="CC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窒素</a:t>
            </a:r>
            <a:endParaRPr lang="ja-JP" altLang="en-US" sz="3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279990" y="3015466"/>
            <a:ext cx="1728192" cy="720080"/>
          </a:xfrm>
          <a:prstGeom prst="roundRect">
            <a:avLst/>
          </a:prstGeom>
          <a:solidFill>
            <a:srgbClr val="CC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酸素</a:t>
            </a:r>
            <a:endParaRPr lang="ja-JP" altLang="en-US" sz="3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252368" y="5485317"/>
            <a:ext cx="1728192" cy="720080"/>
          </a:xfrm>
          <a:prstGeom prst="roundRect">
            <a:avLst/>
          </a:prstGeom>
          <a:solidFill>
            <a:srgbClr val="CC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水</a:t>
            </a:r>
            <a:endParaRPr lang="ja-JP" altLang="en-US" sz="3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4781441" y="1807888"/>
            <a:ext cx="1728192" cy="720080"/>
          </a:xfrm>
          <a:prstGeom prst="roundRect">
            <a:avLst/>
          </a:prstGeom>
          <a:solidFill>
            <a:srgbClr val="CC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二酸化炭素</a:t>
            </a:r>
            <a:endParaRPr lang="ja-JP" altLang="en-U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276118" y="4227948"/>
            <a:ext cx="1728192" cy="720080"/>
          </a:xfrm>
          <a:prstGeom prst="roundRect">
            <a:avLst/>
          </a:prstGeom>
          <a:solidFill>
            <a:srgbClr val="CC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水素</a:t>
            </a:r>
            <a:endParaRPr lang="ja-JP" altLang="en-US" sz="3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4857229" y="3068960"/>
            <a:ext cx="1728192" cy="720080"/>
          </a:xfrm>
          <a:prstGeom prst="roundRect">
            <a:avLst/>
          </a:prstGeom>
          <a:solidFill>
            <a:srgbClr val="CC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アンモニア</a:t>
            </a:r>
            <a:endParaRPr lang="ja-JP" alt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2378181" y="1699876"/>
            <a:ext cx="1728192" cy="936104"/>
          </a:xfrm>
          <a:prstGeom prst="ellipse">
            <a:avLst/>
          </a:prstGeom>
          <a:solidFill>
            <a:srgbClr val="99FF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Ｎ</a:t>
            </a:r>
            <a:r>
              <a:rPr lang="ja-JP" alt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２</a:t>
            </a:r>
          </a:p>
        </p:txBody>
      </p:sp>
      <p:sp>
        <p:nvSpPr>
          <p:cNvPr id="19" name="円/楕円 18"/>
          <p:cNvSpPr/>
          <p:nvPr/>
        </p:nvSpPr>
        <p:spPr>
          <a:xfrm>
            <a:off x="2366619" y="5377305"/>
            <a:ext cx="1728192" cy="936104"/>
          </a:xfrm>
          <a:prstGeom prst="ellipse">
            <a:avLst/>
          </a:prstGeom>
          <a:solidFill>
            <a:srgbClr val="99FF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sz="4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  <a:p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Ｈ</a:t>
            </a:r>
            <a:r>
              <a:rPr lang="ja-JP" alt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２</a:t>
            </a: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Ｏ</a:t>
            </a:r>
            <a:endParaRPr lang="en-US" altLang="ja-JP" sz="4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  <a:p>
            <a:pPr algn="ctr"/>
            <a:endParaRPr lang="ja-JP" altLang="en-US" sz="32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2401710" y="2960948"/>
            <a:ext cx="1728192" cy="936104"/>
          </a:xfrm>
          <a:prstGeom prst="ellipse">
            <a:avLst/>
          </a:prstGeom>
          <a:solidFill>
            <a:srgbClr val="99FF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Ｏ</a:t>
            </a:r>
            <a:r>
              <a:rPr lang="ja-JP" alt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２</a:t>
            </a:r>
          </a:p>
        </p:txBody>
      </p:sp>
      <p:sp>
        <p:nvSpPr>
          <p:cNvPr id="21" name="円/楕円 20"/>
          <p:cNvSpPr/>
          <p:nvPr/>
        </p:nvSpPr>
        <p:spPr>
          <a:xfrm>
            <a:off x="6970281" y="1699876"/>
            <a:ext cx="1728192" cy="936104"/>
          </a:xfrm>
          <a:prstGeom prst="ellipse">
            <a:avLst/>
          </a:prstGeom>
          <a:solidFill>
            <a:srgbClr val="99FF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Ｃ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O</a:t>
            </a:r>
            <a:r>
              <a:rPr lang="ja-JP" alt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２</a:t>
            </a:r>
            <a:endParaRPr lang="en-US" altLang="ja-JP" sz="32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6970281" y="3015466"/>
            <a:ext cx="1728192" cy="936104"/>
          </a:xfrm>
          <a:prstGeom prst="ellipse">
            <a:avLst/>
          </a:prstGeom>
          <a:solidFill>
            <a:srgbClr val="99FF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ＮＨ</a:t>
            </a:r>
            <a:r>
              <a:rPr lang="ja-JP" alt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３</a:t>
            </a:r>
            <a:endParaRPr lang="en-US" altLang="ja-JP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2400419" y="4173163"/>
            <a:ext cx="1728192" cy="936104"/>
          </a:xfrm>
          <a:prstGeom prst="ellipse">
            <a:avLst/>
          </a:prstGeom>
          <a:solidFill>
            <a:srgbClr val="99FF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Ｈ</a:t>
            </a:r>
            <a:r>
              <a:rPr lang="ja-JP" alt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２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0" y="6488668"/>
            <a:ext cx="2836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 smtClean="0">
                <a:solidFill>
                  <a:prstClr val="black"/>
                </a:solidFill>
              </a:rPr>
              <a:t>未来へひろがるサイエンス２</a:t>
            </a:r>
            <a:endParaRPr lang="ja-JP" altLang="en-US" b="1" dirty="0">
              <a:solidFill>
                <a:prstClr val="black"/>
              </a:solidFill>
            </a:endParaRPr>
          </a:p>
        </p:txBody>
      </p:sp>
      <p:sp>
        <p:nvSpPr>
          <p:cNvPr id="27" name="タイトル 1"/>
          <p:cNvSpPr txBox="1">
            <a:spLocks/>
          </p:cNvSpPr>
          <p:nvPr/>
        </p:nvSpPr>
        <p:spPr>
          <a:xfrm>
            <a:off x="467544" y="404664"/>
            <a:ext cx="8229600" cy="7920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0" rIns="0" bIns="0" anchor="t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分子からできている物質の化学式</a:t>
            </a:r>
            <a:endParaRPr lang="ja-JP" altLang="en-US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</p:spTree>
    <p:extLst>
      <p:ext uri="{BB962C8B-B14F-4D97-AF65-F5344CB8AC3E}">
        <p14:creationId xmlns:p14="http://schemas.microsoft.com/office/powerpoint/2010/main" val="16603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satou-keiko-1\Desktop\satou-keiko-1 qTi9tH5g\教科書画像\新画像\２年\1_本冊\3_物質\１章\カラー\p129(本)図18銀のモデル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564904"/>
            <a:ext cx="1626238" cy="1657571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556792"/>
            <a:ext cx="1722164" cy="1807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角丸四角形 11"/>
          <p:cNvSpPr/>
          <p:nvPr/>
        </p:nvSpPr>
        <p:spPr>
          <a:xfrm>
            <a:off x="467544" y="1772816"/>
            <a:ext cx="1728192" cy="720080"/>
          </a:xfrm>
          <a:prstGeom prst="roundRect">
            <a:avLst/>
          </a:prstGeom>
          <a:solidFill>
            <a:srgbClr val="CC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銅</a:t>
            </a:r>
            <a:endParaRPr lang="ja-JP" altLang="en-US" sz="3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467544" y="3645024"/>
            <a:ext cx="1728192" cy="720080"/>
          </a:xfrm>
          <a:prstGeom prst="roundRect">
            <a:avLst/>
          </a:prstGeom>
          <a:solidFill>
            <a:srgbClr val="CC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塩化銅</a:t>
            </a:r>
            <a:endParaRPr lang="ja-JP" altLang="en-US" sz="3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467544" y="5517232"/>
            <a:ext cx="1728192" cy="720080"/>
          </a:xfrm>
          <a:prstGeom prst="roundRect">
            <a:avLst/>
          </a:prstGeom>
          <a:solidFill>
            <a:srgbClr val="CC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塩化</a:t>
            </a:r>
            <a:endParaRPr lang="en-US" altLang="ja-JP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  <a:p>
            <a:pPr algn="ctr"/>
            <a:r>
              <a:rPr lang="ja-JP" alt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ナトリウム</a:t>
            </a:r>
            <a:endParaRPr lang="ja-JP" alt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467544" y="4581128"/>
            <a:ext cx="1728192" cy="720080"/>
          </a:xfrm>
          <a:prstGeom prst="roundRect">
            <a:avLst/>
          </a:prstGeom>
          <a:solidFill>
            <a:srgbClr val="CC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酸化銅</a:t>
            </a:r>
            <a:endParaRPr lang="ja-JP" altLang="en-US" sz="3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2483768" y="1772816"/>
            <a:ext cx="1584176" cy="792088"/>
          </a:xfrm>
          <a:prstGeom prst="ellipse">
            <a:avLst/>
          </a:prstGeom>
          <a:solidFill>
            <a:srgbClr val="99FF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Ｃｕ</a:t>
            </a:r>
          </a:p>
        </p:txBody>
      </p:sp>
      <p:pic>
        <p:nvPicPr>
          <p:cNvPr id="3075" name="Picture 3" descr="C:\Users\satou-keiko-1\Desktop\satou-keiko-1 qTi9tH5g\理科画像\塩化第ニ銅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284984"/>
            <a:ext cx="1890184" cy="1800200"/>
          </a:xfrm>
          <a:prstGeom prst="rect">
            <a:avLst/>
          </a:prstGeom>
          <a:noFill/>
        </p:spPr>
      </p:pic>
      <p:sp>
        <p:nvSpPr>
          <p:cNvPr id="17" name="正方形/長方形 16"/>
          <p:cNvSpPr/>
          <p:nvPr/>
        </p:nvSpPr>
        <p:spPr>
          <a:xfrm>
            <a:off x="0" y="6488668"/>
            <a:ext cx="2836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 smtClean="0">
                <a:solidFill>
                  <a:prstClr val="black"/>
                </a:solidFill>
              </a:rPr>
              <a:t>未来へひろがるサイエンス２</a:t>
            </a:r>
            <a:endParaRPr lang="ja-JP" altLang="en-US" b="1" dirty="0">
              <a:solidFill>
                <a:prstClr val="black"/>
              </a:solidFill>
            </a:endParaRPr>
          </a:p>
        </p:txBody>
      </p:sp>
      <p:pic>
        <p:nvPicPr>
          <p:cNvPr id="1026" name="Picture 2" descr="C:\Users\satou-keiko-1\Desktop\satou-keiko-1 qTi9tH5g\教科書画像\１分野\教科書カラー図版\４単元\３章\p025図19酸化銅の原子モデル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4293096"/>
            <a:ext cx="1584176" cy="1888633"/>
          </a:xfrm>
          <a:prstGeom prst="rect">
            <a:avLst/>
          </a:prstGeom>
          <a:noFill/>
        </p:spPr>
      </p:pic>
      <p:pic>
        <p:nvPicPr>
          <p:cNvPr id="1027" name="Picture 3" descr="C:\Users\satou-keiko-1\Desktop\satou-keiko-1 qTi9tH5g\教科書画像\新画像\２年\1_本冊\3_物質\１章\カラー\p129(本)図19塩化ナトリウムのモデル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5101526"/>
            <a:ext cx="2232248" cy="1756474"/>
          </a:xfrm>
          <a:prstGeom prst="rect">
            <a:avLst/>
          </a:prstGeom>
          <a:noFill/>
        </p:spPr>
      </p:pic>
      <p:sp>
        <p:nvSpPr>
          <p:cNvPr id="19" name="角丸四角形 18"/>
          <p:cNvSpPr/>
          <p:nvPr/>
        </p:nvSpPr>
        <p:spPr>
          <a:xfrm>
            <a:off x="467544" y="2708920"/>
            <a:ext cx="1728192" cy="720080"/>
          </a:xfrm>
          <a:prstGeom prst="roundRect">
            <a:avLst/>
          </a:prstGeom>
          <a:solidFill>
            <a:srgbClr val="CC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銀</a:t>
            </a:r>
            <a:endParaRPr lang="ja-JP" altLang="en-US" sz="3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24" name="円/楕円 23"/>
          <p:cNvSpPr/>
          <p:nvPr/>
        </p:nvSpPr>
        <p:spPr>
          <a:xfrm>
            <a:off x="2483768" y="5517232"/>
            <a:ext cx="1584176" cy="792088"/>
          </a:xfrm>
          <a:prstGeom prst="ellipse">
            <a:avLst/>
          </a:prstGeom>
          <a:solidFill>
            <a:srgbClr val="99FF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b="1" dirty="0" smtClean="0">
                <a:solidFill>
                  <a:prstClr val="black"/>
                </a:solidFill>
                <a:latin typeface="HGP明朝E"/>
              </a:rPr>
              <a:t>ＮａＣｌ</a:t>
            </a:r>
            <a:endParaRPr lang="en-US" altLang="ja-JP" sz="2800" b="1" dirty="0" smtClean="0">
              <a:solidFill>
                <a:prstClr val="black"/>
              </a:solidFill>
              <a:latin typeface="HGP明朝E"/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2483768" y="2708920"/>
            <a:ext cx="1584176" cy="792088"/>
          </a:xfrm>
          <a:prstGeom prst="ellipse">
            <a:avLst/>
          </a:prstGeom>
          <a:solidFill>
            <a:srgbClr val="99FF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Ａ</a:t>
            </a:r>
            <a:r>
              <a:rPr lang="en-US" altLang="ja-JP" sz="4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g</a:t>
            </a:r>
          </a:p>
        </p:txBody>
      </p:sp>
      <p:sp>
        <p:nvSpPr>
          <p:cNvPr id="26" name="円/楕円 25"/>
          <p:cNvSpPr/>
          <p:nvPr/>
        </p:nvSpPr>
        <p:spPr>
          <a:xfrm>
            <a:off x="2483768" y="4581128"/>
            <a:ext cx="1584176" cy="792088"/>
          </a:xfrm>
          <a:prstGeom prst="ellipse">
            <a:avLst/>
          </a:prstGeom>
          <a:solidFill>
            <a:srgbClr val="99FF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ＣｕＯ</a:t>
            </a:r>
          </a:p>
        </p:txBody>
      </p:sp>
      <p:sp>
        <p:nvSpPr>
          <p:cNvPr id="27" name="円/楕円 26"/>
          <p:cNvSpPr/>
          <p:nvPr/>
        </p:nvSpPr>
        <p:spPr>
          <a:xfrm>
            <a:off x="2483768" y="3645024"/>
            <a:ext cx="1584176" cy="792088"/>
          </a:xfrm>
          <a:prstGeom prst="ellipse">
            <a:avLst/>
          </a:prstGeom>
          <a:solidFill>
            <a:srgbClr val="99FF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Ｃ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u</a:t>
            </a:r>
            <a:r>
              <a:rPr lang="ja-JP" altLang="en-US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Ｃ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l</a:t>
            </a:r>
            <a:r>
              <a:rPr lang="ja-JP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２</a:t>
            </a:r>
          </a:p>
        </p:txBody>
      </p:sp>
      <p:sp>
        <p:nvSpPr>
          <p:cNvPr id="22" name="タイトル 1"/>
          <p:cNvSpPr txBox="1">
            <a:spLocks/>
          </p:cNvSpPr>
          <p:nvPr/>
        </p:nvSpPr>
        <p:spPr>
          <a:xfrm>
            <a:off x="467544" y="404664"/>
            <a:ext cx="8229600" cy="7920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0" rIns="0" bIns="0" anchor="t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分子からできていない物質の化学式</a:t>
            </a:r>
            <a:endParaRPr lang="ja-JP" altLang="en-US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</p:spTree>
    <p:extLst>
      <p:ext uri="{BB962C8B-B14F-4D97-AF65-F5344CB8AC3E}">
        <p14:creationId xmlns:p14="http://schemas.microsoft.com/office/powerpoint/2010/main" val="41767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4" grpId="0" animBg="1"/>
      <p:bldP spid="25" grpId="0" animBg="1"/>
      <p:bldP spid="26" grpId="0" animBg="1"/>
      <p:bldP spid="27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210581" y="2224991"/>
            <a:ext cx="8532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 smtClean="0">
                <a:solidFill>
                  <a:srgbClr val="5105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２Ｈ</a:t>
            </a:r>
            <a:r>
              <a:rPr lang="ja-JP" altLang="en-US" sz="3600" b="1" dirty="0" smtClean="0">
                <a:solidFill>
                  <a:srgbClr val="5105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</a:t>
            </a:r>
            <a:r>
              <a:rPr lang="ja-JP" altLang="en-US" sz="6000" b="1" dirty="0" smtClean="0">
                <a:solidFill>
                  <a:srgbClr val="5105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Ｏ</a:t>
            </a:r>
            <a:r>
              <a:rPr lang="ja-JP" altLang="en-US" sz="4800" b="1" dirty="0" smtClean="0">
                <a:solidFill>
                  <a:srgbClr val="5105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→　</a:t>
            </a:r>
            <a:r>
              <a:rPr lang="ja-JP" altLang="en-US" sz="6000" b="1" dirty="0" smtClean="0">
                <a:solidFill>
                  <a:srgbClr val="5105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２Ｈ</a:t>
            </a:r>
            <a:r>
              <a:rPr lang="ja-JP" altLang="en-US" sz="3600" b="1" dirty="0" smtClean="0">
                <a:solidFill>
                  <a:srgbClr val="5105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</a:t>
            </a:r>
            <a:r>
              <a:rPr lang="ja-JP" altLang="en-US" sz="4800" b="1" dirty="0" smtClean="0">
                <a:solidFill>
                  <a:srgbClr val="5105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＋　</a:t>
            </a:r>
            <a:r>
              <a:rPr lang="ja-JP" altLang="en-US" sz="6000" b="1" dirty="0" smtClean="0">
                <a:solidFill>
                  <a:srgbClr val="5105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Ｏ</a:t>
            </a:r>
            <a:r>
              <a:rPr lang="ja-JP" altLang="en-US" sz="3600" b="1" dirty="0" smtClean="0">
                <a:solidFill>
                  <a:srgbClr val="5105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</a:t>
            </a:r>
            <a:endParaRPr lang="ja-JP" altLang="en-US" sz="6000" b="1" dirty="0">
              <a:solidFill>
                <a:srgbClr val="5105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259632" y="3043118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 smtClean="0">
                <a:solidFill>
                  <a:srgbClr val="FF0066"/>
                </a:solidFill>
              </a:rPr>
              <a:t>ＨＨＯ</a:t>
            </a:r>
            <a:endParaRPr lang="en-US" altLang="ja-JP" sz="3600" dirty="0" smtClean="0">
              <a:solidFill>
                <a:srgbClr val="FF0066"/>
              </a:solidFill>
            </a:endParaRPr>
          </a:p>
          <a:p>
            <a:r>
              <a:rPr lang="ja-JP" altLang="en-US" sz="3600" dirty="0">
                <a:solidFill>
                  <a:srgbClr val="FF0066"/>
                </a:solidFill>
              </a:rPr>
              <a:t> </a:t>
            </a:r>
            <a:r>
              <a:rPr lang="ja-JP" altLang="en-US" sz="3600" dirty="0" smtClean="0">
                <a:solidFill>
                  <a:srgbClr val="FF0066"/>
                </a:solidFill>
              </a:rPr>
              <a:t> ＨＨＯ</a:t>
            </a:r>
            <a:endParaRPr lang="ja-JP" altLang="en-US" sz="3600" dirty="0">
              <a:solidFill>
                <a:srgbClr val="FF0066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157391" y="3054255"/>
            <a:ext cx="922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 smtClean="0">
                <a:solidFill>
                  <a:srgbClr val="FF0066"/>
                </a:solidFill>
              </a:rPr>
              <a:t>ＯＯ</a:t>
            </a:r>
            <a:endParaRPr lang="ja-JP" altLang="en-US" sz="3600" dirty="0">
              <a:solidFill>
                <a:srgbClr val="FF0066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283968" y="3043118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 smtClean="0">
                <a:solidFill>
                  <a:srgbClr val="FF0066"/>
                </a:solidFill>
              </a:rPr>
              <a:t>ＨＨ</a:t>
            </a:r>
            <a:endParaRPr lang="en-US" altLang="ja-JP" sz="3600" dirty="0" smtClean="0">
              <a:solidFill>
                <a:srgbClr val="FF0066"/>
              </a:solidFill>
            </a:endParaRPr>
          </a:p>
          <a:p>
            <a:pPr algn="ctr"/>
            <a:r>
              <a:rPr lang="ja-JP" altLang="en-US" sz="3600" dirty="0" smtClean="0">
                <a:solidFill>
                  <a:srgbClr val="FF0066"/>
                </a:solidFill>
              </a:rPr>
              <a:t>ＨＨ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39552" y="4241899"/>
            <a:ext cx="8136904" cy="2246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ja-JP" altLang="en-US" sz="2800" b="1" dirty="0" smtClean="0">
                <a:solidFill>
                  <a:prstClr val="black"/>
                </a:solidFill>
              </a:rPr>
              <a:t>①　</a:t>
            </a:r>
            <a:r>
              <a:rPr lang="ja-JP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反応前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の物質→</a:t>
            </a:r>
            <a:r>
              <a:rPr lang="ja-JP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反応後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の物質のように，</a:t>
            </a:r>
            <a:endParaRPr lang="en-US" altLang="ja-JP" sz="2800" b="1" dirty="0" smtClean="0">
              <a:solidFill>
                <a:prstClr val="black"/>
              </a:solidFill>
            </a:endParaRPr>
          </a:p>
          <a:p>
            <a:r>
              <a:rPr lang="en-US" altLang="ja-JP" sz="2800" b="1" dirty="0" smtClean="0">
                <a:solidFill>
                  <a:prstClr val="black"/>
                </a:solidFill>
              </a:rPr>
              <a:t>      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何と何から，何と何ができたかを書く。</a:t>
            </a:r>
            <a:endParaRPr lang="en-US" altLang="ja-JP" sz="2800" b="1" dirty="0" smtClean="0">
              <a:solidFill>
                <a:prstClr val="black"/>
              </a:solidFill>
            </a:endParaRPr>
          </a:p>
          <a:p>
            <a:r>
              <a:rPr lang="ja-JP" altLang="en-US" sz="2800" b="1" dirty="0" smtClean="0">
                <a:solidFill>
                  <a:prstClr val="black"/>
                </a:solidFill>
              </a:rPr>
              <a:t>②　①で書いたそれぞれの物質を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化</a:t>
            </a:r>
            <a:r>
              <a:rPr lang="ja-JP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学式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で表す。</a:t>
            </a:r>
            <a:endParaRPr lang="en-US" altLang="ja-JP" sz="2800" b="1" dirty="0" smtClean="0">
              <a:solidFill>
                <a:prstClr val="black"/>
              </a:solidFill>
            </a:endParaRPr>
          </a:p>
          <a:p>
            <a:r>
              <a:rPr lang="ja-JP" altLang="en-US" sz="2800" b="1" dirty="0" smtClean="0">
                <a:solidFill>
                  <a:prstClr val="black"/>
                </a:solidFill>
              </a:rPr>
              <a:t>③　式の左辺と右辺で，原子の</a:t>
            </a:r>
            <a:r>
              <a:rPr lang="ja-JP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種類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と</a:t>
            </a:r>
            <a:r>
              <a:rPr lang="ja-JP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数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が</a:t>
            </a:r>
            <a:r>
              <a:rPr lang="ja-JP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等しく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なる</a:t>
            </a:r>
            <a:endParaRPr lang="en-US" altLang="ja-JP" sz="2800" b="1" dirty="0" smtClean="0">
              <a:solidFill>
                <a:prstClr val="black"/>
              </a:solidFill>
            </a:endParaRPr>
          </a:p>
          <a:p>
            <a:r>
              <a:rPr lang="ja-JP" altLang="en-US" sz="2800" b="1" dirty="0" smtClean="0">
                <a:solidFill>
                  <a:srgbClr val="66FF33"/>
                </a:solidFill>
              </a:rPr>
              <a:t>　　 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ようにする。</a:t>
            </a:r>
            <a:endParaRPr lang="ja-JP" altLang="en-US" sz="2800" b="1" dirty="0">
              <a:solidFill>
                <a:prstClr val="black"/>
              </a:solidFill>
            </a:endParaRPr>
          </a:p>
        </p:txBody>
      </p:sp>
      <p:sp>
        <p:nvSpPr>
          <p:cNvPr id="15" name="タイトル 1"/>
          <p:cNvSpPr txBox="1">
            <a:spLocks/>
          </p:cNvSpPr>
          <p:nvPr/>
        </p:nvSpPr>
        <p:spPr>
          <a:xfrm>
            <a:off x="467544" y="404664"/>
            <a:ext cx="8229600" cy="7920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0" rIns="0" bIns="0" anchor="t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化学反応を化学式で表そう</a:t>
            </a:r>
            <a:endParaRPr lang="ja-JP" altLang="en-US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481484" y="1199312"/>
            <a:ext cx="39677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 smtClean="0">
                <a:solidFill>
                  <a:prstClr val="black"/>
                </a:solidFill>
              </a:rPr>
              <a:t>実験１　水の電気分解</a:t>
            </a:r>
            <a:endParaRPr lang="ja-JP" altLang="en-US" sz="3200" b="1" dirty="0">
              <a:solidFill>
                <a:prstClr val="black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415744" y="1709976"/>
            <a:ext cx="6970408" cy="70788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水　　  →　  水素　   ＋　酸素</a:t>
            </a:r>
            <a:endParaRPr lang="ja-JP" altLang="en-US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334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79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96" fill="hold">
                                          <p:stCondLst>
                                            <p:cond delay="79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9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73" decel="50000" autoRev="1" fill="hold">
                                          <p:stCondLst>
                                            <p:cond delay="79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38" fill="hold">
                                          <p:stCondLst>
                                            <p:cond delay="15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125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875"/>
                            </p:stCondLst>
                            <p:childTnLst>
                              <p:par>
                                <p:cTn id="49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 animBg="1"/>
      <p:bldP spid="15" grpId="0" animBg="1"/>
      <p:bldP spid="16" grpId="0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388424" cy="104808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kumimoji="1" lang="ja-JP" alt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２Ｈ</a:t>
            </a:r>
            <a:r>
              <a:rPr kumimoji="1" lang="ja-JP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</a:t>
            </a:r>
            <a:r>
              <a:rPr kumimoji="1" lang="ja-JP" alt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Ｏ　→　２Ｈ</a:t>
            </a:r>
            <a:r>
              <a:rPr kumimoji="1" lang="ja-JP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</a:t>
            </a:r>
            <a:r>
              <a:rPr kumimoji="1" lang="ja-JP" alt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＋　Ｏ</a:t>
            </a:r>
            <a:r>
              <a:rPr kumimoji="1" lang="ja-JP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</a:t>
            </a:r>
            <a:endParaRPr kumimoji="1" lang="ja-JP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971600" y="4725144"/>
            <a:ext cx="1440160" cy="136815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800" b="1" dirty="0" smtClean="0">
                <a:solidFill>
                  <a:sysClr val="windowText" lastClr="000000"/>
                </a:solidFill>
              </a:rPr>
              <a:t>O</a:t>
            </a:r>
            <a:endParaRPr lang="ja-JP" altLang="en-US" sz="4800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899592" y="2420888"/>
            <a:ext cx="1440160" cy="136815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800" b="1" dirty="0" smtClean="0">
                <a:solidFill>
                  <a:sysClr val="windowText" lastClr="000000"/>
                </a:solidFill>
              </a:rPr>
              <a:t>O</a:t>
            </a:r>
            <a:endParaRPr lang="ja-JP" altLang="en-US" sz="4800" b="1" dirty="0">
              <a:solidFill>
                <a:sysClr val="windowText" lastClr="000000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395536" y="5589240"/>
            <a:ext cx="1008112" cy="1008112"/>
          </a:xfrm>
          <a:prstGeom prst="ellipse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ja-JP" altLang="en-US" sz="3600" b="1" dirty="0" smtClean="0">
                <a:ln w="5080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Ｈ</a:t>
            </a:r>
            <a:endParaRPr lang="ja-JP" altLang="en-US" sz="3600" b="1" dirty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2051720" y="5589240"/>
            <a:ext cx="1008112" cy="1008112"/>
          </a:xfrm>
          <a:prstGeom prst="ellipse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ja-JP" altLang="en-US" sz="3600" b="1" dirty="0" smtClean="0">
                <a:ln w="5080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Ｈ</a:t>
            </a:r>
            <a:endParaRPr lang="ja-JP" altLang="en-US" sz="3600" b="1" dirty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323528" y="3356992"/>
            <a:ext cx="1008112" cy="1008112"/>
          </a:xfrm>
          <a:prstGeom prst="ellipse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ja-JP" altLang="en-US" sz="3600" b="1" dirty="0" smtClean="0">
                <a:ln w="5080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Ｈ</a:t>
            </a:r>
            <a:endParaRPr lang="ja-JP" altLang="en-US" sz="3600" b="1" dirty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1835696" y="3429000"/>
            <a:ext cx="1008112" cy="1008112"/>
          </a:xfrm>
          <a:prstGeom prst="ellipse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ja-JP" altLang="en-US" sz="3600" b="1" dirty="0" smtClean="0">
                <a:ln w="5080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Ｈ</a:t>
            </a:r>
            <a:endParaRPr lang="ja-JP" altLang="en-US" sz="3600" b="1" dirty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10" name="音楽　スペース・ジャーニ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7317432"/>
            <a:ext cx="304800" cy="304800"/>
          </a:xfrm>
          <a:prstGeom prst="rect">
            <a:avLst/>
          </a:prstGeom>
        </p:spPr>
      </p:pic>
      <p:pic>
        <p:nvPicPr>
          <p:cNvPr id="2050" name="Picture 2" descr="C:\Users\satou-keiko-1\Desktop\satou-keiko-1 qTi9tH5g\理科画像（Ｈ２６）\水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5217374"/>
            <a:ext cx="1907704" cy="1640626"/>
          </a:xfrm>
          <a:prstGeom prst="rect">
            <a:avLst/>
          </a:prstGeom>
          <a:noFill/>
        </p:spPr>
      </p:pic>
      <p:sp>
        <p:nvSpPr>
          <p:cNvPr id="18" name="タイトル 1"/>
          <p:cNvSpPr txBox="1">
            <a:spLocks/>
          </p:cNvSpPr>
          <p:nvPr/>
        </p:nvSpPr>
        <p:spPr>
          <a:xfrm>
            <a:off x="467544" y="404664"/>
            <a:ext cx="8229600" cy="7920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0" rIns="0" bIns="0" anchor="t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原子の動きをイメージしよう！</a:t>
            </a:r>
            <a:endParaRPr lang="ja-JP" altLang="en-US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102" y="457808"/>
            <a:ext cx="914400" cy="685800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0" y="6488668"/>
            <a:ext cx="2836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 smtClean="0">
                <a:solidFill>
                  <a:prstClr val="black"/>
                </a:solidFill>
              </a:rPr>
              <a:t>未来へひろがるサイエンス２</a:t>
            </a:r>
            <a:endParaRPr lang="ja-JP" alt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33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1.38889E-6 -4.37356E-6 L 0.40174 -0.07327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" y="-37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8.33333E-7 -4.37356E-6 L 0.3151 -0.08368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-42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77778E-7 -3.71244E-6 L 0.29149 -0.08391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42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3.88889E-6 -3.71244E-6 L 0.39393 -0.08391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-42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3.33333E-6 2.08044E-7 L 0.59063 0.23578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118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5.55556E-7 -7.40741E-7 L 0.70104 -0.10995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1" y="-55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64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40173 -0.0733 L 0.40173 -0.40625 " pathEditMode="relative" rAng="0" ptsTypes="AA">
                                      <p:cBhvr>
                                        <p:cTn id="84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64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3151 -0.0837 L 0.3151 -0.41665 " pathEditMode="relative" rAng="0" ptsTypes="AA">
                                      <p:cBhvr>
                                        <p:cTn id="8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64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39393 -0.08393 L 0.39393 -0.52439 " pathEditMode="relative" rAng="0" ptsTypes="AA">
                                      <p:cBhvr>
                                        <p:cTn id="8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64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29149 -0.08393 L 0.29149 -0.52439 " pathEditMode="relative" rAng="0" ptsTypes="AA">
                                      <p:cBhvr>
                                        <p:cTn id="90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64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59063 0.23583 L 0.59063 -0.09711 " pathEditMode="relative" rAng="0" ptsTypes="AA">
                                      <p:cBhvr>
                                        <p:cTn id="9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64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70104 -0.11006 L 0.70104 -0.443 " pathEditMode="relative" rAng="0" ptsTypes="AA">
                                      <p:cBhvr>
                                        <p:cTn id="9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8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8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9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8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nodeType="withEffect">
                                  <p:stCondLst>
                                    <p:cond delay="8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5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8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8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8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1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3" grpId="0" build="p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899592" y="3024344"/>
            <a:ext cx="1008112" cy="93610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ja-JP" altLang="en-US" sz="4400" b="1" dirty="0" smtClean="0">
                <a:solidFill>
                  <a:srgbClr val="FF0066"/>
                </a:solidFill>
              </a:rPr>
              <a:t>Ｃ</a:t>
            </a:r>
            <a:r>
              <a:rPr lang="en-US" altLang="ja-JP" sz="4400" b="1" dirty="0" smtClean="0">
                <a:solidFill>
                  <a:srgbClr val="FF0066"/>
                </a:solidFill>
              </a:rPr>
              <a:t>u  </a:t>
            </a:r>
          </a:p>
        </p:txBody>
      </p:sp>
      <p:sp>
        <p:nvSpPr>
          <p:cNvPr id="9" name="サブタイトル 2"/>
          <p:cNvSpPr txBox="1">
            <a:spLocks/>
          </p:cNvSpPr>
          <p:nvPr/>
        </p:nvSpPr>
        <p:spPr>
          <a:xfrm>
            <a:off x="208464" y="2444316"/>
            <a:ext cx="8388424" cy="1048080"/>
          </a:xfrm>
          <a:prstGeom prst="rect">
            <a:avLst/>
          </a:prstGeom>
          <a:ln>
            <a:noFill/>
          </a:ln>
        </p:spPr>
        <p:txBody>
          <a:bodyPr vert="horz">
            <a:noAutofit/>
          </a:bodyPr>
          <a:lstStyle/>
          <a:p>
            <a:pPr marL="274320" indent="-274320"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ja-JP" altLang="en-US" sz="6000" b="1" dirty="0" smtClean="0">
                <a:solidFill>
                  <a:srgbClr val="5105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Ｃ</a:t>
            </a:r>
            <a:r>
              <a:rPr lang="en-US" altLang="ja-JP" sz="6000" b="1" dirty="0" smtClean="0">
                <a:solidFill>
                  <a:srgbClr val="5105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ja-JP" altLang="en-US" sz="6000" b="1" dirty="0" smtClean="0">
                <a:solidFill>
                  <a:srgbClr val="5105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Ｃｌ</a:t>
            </a:r>
            <a:r>
              <a:rPr lang="ja-JP" altLang="en-US" sz="3600" b="1" dirty="0" smtClean="0">
                <a:solidFill>
                  <a:srgbClr val="5105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   </a:t>
            </a:r>
            <a:r>
              <a:rPr lang="ja-JP" altLang="en-US" sz="6000" b="1" dirty="0" smtClean="0">
                <a:solidFill>
                  <a:srgbClr val="5105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</a:t>
            </a:r>
            <a:r>
              <a:rPr lang="en-US" altLang="ja-JP" sz="6000" b="1" dirty="0" smtClean="0">
                <a:solidFill>
                  <a:srgbClr val="5105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 + </a:t>
            </a:r>
            <a:r>
              <a:rPr lang="en-US" altLang="ja-JP" sz="6000" b="1" dirty="0" err="1" smtClean="0">
                <a:solidFill>
                  <a:srgbClr val="5105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</a:t>
            </a:r>
            <a:r>
              <a:rPr lang="ja-JP" altLang="en-US" sz="3600" b="1" dirty="0" smtClean="0">
                <a:solidFill>
                  <a:srgbClr val="5105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</a:t>
            </a:r>
            <a:endParaRPr lang="ja-JP" altLang="en-US" sz="3600" b="1" dirty="0">
              <a:solidFill>
                <a:srgbClr val="5105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959928" y="3191007"/>
            <a:ext cx="9605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400" b="1" dirty="0" smtClean="0">
                <a:solidFill>
                  <a:srgbClr val="FF0066"/>
                </a:solidFill>
              </a:rPr>
              <a:t>Ｃｌ</a:t>
            </a:r>
            <a:r>
              <a:rPr lang="ja-JP" altLang="en-US" b="1" dirty="0" smtClean="0">
                <a:solidFill>
                  <a:srgbClr val="FF0066"/>
                </a:solidFill>
              </a:rPr>
              <a:t>　</a:t>
            </a:r>
            <a:endParaRPr lang="ja-JP" altLang="en-US" dirty="0">
              <a:solidFill>
                <a:srgbClr val="FF0066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800617" y="3191006"/>
            <a:ext cx="9044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400" b="1" dirty="0" smtClean="0">
                <a:solidFill>
                  <a:srgbClr val="FF0066"/>
                </a:solidFill>
              </a:rPr>
              <a:t>Ｃｌ</a:t>
            </a:r>
            <a:r>
              <a:rPr lang="ja-JP" altLang="en-US" b="1" dirty="0" smtClean="0">
                <a:solidFill>
                  <a:srgbClr val="FF0000"/>
                </a:solidFill>
              </a:rPr>
              <a:t>　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308304" y="3182071"/>
            <a:ext cx="11496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400" b="1" dirty="0" smtClean="0">
                <a:solidFill>
                  <a:srgbClr val="FF0066"/>
                </a:solidFill>
              </a:rPr>
              <a:t>Ｃｌ</a:t>
            </a:r>
            <a:r>
              <a:rPr lang="ja-JP" altLang="en-US" sz="4000" b="1" dirty="0" smtClean="0">
                <a:solidFill>
                  <a:srgbClr val="FF0000"/>
                </a:solidFill>
              </a:rPr>
              <a:t>　</a:t>
            </a:r>
            <a:endParaRPr lang="ja-JP" altLang="en-US" sz="40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516216" y="3191007"/>
            <a:ext cx="11496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400" b="1" dirty="0" smtClean="0">
                <a:solidFill>
                  <a:srgbClr val="FF0066"/>
                </a:solidFill>
              </a:rPr>
              <a:t>Ｃｌ</a:t>
            </a:r>
            <a:r>
              <a:rPr lang="ja-JP" altLang="en-US" sz="4000" b="1" dirty="0" smtClean="0">
                <a:solidFill>
                  <a:srgbClr val="FF0066"/>
                </a:solidFill>
              </a:rPr>
              <a:t>　</a:t>
            </a:r>
            <a:endParaRPr lang="ja-JP" altLang="en-US" sz="4400" dirty="0">
              <a:solidFill>
                <a:srgbClr val="FF0066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788024" y="3191007"/>
            <a:ext cx="1080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 smtClean="0">
                <a:solidFill>
                  <a:srgbClr val="FF0066"/>
                </a:solidFill>
              </a:rPr>
              <a:t>Ｃ</a:t>
            </a:r>
            <a:r>
              <a:rPr lang="en-US" altLang="ja-JP" sz="4400" b="1" dirty="0" smtClean="0">
                <a:solidFill>
                  <a:srgbClr val="FF0066"/>
                </a:solidFill>
              </a:rPr>
              <a:t>u</a:t>
            </a:r>
            <a:r>
              <a:rPr lang="en-US" altLang="ja-JP" sz="4000" b="1" dirty="0" smtClean="0">
                <a:solidFill>
                  <a:srgbClr val="FF0066"/>
                </a:solidFill>
              </a:rPr>
              <a:t>  </a:t>
            </a:r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467544" y="404664"/>
            <a:ext cx="8229600" cy="7920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0" rIns="0" bIns="0" anchor="t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化学反応を化学式で表そう</a:t>
            </a:r>
            <a:endParaRPr lang="ja-JP" altLang="en-US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03648" y="1259697"/>
            <a:ext cx="6027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 smtClean="0">
                <a:solidFill>
                  <a:prstClr val="black"/>
                </a:solidFill>
              </a:rPr>
              <a:t>実験２　塩化銅水溶液の電気分解</a:t>
            </a:r>
            <a:endParaRPr lang="ja-JP" altLang="en-US" sz="3200" b="1" dirty="0">
              <a:solidFill>
                <a:prstClr val="black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39552" y="4149080"/>
            <a:ext cx="8136904" cy="2246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ja-JP" altLang="en-US" sz="2800" b="1" dirty="0" smtClean="0">
                <a:solidFill>
                  <a:prstClr val="black"/>
                </a:solidFill>
              </a:rPr>
              <a:t>①　</a:t>
            </a:r>
            <a:r>
              <a:rPr lang="ja-JP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反応前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の物質→</a:t>
            </a:r>
            <a:r>
              <a:rPr lang="ja-JP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反応後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の物質のように，</a:t>
            </a:r>
            <a:endParaRPr lang="en-US" altLang="ja-JP" sz="2800" b="1" dirty="0" smtClean="0">
              <a:solidFill>
                <a:prstClr val="black"/>
              </a:solidFill>
            </a:endParaRPr>
          </a:p>
          <a:p>
            <a:r>
              <a:rPr lang="en-US" altLang="ja-JP" sz="2800" b="1" dirty="0" smtClean="0">
                <a:solidFill>
                  <a:prstClr val="black"/>
                </a:solidFill>
              </a:rPr>
              <a:t>      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何と何から，何と何ができたかを書く。</a:t>
            </a:r>
            <a:endParaRPr lang="en-US" altLang="ja-JP" sz="2800" b="1" dirty="0" smtClean="0">
              <a:solidFill>
                <a:prstClr val="black"/>
              </a:solidFill>
            </a:endParaRPr>
          </a:p>
          <a:p>
            <a:r>
              <a:rPr lang="ja-JP" altLang="en-US" sz="2800" b="1" dirty="0" smtClean="0">
                <a:solidFill>
                  <a:prstClr val="black"/>
                </a:solidFill>
              </a:rPr>
              <a:t>②　①で書いたそれぞれの物質を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化</a:t>
            </a:r>
            <a:r>
              <a:rPr lang="ja-JP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学式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で表す。</a:t>
            </a:r>
            <a:endParaRPr lang="en-US" altLang="ja-JP" sz="2800" b="1" dirty="0" smtClean="0">
              <a:solidFill>
                <a:prstClr val="black"/>
              </a:solidFill>
            </a:endParaRPr>
          </a:p>
          <a:p>
            <a:r>
              <a:rPr lang="ja-JP" altLang="en-US" sz="2800" b="1" dirty="0" smtClean="0">
                <a:solidFill>
                  <a:prstClr val="black"/>
                </a:solidFill>
              </a:rPr>
              <a:t>③　式の左辺と右辺で，原子の</a:t>
            </a:r>
            <a:r>
              <a:rPr lang="ja-JP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種類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と</a:t>
            </a:r>
            <a:r>
              <a:rPr lang="ja-JP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数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が</a:t>
            </a:r>
            <a:r>
              <a:rPr lang="ja-JP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等しく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なる</a:t>
            </a:r>
            <a:endParaRPr lang="en-US" altLang="ja-JP" sz="2800" b="1" dirty="0" smtClean="0">
              <a:solidFill>
                <a:prstClr val="black"/>
              </a:solidFill>
            </a:endParaRPr>
          </a:p>
          <a:p>
            <a:r>
              <a:rPr lang="ja-JP" altLang="en-US" sz="2800" b="1" dirty="0" smtClean="0">
                <a:solidFill>
                  <a:srgbClr val="66FF33"/>
                </a:solidFill>
              </a:rPr>
              <a:t>　　 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ようにする。</a:t>
            </a:r>
            <a:endParaRPr lang="ja-JP" altLang="en-US" sz="2800" b="1" dirty="0">
              <a:solidFill>
                <a:prstClr val="black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24680" y="1844472"/>
            <a:ext cx="7219728" cy="70788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　塩化銅   →　   銅　＋  塩素</a:t>
            </a:r>
            <a:endParaRPr lang="ja-JP" altLang="en-US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040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"/>
                            </p:stCondLst>
                            <p:childTnLst>
                              <p:par>
                                <p:cTn id="4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50"/>
                            </p:stCondLst>
                            <p:childTnLst>
                              <p:par>
                                <p:cTn id="4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50"/>
                            </p:stCondLst>
                            <p:childTnLst>
                              <p:par>
                                <p:cTn id="5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850"/>
                            </p:stCondLst>
                            <p:childTnLst>
                              <p:par>
                                <p:cTn id="6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950"/>
                            </p:stCondLst>
                            <p:childTnLst>
                              <p:par>
                                <p:cTn id="6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 build="p"/>
      <p:bldP spid="17" grpId="0"/>
      <p:bldP spid="19" grpId="0"/>
      <p:bldP spid="20" grpId="0"/>
      <p:bldP spid="21" grpId="0"/>
      <p:bldP spid="24" grpId="0"/>
      <p:bldP spid="13" grpId="0" animBg="1"/>
      <p:bldP spid="15" grpId="0"/>
      <p:bldP spid="16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388424" cy="104808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kumimoji="1" lang="ja-JP" alt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Ｃ</a:t>
            </a:r>
            <a:r>
              <a:rPr kumimoji="1" lang="en-US" altLang="ja-JP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kumimoji="1" lang="ja-JP" alt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Ｃｌ</a:t>
            </a:r>
            <a:r>
              <a:rPr kumimoji="1" lang="ja-JP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   </a:t>
            </a:r>
            <a:r>
              <a:rPr kumimoji="1" lang="ja-JP" alt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</a:t>
            </a:r>
            <a:r>
              <a:rPr lang="en-US" altLang="ja-JP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 + </a:t>
            </a:r>
            <a:r>
              <a:rPr kumimoji="1" lang="en-US" altLang="ja-JP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</a:t>
            </a:r>
            <a:r>
              <a:rPr kumimoji="1" lang="ja-JP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</a:t>
            </a:r>
            <a:endParaRPr kumimoji="1" lang="ja-JP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323528" y="3717032"/>
            <a:ext cx="1403648" cy="1368152"/>
          </a:xfrm>
          <a:prstGeom prst="ellipse">
            <a:avLst/>
          </a:prstGeom>
          <a:solidFill>
            <a:srgbClr val="0099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altLang="ja-JP" sz="3600" b="1" dirty="0" err="1" smtClean="0">
                <a:ln w="5080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Cl</a:t>
            </a:r>
            <a:endParaRPr lang="ja-JP" altLang="en-US" sz="3600" b="1" dirty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2627784" y="3717032"/>
            <a:ext cx="1368152" cy="1368152"/>
          </a:xfrm>
          <a:prstGeom prst="ellipse">
            <a:avLst/>
          </a:prstGeom>
          <a:solidFill>
            <a:srgbClr val="0099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altLang="ja-JP" sz="3600" b="1" dirty="0" err="1" smtClean="0">
                <a:ln w="5080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Cl</a:t>
            </a:r>
            <a:endParaRPr lang="ja-JP" altLang="en-US" sz="3600" b="1" dirty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10" name="音楽　スペース・ジャーニ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7389440"/>
            <a:ext cx="304800" cy="304800"/>
          </a:xfrm>
          <a:prstGeom prst="rect">
            <a:avLst/>
          </a:prstGeom>
        </p:spPr>
      </p:pic>
      <p:sp>
        <p:nvSpPr>
          <p:cNvPr id="12" name="円/楕円 11"/>
          <p:cNvSpPr/>
          <p:nvPr/>
        </p:nvSpPr>
        <p:spPr>
          <a:xfrm>
            <a:off x="1547664" y="3789040"/>
            <a:ext cx="1152128" cy="1152128"/>
          </a:xfrm>
          <a:prstGeom prst="ellipse">
            <a:avLst/>
          </a:prstGeom>
          <a:solidFill>
            <a:srgbClr val="9933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b="1" dirty="0" smtClean="0">
                <a:solidFill>
                  <a:sysClr val="windowText" lastClr="000000"/>
                </a:solidFill>
              </a:rPr>
              <a:t>Cu</a:t>
            </a:r>
            <a:endParaRPr lang="ja-JP" altLang="en-US" sz="3600" b="1" dirty="0">
              <a:solidFill>
                <a:sysClr val="windowText" lastClr="000000"/>
              </a:solidFill>
            </a:endParaRPr>
          </a:p>
        </p:txBody>
      </p:sp>
      <p:pic>
        <p:nvPicPr>
          <p:cNvPr id="15" name="Picture 3" descr="C:\Users\satou-keiko-1\Desktop\satou-keiko-1 qTi9tH5g\理科画像\塩化第ニ銅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5041115"/>
            <a:ext cx="1907703" cy="1816885"/>
          </a:xfrm>
          <a:prstGeom prst="rect">
            <a:avLst/>
          </a:prstGeom>
          <a:noFill/>
        </p:spPr>
      </p:pic>
      <p:sp>
        <p:nvSpPr>
          <p:cNvPr id="11" name="タイトル 1"/>
          <p:cNvSpPr txBox="1">
            <a:spLocks/>
          </p:cNvSpPr>
          <p:nvPr/>
        </p:nvSpPr>
        <p:spPr>
          <a:xfrm>
            <a:off x="467544" y="404664"/>
            <a:ext cx="8229600" cy="7920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0" rIns="0" bIns="0" anchor="t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原子の動きをイメージしよう！</a:t>
            </a:r>
            <a:endParaRPr lang="ja-JP" altLang="en-US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0" y="6488668"/>
            <a:ext cx="2836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 smtClean="0">
                <a:solidFill>
                  <a:prstClr val="black"/>
                </a:solidFill>
              </a:rPr>
              <a:t>未来へひろがるサイエンス２</a:t>
            </a:r>
            <a:endParaRPr lang="ja-JP" alt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29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1.11111E-6 -4.07407E-6 L 0.63976 -0.0020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" y="-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05556E-6 -7.40741E-7 L 0.53142 0.0050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" y="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1.66667E-6 -4.07407E-6 L 0.33073 -4.07407E-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4" presetClass="path" presetSubtype="0" accel="50000" decel="50000" fill="hold" grpId="0" nodeType="withEffect">
                                  <p:stCondLst>
                                    <p:cond delay="6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78143 0.00509 L 0.77761 -0.33588 " pathEditMode="relative" rAng="0" ptsTypes="AA">
                                      <p:cBhvr>
                                        <p:cTn id="50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71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grpId="0" nodeType="withEffect">
                                  <p:stCondLst>
                                    <p:cond delay="6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38976 -0.00208 L 0.38976 -0.33796 " pathEditMode="relative" rAng="0" ptsTypes="AA">
                                      <p:cBhvr>
                                        <p:cTn id="5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8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8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8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5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3" grpId="0" build="p"/>
      <p:bldP spid="17" grpId="0" animBg="1"/>
      <p:bldP spid="17" grpId="1" animBg="1"/>
      <p:bldP spid="9" grpId="0" animBg="1"/>
      <p:bldP spid="9" grpId="1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サブタイトル 2"/>
          <p:cNvSpPr txBox="1">
            <a:spLocks/>
          </p:cNvSpPr>
          <p:nvPr/>
        </p:nvSpPr>
        <p:spPr>
          <a:xfrm>
            <a:off x="0" y="1988840"/>
            <a:ext cx="8388424" cy="1048080"/>
          </a:xfrm>
          <a:prstGeom prst="rect">
            <a:avLst/>
          </a:prstGeom>
          <a:ln>
            <a:noFill/>
          </a:ln>
        </p:spPr>
        <p:txBody>
          <a:bodyPr vert="horz">
            <a:noAutofit/>
          </a:bodyPr>
          <a:lstStyle/>
          <a:p>
            <a:pPr marL="274320" indent="-274320"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ja-JP" altLang="en-US" sz="2800" b="1" dirty="0">
              <a:solidFill>
                <a:srgbClr val="5105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0" y="476672"/>
            <a:ext cx="9144000" cy="7920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0" rIns="0" bIns="0" anchor="t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化学反応式で表そう！応用①</a:t>
            </a:r>
            <a:endParaRPr lang="ja-JP" altLang="en-US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107504" y="1333337"/>
            <a:ext cx="9036496" cy="1450784"/>
            <a:chOff x="107504" y="1333337"/>
            <a:chExt cx="9036496" cy="1450784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6376" y="1333337"/>
              <a:ext cx="1187624" cy="890718"/>
            </a:xfrm>
            <a:prstGeom prst="rect">
              <a:avLst/>
            </a:prstGeom>
          </p:spPr>
        </p:pic>
        <p:grpSp>
          <p:nvGrpSpPr>
            <p:cNvPr id="15" name="グループ化 14"/>
            <p:cNvGrpSpPr/>
            <p:nvPr/>
          </p:nvGrpSpPr>
          <p:grpSpPr>
            <a:xfrm>
              <a:off x="107504" y="1412776"/>
              <a:ext cx="8925890" cy="1371345"/>
              <a:chOff x="107504" y="1412776"/>
              <a:chExt cx="8925890" cy="1371345"/>
            </a:xfrm>
          </p:grpSpPr>
          <p:sp>
            <p:nvSpPr>
              <p:cNvPr id="14" name="テキスト ボックス 13"/>
              <p:cNvSpPr txBox="1"/>
              <p:nvPr/>
            </p:nvSpPr>
            <p:spPr>
              <a:xfrm>
                <a:off x="323528" y="1412776"/>
                <a:ext cx="3175869" cy="584775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3200" b="1" dirty="0" smtClean="0">
                    <a:solidFill>
                      <a:prstClr val="black"/>
                    </a:solidFill>
                  </a:rPr>
                  <a:t>エタノールの燃焼</a:t>
                </a:r>
                <a:endParaRPr lang="ja-JP" altLang="en-US" sz="3200" b="1" dirty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33" name="グループ化 32"/>
              <p:cNvGrpSpPr/>
              <p:nvPr/>
            </p:nvGrpSpPr>
            <p:grpSpPr>
              <a:xfrm>
                <a:off x="107504" y="1695966"/>
                <a:ext cx="8925890" cy="1088155"/>
                <a:chOff x="107504" y="1695966"/>
                <a:chExt cx="8925890" cy="1088155"/>
              </a:xfrm>
            </p:grpSpPr>
            <p:sp>
              <p:nvSpPr>
                <p:cNvPr id="18" name="テキスト ボックス 17"/>
                <p:cNvSpPr txBox="1"/>
                <p:nvPr/>
              </p:nvSpPr>
              <p:spPr>
                <a:xfrm>
                  <a:off x="107504" y="2076235"/>
                  <a:ext cx="8925890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4000" b="1" dirty="0" smtClean="0"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C</a:t>
                  </a:r>
                  <a:r>
                    <a:rPr lang="en-US" altLang="ja-JP" sz="2800" b="1" dirty="0" smtClean="0"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2</a:t>
                  </a:r>
                  <a:r>
                    <a:rPr lang="en-US" altLang="ja-JP" sz="4000" b="1" dirty="0" smtClean="0"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H</a:t>
                  </a:r>
                  <a:r>
                    <a:rPr lang="en-US" altLang="ja-JP" sz="2800" b="1" dirty="0" smtClean="0"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5</a:t>
                  </a:r>
                  <a:r>
                    <a:rPr lang="en-US" altLang="ja-JP" sz="4000" b="1" dirty="0" smtClean="0"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OH  + </a:t>
                  </a:r>
                  <a:r>
                    <a:rPr lang="ja-JP" altLang="en-US" sz="4000" b="1" dirty="0" smtClean="0">
                      <a:solidFill>
                        <a:srgbClr val="009DD9">
                          <a:lumMod val="60000"/>
                          <a:lumOff val="40000"/>
                        </a:srgb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■</a:t>
                  </a:r>
                  <a:r>
                    <a:rPr lang="en-US" altLang="ja-JP" sz="4000" b="1" dirty="0" smtClean="0"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O</a:t>
                  </a:r>
                  <a:r>
                    <a:rPr lang="en-US" altLang="ja-JP" sz="2800" b="1" dirty="0" smtClean="0"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2</a:t>
                  </a:r>
                  <a:r>
                    <a:rPr lang="en-US" altLang="ja-JP" sz="4000" b="1" dirty="0" smtClean="0"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  </a:t>
                  </a:r>
                  <a:r>
                    <a:rPr lang="ja-JP" altLang="en-US" sz="4000" b="1" dirty="0" smtClean="0"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→　</a:t>
                  </a:r>
                  <a:r>
                    <a:rPr lang="ja-JP" altLang="en-US" sz="4000" b="1" dirty="0" smtClean="0">
                      <a:solidFill>
                        <a:srgbClr val="009DD9">
                          <a:lumMod val="60000"/>
                          <a:lumOff val="40000"/>
                        </a:srgb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■</a:t>
                  </a:r>
                  <a:r>
                    <a:rPr lang="en-US" altLang="ja-JP" sz="4000" b="1" dirty="0" smtClean="0"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CO</a:t>
                  </a:r>
                  <a:r>
                    <a:rPr lang="en-US" altLang="ja-JP" sz="2800" b="1" dirty="0" smtClean="0"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2</a:t>
                  </a:r>
                  <a:r>
                    <a:rPr lang="en-US" altLang="ja-JP" sz="4000" b="1" dirty="0" smtClean="0"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  + </a:t>
                  </a:r>
                  <a:r>
                    <a:rPr lang="ja-JP" altLang="en-US" sz="4000" b="1" dirty="0" smtClean="0">
                      <a:solidFill>
                        <a:srgbClr val="009DD9">
                          <a:lumMod val="60000"/>
                          <a:lumOff val="40000"/>
                        </a:srgb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■</a:t>
                  </a:r>
                  <a:r>
                    <a:rPr lang="en-US" altLang="ja-JP" sz="4000" b="1" dirty="0" smtClean="0"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H</a:t>
                  </a:r>
                  <a:r>
                    <a:rPr lang="en-US" altLang="ja-JP" sz="2800" b="1" dirty="0" smtClean="0"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2</a:t>
                  </a:r>
                  <a:r>
                    <a:rPr lang="en-US" altLang="ja-JP" sz="4000" b="1" dirty="0" smtClean="0"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" pitchFamily="18" charset="0"/>
                    </a:rPr>
                    <a:t>O</a:t>
                  </a:r>
                  <a:endParaRPr lang="ja-JP" altLang="en-US" sz="2800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endParaRPr>
                </a:p>
              </p:txBody>
            </p:sp>
            <p:sp>
              <p:nvSpPr>
                <p:cNvPr id="22" name="正方形/長方形 21"/>
                <p:cNvSpPr/>
                <p:nvPr/>
              </p:nvSpPr>
              <p:spPr>
                <a:xfrm>
                  <a:off x="5846180" y="1695966"/>
                  <a:ext cx="2571538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ja-JP" altLang="en-US" sz="2000" b="1" dirty="0" smtClean="0">
                      <a:solidFill>
                        <a:srgbClr val="009DD9">
                          <a:lumMod val="60000"/>
                          <a:lumOff val="40000"/>
                        </a:srgb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 P黒丸ＰＯＰ体H" pitchFamily="50" charset="-128"/>
                      <a:ea typeface="AR P黒丸ＰＯＰ体H" pitchFamily="50" charset="-128"/>
                    </a:rPr>
                    <a:t>■</a:t>
                  </a:r>
                  <a:r>
                    <a:rPr lang="ja-JP" altLang="en-US" sz="2000" b="1" dirty="0" smtClean="0"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 PＰＯＰ５H" pitchFamily="50" charset="-128"/>
                      <a:ea typeface="AR PＰＯＰ５H" pitchFamily="50" charset="-128"/>
                    </a:rPr>
                    <a:t>に数字を入れてね。</a:t>
                  </a:r>
                  <a:endParaRPr lang="ja-JP" altLang="en-US" sz="2000" dirty="0">
                    <a:solidFill>
                      <a:prstClr val="black"/>
                    </a:solidFill>
                    <a:latin typeface="AR PＰＯＰ５H" pitchFamily="50" charset="-128"/>
                    <a:ea typeface="AR PＰＯＰ５H" pitchFamily="50" charset="-128"/>
                  </a:endParaRPr>
                </a:p>
              </p:txBody>
            </p:sp>
          </p:grpSp>
        </p:grpSp>
      </p:grpSp>
      <p:sp>
        <p:nvSpPr>
          <p:cNvPr id="26" name="テキスト ボックス 25"/>
          <p:cNvSpPr txBox="1"/>
          <p:nvPr/>
        </p:nvSpPr>
        <p:spPr>
          <a:xfrm>
            <a:off x="0" y="3356992"/>
            <a:ext cx="50674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ＰＯＰ５H" pitchFamily="50" charset="-128"/>
                <a:ea typeface="AR PＰＯＰ５H" pitchFamily="50" charset="-128"/>
              </a:rPr>
              <a:t>CCHHHHHOH  OO</a:t>
            </a:r>
            <a:endParaRPr lang="ja-JP" altLang="en-US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PＰＯＰ５H" pitchFamily="50" charset="-128"/>
              <a:ea typeface="AR PＰＯＰ５H" pitchFamily="50" charset="-128"/>
            </a:endParaRPr>
          </a:p>
        </p:txBody>
      </p:sp>
      <p:sp>
        <p:nvSpPr>
          <p:cNvPr id="28" name="右中かっこ 27"/>
          <p:cNvSpPr/>
          <p:nvPr/>
        </p:nvSpPr>
        <p:spPr>
          <a:xfrm rot="5400000">
            <a:off x="1979712" y="1412776"/>
            <a:ext cx="648072" cy="3240360"/>
          </a:xfrm>
          <a:prstGeom prst="rightBrace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39552" y="4149080"/>
            <a:ext cx="8136904" cy="2246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ja-JP" altLang="en-US" sz="2800" b="1" dirty="0" smtClean="0">
                <a:solidFill>
                  <a:prstClr val="black"/>
                </a:solidFill>
              </a:rPr>
              <a:t>①　</a:t>
            </a:r>
            <a:r>
              <a:rPr lang="ja-JP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反応前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の物質→</a:t>
            </a:r>
            <a:r>
              <a:rPr lang="ja-JP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反応後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の物質のように，</a:t>
            </a:r>
            <a:endParaRPr lang="en-US" altLang="ja-JP" sz="2800" b="1" dirty="0" smtClean="0">
              <a:solidFill>
                <a:prstClr val="black"/>
              </a:solidFill>
            </a:endParaRPr>
          </a:p>
          <a:p>
            <a:r>
              <a:rPr lang="en-US" altLang="ja-JP" sz="2800" b="1" dirty="0" smtClean="0">
                <a:solidFill>
                  <a:prstClr val="black"/>
                </a:solidFill>
              </a:rPr>
              <a:t>      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何と何から，何と何ができたかを書く。</a:t>
            </a:r>
            <a:endParaRPr lang="en-US" altLang="ja-JP" sz="2800" b="1" dirty="0" smtClean="0">
              <a:solidFill>
                <a:prstClr val="black"/>
              </a:solidFill>
            </a:endParaRPr>
          </a:p>
          <a:p>
            <a:r>
              <a:rPr lang="ja-JP" altLang="en-US" sz="2800" b="1" dirty="0" smtClean="0">
                <a:solidFill>
                  <a:prstClr val="black"/>
                </a:solidFill>
              </a:rPr>
              <a:t>②　①で書いたそれぞれの物質を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化</a:t>
            </a:r>
            <a:r>
              <a:rPr lang="ja-JP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学式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で表す。</a:t>
            </a:r>
            <a:endParaRPr lang="en-US" altLang="ja-JP" sz="2800" b="1" dirty="0" smtClean="0">
              <a:solidFill>
                <a:prstClr val="black"/>
              </a:solidFill>
            </a:endParaRPr>
          </a:p>
          <a:p>
            <a:r>
              <a:rPr lang="ja-JP" altLang="en-US" sz="2800" b="1" dirty="0" smtClean="0">
                <a:solidFill>
                  <a:prstClr val="black"/>
                </a:solidFill>
              </a:rPr>
              <a:t>③　</a:t>
            </a:r>
            <a:r>
              <a:rPr lang="ja-JP" altLang="en-US" sz="2800" b="1" u="sng" dirty="0" smtClean="0">
                <a:solidFill>
                  <a:prstClr val="black"/>
                </a:solidFill>
              </a:rPr>
              <a:t>式の左辺と右辺で，原子の</a:t>
            </a:r>
            <a:r>
              <a:rPr lang="ja-JP" alt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種類</a:t>
            </a:r>
            <a:r>
              <a:rPr lang="ja-JP" altLang="en-US" sz="2800" b="1" u="sng" dirty="0" smtClean="0">
                <a:solidFill>
                  <a:prstClr val="black"/>
                </a:solidFill>
              </a:rPr>
              <a:t>と</a:t>
            </a:r>
            <a:r>
              <a:rPr lang="ja-JP" alt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数</a:t>
            </a:r>
            <a:r>
              <a:rPr lang="ja-JP" altLang="en-US" sz="2800" b="1" u="sng" dirty="0" smtClean="0">
                <a:solidFill>
                  <a:prstClr val="black"/>
                </a:solidFill>
              </a:rPr>
              <a:t>が</a:t>
            </a:r>
            <a:r>
              <a:rPr lang="ja-JP" alt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等しく</a:t>
            </a:r>
            <a:r>
              <a:rPr lang="ja-JP" altLang="en-US" sz="2800" b="1" u="sng" dirty="0" smtClean="0">
                <a:solidFill>
                  <a:prstClr val="black"/>
                </a:solidFill>
              </a:rPr>
              <a:t>なる</a:t>
            </a:r>
            <a:endParaRPr lang="en-US" altLang="ja-JP" sz="2800" b="1" u="sng" dirty="0" smtClean="0">
              <a:solidFill>
                <a:prstClr val="black"/>
              </a:solidFill>
            </a:endParaRPr>
          </a:p>
          <a:p>
            <a:r>
              <a:rPr lang="ja-JP" altLang="en-US" sz="2800" b="1" dirty="0" smtClean="0">
                <a:solidFill>
                  <a:srgbClr val="66FF33"/>
                </a:solidFill>
              </a:rPr>
              <a:t>　　 </a:t>
            </a:r>
            <a:r>
              <a:rPr lang="ja-JP" altLang="en-US" sz="2800" b="1" u="sng" dirty="0" smtClean="0">
                <a:solidFill>
                  <a:prstClr val="black"/>
                </a:solidFill>
              </a:rPr>
              <a:t>ようにする。</a:t>
            </a:r>
            <a:endParaRPr lang="ja-JP" altLang="en-US" sz="2800" b="1" u="sng" dirty="0">
              <a:solidFill>
                <a:prstClr val="black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407474" y="3021876"/>
            <a:ext cx="3278462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spAutoFit/>
          </a:bodyPr>
          <a:lstStyle/>
          <a:p>
            <a:r>
              <a:rPr lang="ja-JP" altLang="en-US" sz="4800" b="1" dirty="0" smtClean="0">
                <a:solidFill>
                  <a:srgbClr val="009DD9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■</a:t>
            </a:r>
            <a:r>
              <a:rPr lang="ja-JP" altLang="en-US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＝？？？</a:t>
            </a:r>
            <a:endParaRPr lang="ja-JP" altLang="en-US" sz="4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7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12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12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2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28" grpId="0" animBg="1"/>
      <p:bldP spid="29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/>
          <p:cNvSpPr txBox="1"/>
          <p:nvPr/>
        </p:nvSpPr>
        <p:spPr>
          <a:xfrm>
            <a:off x="7164288" y="2492896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dirty="0" smtClean="0">
                <a:solidFill>
                  <a:prstClr val="black"/>
                </a:solidFill>
              </a:rPr>
              <a:t>２</a:t>
            </a:r>
            <a:endParaRPr lang="ja-JP" altLang="en-US" sz="6000" dirty="0">
              <a:solidFill>
                <a:prstClr val="black"/>
              </a:solidFill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932040" y="2492896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dirty="0" smtClean="0">
                <a:solidFill>
                  <a:prstClr val="black"/>
                </a:solidFill>
              </a:rPr>
              <a:t>１</a:t>
            </a:r>
            <a:endParaRPr lang="ja-JP" altLang="en-US" sz="6000" dirty="0">
              <a:solidFill>
                <a:prstClr val="black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236296" y="2492896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dirty="0" smtClean="0">
                <a:solidFill>
                  <a:srgbClr val="000000"/>
                </a:solidFill>
              </a:rPr>
              <a:t>１</a:t>
            </a:r>
            <a:endParaRPr lang="ja-JP" altLang="en-US" sz="6000" dirty="0">
              <a:solidFill>
                <a:srgbClr val="000000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164288" y="2492896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dirty="0" smtClean="0">
                <a:solidFill>
                  <a:srgbClr val="0F6F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３</a:t>
            </a:r>
            <a:endParaRPr lang="ja-JP" altLang="en-US" sz="6000" dirty="0">
              <a:solidFill>
                <a:srgbClr val="0F6F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932040" y="2492896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dirty="0" smtClean="0">
                <a:solidFill>
                  <a:srgbClr val="0F6F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</a:t>
            </a:r>
            <a:endParaRPr lang="ja-JP" altLang="en-US" sz="6000" dirty="0">
              <a:solidFill>
                <a:srgbClr val="0F6F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0" y="476672"/>
            <a:ext cx="9144000" cy="7920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0" rIns="0" bIns="0" anchor="t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化学反応式で表そう！応用①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/>
              </a:rPr>
              <a:t> </a:t>
            </a:r>
            <a:endParaRPr lang="ja-JP" altLang="en-US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/>
            </a:endParaRPr>
          </a:p>
        </p:txBody>
      </p:sp>
      <p:cxnSp>
        <p:nvCxnSpPr>
          <p:cNvPr id="23" name="直線コネクタ 22"/>
          <p:cNvCxnSpPr/>
          <p:nvPr/>
        </p:nvCxnSpPr>
        <p:spPr>
          <a:xfrm>
            <a:off x="0" y="3356992"/>
            <a:ext cx="539552" cy="72008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428841" y="3344798"/>
            <a:ext cx="539552" cy="72008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4523417" y="4953716"/>
            <a:ext cx="539552" cy="72008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4105949" y="4946449"/>
            <a:ext cx="539552" cy="72008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2782861" y="3336087"/>
            <a:ext cx="539552" cy="72008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1214555" y="3360233"/>
            <a:ext cx="539552" cy="72008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850178" y="3356992"/>
            <a:ext cx="539552" cy="72008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4453136" y="3361794"/>
            <a:ext cx="504056" cy="72008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3999856" y="3328816"/>
            <a:ext cx="504056" cy="72008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4450836" y="4119301"/>
            <a:ext cx="539552" cy="72008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4047732" y="4112108"/>
            <a:ext cx="584078" cy="71014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4070390" y="4114628"/>
            <a:ext cx="9925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ＰＯＰ５H" pitchFamily="50" charset="-128"/>
                <a:ea typeface="AR PＰＯＰ５H" pitchFamily="50" charset="-128"/>
              </a:rPr>
              <a:t>OO</a:t>
            </a:r>
            <a:endParaRPr lang="ja-JP" altLang="en-US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PＰＯＰ５H" pitchFamily="50" charset="-128"/>
              <a:ea typeface="AR PＰＯＰ５H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102084" y="4929704"/>
            <a:ext cx="9925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ＰＯＰ５H" pitchFamily="50" charset="-128"/>
                <a:ea typeface="AR PＰＯＰ５H" pitchFamily="50" charset="-128"/>
              </a:rPr>
              <a:t>OO</a:t>
            </a:r>
            <a:endParaRPr lang="ja-JP" altLang="en-US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PＰＯＰ５H" pitchFamily="50" charset="-128"/>
              <a:ea typeface="AR PＰＯＰ５H" pitchFamily="50" charset="-128"/>
            </a:endParaRPr>
          </a:p>
        </p:txBody>
      </p:sp>
      <p:cxnSp>
        <p:nvCxnSpPr>
          <p:cNvPr id="47" name="直線コネクタ 46"/>
          <p:cNvCxnSpPr/>
          <p:nvPr/>
        </p:nvCxnSpPr>
        <p:spPr>
          <a:xfrm>
            <a:off x="2034205" y="3344798"/>
            <a:ext cx="539552" cy="72008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1626978" y="3359988"/>
            <a:ext cx="539552" cy="72008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>
            <a:off x="3167186" y="3338751"/>
            <a:ext cx="539552" cy="72008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2410971" y="3356992"/>
            <a:ext cx="539552" cy="72008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297307" y="5805264"/>
            <a:ext cx="8640960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C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H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5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OH  +</a:t>
            </a: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　</a:t>
            </a:r>
            <a:r>
              <a:rPr lang="ja-JP" altLang="en-US" sz="4000" dirty="0" smtClean="0">
                <a:solidFill>
                  <a:srgbClr val="0F6F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３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O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</a:t>
            </a:r>
            <a:r>
              <a:rPr lang="ja-JP" alt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→  </a:t>
            </a:r>
            <a:r>
              <a:rPr lang="ja-JP" altLang="en-US" sz="4000" dirty="0" smtClean="0">
                <a:solidFill>
                  <a:srgbClr val="0F6F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２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CO</a:t>
            </a:r>
            <a:r>
              <a:rPr lang="en-US" altLang="ja-JP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</a:t>
            </a:r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 + </a:t>
            </a:r>
            <a:r>
              <a:rPr lang="ja-JP" altLang="en-US" sz="4000" dirty="0" smtClean="0">
                <a:solidFill>
                  <a:srgbClr val="0F6F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３</a:t>
            </a:r>
            <a:r>
              <a:rPr lang="en-US" altLang="ja-JP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H</a:t>
            </a:r>
            <a:r>
              <a:rPr lang="en-US" altLang="ja-JP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</a:t>
            </a:r>
            <a:r>
              <a:rPr lang="en-US" altLang="ja-JP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O</a:t>
            </a:r>
            <a:endParaRPr lang="ja-JP" alt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9" name="サブタイトル 2"/>
          <p:cNvSpPr txBox="1">
            <a:spLocks/>
          </p:cNvSpPr>
          <p:nvPr/>
        </p:nvSpPr>
        <p:spPr>
          <a:xfrm>
            <a:off x="57672" y="1780038"/>
            <a:ext cx="8388424" cy="1048080"/>
          </a:xfrm>
          <a:prstGeom prst="rect">
            <a:avLst/>
          </a:prstGeom>
          <a:ln>
            <a:noFill/>
          </a:ln>
        </p:spPr>
        <p:txBody>
          <a:bodyPr vert="horz">
            <a:noAutofit/>
          </a:bodyPr>
          <a:lstStyle/>
          <a:p>
            <a:pPr marL="274320" indent="-274320"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ja-JP" altLang="en-US" sz="2800" b="1" dirty="0">
              <a:solidFill>
                <a:srgbClr val="5105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0050" y="3375668"/>
            <a:ext cx="50674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ＰＯＰ５H" pitchFamily="50" charset="-128"/>
                <a:ea typeface="AR PＰＯＰ５H" pitchFamily="50" charset="-128"/>
              </a:rPr>
              <a:t>CCHHHHHOH  OO</a:t>
            </a:r>
            <a:endParaRPr lang="ja-JP" altLang="en-US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PＰＯＰ５H" pitchFamily="50" charset="-128"/>
              <a:ea typeface="AR PＰＯＰ５H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5001845" y="3391463"/>
            <a:ext cx="452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 smtClean="0">
                <a:solidFill>
                  <a:srgbClr val="0F6F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１</a:t>
            </a:r>
            <a:endParaRPr lang="ja-JP" altLang="en-US" sz="3600" dirty="0">
              <a:solidFill>
                <a:srgbClr val="0F6F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991495" y="4205830"/>
            <a:ext cx="452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 smtClean="0">
                <a:solidFill>
                  <a:srgbClr val="0F6F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</a:t>
            </a:r>
            <a:endParaRPr lang="ja-JP" altLang="en-US" sz="3600" dirty="0">
              <a:solidFill>
                <a:srgbClr val="0F6F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05051" y="5020198"/>
            <a:ext cx="449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 smtClean="0">
                <a:solidFill>
                  <a:srgbClr val="0F6F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３</a:t>
            </a:r>
            <a:endParaRPr lang="ja-JP" altLang="en-US" sz="3600" dirty="0">
              <a:solidFill>
                <a:srgbClr val="0F6F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0" y="1412776"/>
            <a:ext cx="9196748" cy="4141003"/>
            <a:chOff x="0" y="1412776"/>
            <a:chExt cx="9196748" cy="4141003"/>
          </a:xfrm>
        </p:grpSpPr>
        <p:pic>
          <p:nvPicPr>
            <p:cNvPr id="55" name="図 54" descr="エタノール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10862" y="4339118"/>
              <a:ext cx="1538571" cy="1214661"/>
            </a:xfrm>
            <a:prstGeom prst="rect">
              <a:avLst/>
            </a:prstGeom>
          </p:spPr>
        </p:pic>
        <p:grpSp>
          <p:nvGrpSpPr>
            <p:cNvPr id="2" name="グループ化 1"/>
            <p:cNvGrpSpPr/>
            <p:nvPr/>
          </p:nvGrpSpPr>
          <p:grpSpPr>
            <a:xfrm>
              <a:off x="0" y="1412776"/>
              <a:ext cx="9196748" cy="1800200"/>
              <a:chOff x="0" y="1412776"/>
              <a:chExt cx="9196748" cy="1800200"/>
            </a:xfrm>
          </p:grpSpPr>
          <p:sp>
            <p:nvSpPr>
              <p:cNvPr id="14" name="テキスト ボックス 13"/>
              <p:cNvSpPr txBox="1"/>
              <p:nvPr/>
            </p:nvSpPr>
            <p:spPr>
              <a:xfrm>
                <a:off x="323528" y="1412776"/>
                <a:ext cx="3175869" cy="584775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3200" b="1" dirty="0" smtClean="0">
                    <a:solidFill>
                      <a:prstClr val="black"/>
                    </a:solidFill>
                  </a:rPr>
                  <a:t>エタノールの燃焼</a:t>
                </a:r>
                <a:endParaRPr lang="ja-JP" altLang="en-US" sz="32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テキスト ボックス 17"/>
              <p:cNvSpPr txBox="1"/>
              <p:nvPr/>
            </p:nvSpPr>
            <p:spPr>
              <a:xfrm>
                <a:off x="0" y="2041396"/>
                <a:ext cx="9196748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4000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C</a:t>
                </a:r>
                <a:r>
                  <a:rPr lang="en-US" altLang="ja-JP" sz="2800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2</a:t>
                </a:r>
                <a:r>
                  <a:rPr lang="en-US" altLang="ja-JP" sz="4000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H</a:t>
                </a:r>
                <a:r>
                  <a:rPr lang="en-US" altLang="ja-JP" sz="2800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5</a:t>
                </a:r>
                <a:r>
                  <a:rPr lang="en-US" altLang="ja-JP" sz="4000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OH  +</a:t>
                </a:r>
                <a:r>
                  <a:rPr lang="ja-JP" altLang="en-US" sz="4000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　 </a:t>
                </a:r>
                <a:r>
                  <a:rPr lang="ja-JP" altLang="en-US" sz="4000" b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  </a:t>
                </a:r>
                <a:r>
                  <a:rPr lang="en-US" altLang="ja-JP" sz="4000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O</a:t>
                </a:r>
                <a:r>
                  <a:rPr lang="en-US" altLang="ja-JP" sz="2800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2</a:t>
                </a:r>
                <a:r>
                  <a:rPr lang="en-US" altLang="ja-JP" sz="4000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  </a:t>
                </a:r>
                <a:r>
                  <a:rPr lang="ja-JP" altLang="en-US" sz="4000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→ </a:t>
                </a:r>
                <a:r>
                  <a:rPr lang="ja-JP" altLang="en-US" sz="4000" b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    </a:t>
                </a:r>
                <a:r>
                  <a:rPr lang="en-US" altLang="ja-JP" sz="4000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CO</a:t>
                </a:r>
                <a:r>
                  <a:rPr lang="en-US" altLang="ja-JP" sz="2800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2</a:t>
                </a:r>
                <a:r>
                  <a:rPr lang="en-US" altLang="ja-JP" sz="4000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  + </a:t>
                </a:r>
                <a:r>
                  <a:rPr lang="ja-JP" altLang="en-US" sz="4000" b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    </a:t>
                </a:r>
                <a:r>
                  <a:rPr lang="en-US" altLang="ja-JP" sz="4000" b="1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H</a:t>
                </a:r>
                <a:r>
                  <a:rPr lang="en-US" altLang="ja-JP" sz="2800" b="1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2</a:t>
                </a:r>
                <a:r>
                  <a:rPr lang="en-US" altLang="ja-JP" sz="4000" b="1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" pitchFamily="18" charset="0"/>
                  </a:rPr>
                  <a:t>O</a:t>
                </a:r>
                <a:endParaRPr lang="ja-JP" altLang="en-US" sz="28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" pitchFamily="18" charset="0"/>
                </a:endParaRPr>
              </a:p>
            </p:txBody>
          </p:sp>
          <p:sp>
            <p:nvSpPr>
              <p:cNvPr id="28" name="右中かっこ 27"/>
              <p:cNvSpPr/>
              <p:nvPr/>
            </p:nvSpPr>
            <p:spPr>
              <a:xfrm rot="5400000">
                <a:off x="1943708" y="1304764"/>
                <a:ext cx="576064" cy="3240360"/>
              </a:xfrm>
              <a:prstGeom prst="rightBrace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>
                  <a:solidFill>
                    <a:prstClr val="black"/>
                  </a:solidFill>
                </a:endParaRPr>
              </a:p>
            </p:txBody>
          </p:sp>
        </p:grpSp>
      </p:grpSp>
      <p:cxnSp>
        <p:nvCxnSpPr>
          <p:cNvPr id="6" name="直線コネクタ 5"/>
          <p:cNvCxnSpPr/>
          <p:nvPr/>
        </p:nvCxnSpPr>
        <p:spPr>
          <a:xfrm>
            <a:off x="5742384" y="2696726"/>
            <a:ext cx="562812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6023790" y="2714559"/>
            <a:ext cx="0" cy="49841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直線コネクタ 57"/>
          <p:cNvCxnSpPr/>
          <p:nvPr/>
        </p:nvCxnSpPr>
        <p:spPr>
          <a:xfrm>
            <a:off x="7941785" y="2725482"/>
            <a:ext cx="562812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8223191" y="2725482"/>
            <a:ext cx="0" cy="49841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8223191" y="2974691"/>
            <a:ext cx="28140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フリーフォーム 7"/>
          <p:cNvSpPr/>
          <p:nvPr/>
        </p:nvSpPr>
        <p:spPr>
          <a:xfrm>
            <a:off x="4720612" y="1371285"/>
            <a:ext cx="404281" cy="553208"/>
          </a:xfrm>
          <a:custGeom>
            <a:avLst/>
            <a:gdLst>
              <a:gd name="connsiteX0" fmla="*/ 223528 w 404281"/>
              <a:gd name="connsiteY0" fmla="*/ 553208 h 553208"/>
              <a:gd name="connsiteX1" fmla="*/ 244 w 404281"/>
              <a:gd name="connsiteY1" fmla="*/ 234231 h 553208"/>
              <a:gd name="connsiteX2" fmla="*/ 180997 w 404281"/>
              <a:gd name="connsiteY2" fmla="*/ 315 h 553208"/>
              <a:gd name="connsiteX3" fmla="*/ 234160 w 404281"/>
              <a:gd name="connsiteY3" fmla="*/ 181068 h 553208"/>
              <a:gd name="connsiteX4" fmla="*/ 383016 w 404281"/>
              <a:gd name="connsiteY4" fmla="*/ 53478 h 553208"/>
              <a:gd name="connsiteX5" fmla="*/ 404281 w 404281"/>
              <a:gd name="connsiteY5" fmla="*/ 191701 h 55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4281" h="553208">
                <a:moveTo>
                  <a:pt x="223528" y="553208"/>
                </a:moveTo>
                <a:cubicBezTo>
                  <a:pt x="115430" y="439794"/>
                  <a:pt x="7332" y="326380"/>
                  <a:pt x="244" y="234231"/>
                </a:cubicBezTo>
                <a:cubicBezTo>
                  <a:pt x="-6845" y="142082"/>
                  <a:pt x="142011" y="9175"/>
                  <a:pt x="180997" y="315"/>
                </a:cubicBezTo>
                <a:cubicBezTo>
                  <a:pt x="219983" y="-8545"/>
                  <a:pt x="200490" y="172208"/>
                  <a:pt x="234160" y="181068"/>
                </a:cubicBezTo>
                <a:cubicBezTo>
                  <a:pt x="267830" y="189928"/>
                  <a:pt x="354663" y="51706"/>
                  <a:pt x="383016" y="53478"/>
                </a:cubicBezTo>
                <a:cubicBezTo>
                  <a:pt x="411369" y="55250"/>
                  <a:pt x="331625" y="134994"/>
                  <a:pt x="404281" y="191701"/>
                </a:cubicBezTo>
              </a:path>
            </a:pathLst>
          </a:cu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0" name="グループ化 19"/>
          <p:cNvGrpSpPr/>
          <p:nvPr/>
        </p:nvGrpSpPr>
        <p:grpSpPr>
          <a:xfrm>
            <a:off x="3013522" y="1964047"/>
            <a:ext cx="6130478" cy="3463833"/>
            <a:chOff x="3013522" y="1964047"/>
            <a:chExt cx="6130478" cy="3463833"/>
          </a:xfrm>
        </p:grpSpPr>
        <p:sp>
          <p:nvSpPr>
            <p:cNvPr id="12" name="フリーフォーム 11"/>
            <p:cNvSpPr/>
            <p:nvPr/>
          </p:nvSpPr>
          <p:spPr>
            <a:xfrm rot="1586460">
              <a:off x="3013522" y="1964047"/>
              <a:ext cx="383603" cy="711197"/>
            </a:xfrm>
            <a:custGeom>
              <a:avLst/>
              <a:gdLst>
                <a:gd name="connsiteX0" fmla="*/ 140115 w 439373"/>
                <a:gd name="connsiteY0" fmla="*/ 564392 h 564837"/>
                <a:gd name="connsiteX1" fmla="*/ 1892 w 439373"/>
                <a:gd name="connsiteY1" fmla="*/ 436801 h 564837"/>
                <a:gd name="connsiteX2" fmla="*/ 76320 w 439373"/>
                <a:gd name="connsiteY2" fmla="*/ 287945 h 564837"/>
                <a:gd name="connsiteX3" fmla="*/ 299604 w 439373"/>
                <a:gd name="connsiteY3" fmla="*/ 160355 h 564837"/>
                <a:gd name="connsiteX4" fmla="*/ 320869 w 439373"/>
                <a:gd name="connsiteY4" fmla="*/ 866 h 564837"/>
                <a:gd name="connsiteX5" fmla="*/ 395297 w 439373"/>
                <a:gd name="connsiteY5" fmla="*/ 234783 h 564837"/>
                <a:gd name="connsiteX6" fmla="*/ 374032 w 439373"/>
                <a:gd name="connsiteY6" fmla="*/ 287945 h 564837"/>
                <a:gd name="connsiteX7" fmla="*/ 427194 w 439373"/>
                <a:gd name="connsiteY7" fmla="*/ 170987 h 564837"/>
                <a:gd name="connsiteX8" fmla="*/ 416562 w 439373"/>
                <a:gd name="connsiteY8" fmla="*/ 479331 h 564837"/>
                <a:gd name="connsiteX9" fmla="*/ 193278 w 439373"/>
                <a:gd name="connsiteY9" fmla="*/ 479331 h 564837"/>
                <a:gd name="connsiteX10" fmla="*/ 140115 w 439373"/>
                <a:gd name="connsiteY10" fmla="*/ 564392 h 56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9373" h="564837">
                  <a:moveTo>
                    <a:pt x="140115" y="564392"/>
                  </a:moveTo>
                  <a:cubicBezTo>
                    <a:pt x="108217" y="557304"/>
                    <a:pt x="12524" y="482875"/>
                    <a:pt x="1892" y="436801"/>
                  </a:cubicBezTo>
                  <a:cubicBezTo>
                    <a:pt x="-8740" y="390727"/>
                    <a:pt x="26701" y="334019"/>
                    <a:pt x="76320" y="287945"/>
                  </a:cubicBezTo>
                  <a:cubicBezTo>
                    <a:pt x="125939" y="241871"/>
                    <a:pt x="258846" y="208201"/>
                    <a:pt x="299604" y="160355"/>
                  </a:cubicBezTo>
                  <a:cubicBezTo>
                    <a:pt x="340362" y="112508"/>
                    <a:pt x="304920" y="-11539"/>
                    <a:pt x="320869" y="866"/>
                  </a:cubicBezTo>
                  <a:cubicBezTo>
                    <a:pt x="336818" y="13271"/>
                    <a:pt x="386437" y="186937"/>
                    <a:pt x="395297" y="234783"/>
                  </a:cubicBezTo>
                  <a:cubicBezTo>
                    <a:pt x="404157" y="282629"/>
                    <a:pt x="368716" y="298578"/>
                    <a:pt x="374032" y="287945"/>
                  </a:cubicBezTo>
                  <a:cubicBezTo>
                    <a:pt x="379348" y="277312"/>
                    <a:pt x="420106" y="139089"/>
                    <a:pt x="427194" y="170987"/>
                  </a:cubicBezTo>
                  <a:cubicBezTo>
                    <a:pt x="434282" y="202885"/>
                    <a:pt x="455548" y="427940"/>
                    <a:pt x="416562" y="479331"/>
                  </a:cubicBezTo>
                  <a:cubicBezTo>
                    <a:pt x="377576" y="530722"/>
                    <a:pt x="237580" y="466926"/>
                    <a:pt x="193278" y="479331"/>
                  </a:cubicBezTo>
                  <a:cubicBezTo>
                    <a:pt x="148976" y="491736"/>
                    <a:pt x="172013" y="571480"/>
                    <a:pt x="140115" y="56439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4800" b="1" dirty="0" smtClean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66" name="フリーフォーム 65"/>
            <p:cNvSpPr/>
            <p:nvPr/>
          </p:nvSpPr>
          <p:spPr>
            <a:xfrm rot="1586460">
              <a:off x="7341512" y="2012405"/>
              <a:ext cx="383603" cy="711197"/>
            </a:xfrm>
            <a:custGeom>
              <a:avLst/>
              <a:gdLst>
                <a:gd name="connsiteX0" fmla="*/ 140115 w 439373"/>
                <a:gd name="connsiteY0" fmla="*/ 564392 h 564837"/>
                <a:gd name="connsiteX1" fmla="*/ 1892 w 439373"/>
                <a:gd name="connsiteY1" fmla="*/ 436801 h 564837"/>
                <a:gd name="connsiteX2" fmla="*/ 76320 w 439373"/>
                <a:gd name="connsiteY2" fmla="*/ 287945 h 564837"/>
                <a:gd name="connsiteX3" fmla="*/ 299604 w 439373"/>
                <a:gd name="connsiteY3" fmla="*/ 160355 h 564837"/>
                <a:gd name="connsiteX4" fmla="*/ 320869 w 439373"/>
                <a:gd name="connsiteY4" fmla="*/ 866 h 564837"/>
                <a:gd name="connsiteX5" fmla="*/ 395297 w 439373"/>
                <a:gd name="connsiteY5" fmla="*/ 234783 h 564837"/>
                <a:gd name="connsiteX6" fmla="*/ 374032 w 439373"/>
                <a:gd name="connsiteY6" fmla="*/ 287945 h 564837"/>
                <a:gd name="connsiteX7" fmla="*/ 427194 w 439373"/>
                <a:gd name="connsiteY7" fmla="*/ 170987 h 564837"/>
                <a:gd name="connsiteX8" fmla="*/ 416562 w 439373"/>
                <a:gd name="connsiteY8" fmla="*/ 479331 h 564837"/>
                <a:gd name="connsiteX9" fmla="*/ 193278 w 439373"/>
                <a:gd name="connsiteY9" fmla="*/ 479331 h 564837"/>
                <a:gd name="connsiteX10" fmla="*/ 140115 w 439373"/>
                <a:gd name="connsiteY10" fmla="*/ 564392 h 56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9373" h="564837">
                  <a:moveTo>
                    <a:pt x="140115" y="564392"/>
                  </a:moveTo>
                  <a:cubicBezTo>
                    <a:pt x="108217" y="557304"/>
                    <a:pt x="12524" y="482875"/>
                    <a:pt x="1892" y="436801"/>
                  </a:cubicBezTo>
                  <a:cubicBezTo>
                    <a:pt x="-8740" y="390727"/>
                    <a:pt x="26701" y="334019"/>
                    <a:pt x="76320" y="287945"/>
                  </a:cubicBezTo>
                  <a:cubicBezTo>
                    <a:pt x="125939" y="241871"/>
                    <a:pt x="258846" y="208201"/>
                    <a:pt x="299604" y="160355"/>
                  </a:cubicBezTo>
                  <a:cubicBezTo>
                    <a:pt x="340362" y="112508"/>
                    <a:pt x="304920" y="-11539"/>
                    <a:pt x="320869" y="866"/>
                  </a:cubicBezTo>
                  <a:cubicBezTo>
                    <a:pt x="336818" y="13271"/>
                    <a:pt x="386437" y="186937"/>
                    <a:pt x="395297" y="234783"/>
                  </a:cubicBezTo>
                  <a:cubicBezTo>
                    <a:pt x="404157" y="282629"/>
                    <a:pt x="368716" y="298578"/>
                    <a:pt x="374032" y="287945"/>
                  </a:cubicBezTo>
                  <a:cubicBezTo>
                    <a:pt x="379348" y="277312"/>
                    <a:pt x="420106" y="139089"/>
                    <a:pt x="427194" y="170987"/>
                  </a:cubicBezTo>
                  <a:cubicBezTo>
                    <a:pt x="434282" y="202885"/>
                    <a:pt x="455548" y="427940"/>
                    <a:pt x="416562" y="479331"/>
                  </a:cubicBezTo>
                  <a:cubicBezTo>
                    <a:pt x="377576" y="530722"/>
                    <a:pt x="237580" y="466926"/>
                    <a:pt x="193278" y="479331"/>
                  </a:cubicBezTo>
                  <a:cubicBezTo>
                    <a:pt x="148976" y="491736"/>
                    <a:pt x="172013" y="571480"/>
                    <a:pt x="140115" y="56439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4800" b="1" dirty="0" smtClean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71" name="フリーフォーム 70"/>
            <p:cNvSpPr/>
            <p:nvPr/>
          </p:nvSpPr>
          <p:spPr>
            <a:xfrm rot="1586460">
              <a:off x="5104045" y="2004812"/>
              <a:ext cx="383603" cy="711197"/>
            </a:xfrm>
            <a:custGeom>
              <a:avLst/>
              <a:gdLst>
                <a:gd name="connsiteX0" fmla="*/ 140115 w 439373"/>
                <a:gd name="connsiteY0" fmla="*/ 564392 h 564837"/>
                <a:gd name="connsiteX1" fmla="*/ 1892 w 439373"/>
                <a:gd name="connsiteY1" fmla="*/ 436801 h 564837"/>
                <a:gd name="connsiteX2" fmla="*/ 76320 w 439373"/>
                <a:gd name="connsiteY2" fmla="*/ 287945 h 564837"/>
                <a:gd name="connsiteX3" fmla="*/ 299604 w 439373"/>
                <a:gd name="connsiteY3" fmla="*/ 160355 h 564837"/>
                <a:gd name="connsiteX4" fmla="*/ 320869 w 439373"/>
                <a:gd name="connsiteY4" fmla="*/ 866 h 564837"/>
                <a:gd name="connsiteX5" fmla="*/ 395297 w 439373"/>
                <a:gd name="connsiteY5" fmla="*/ 234783 h 564837"/>
                <a:gd name="connsiteX6" fmla="*/ 374032 w 439373"/>
                <a:gd name="connsiteY6" fmla="*/ 287945 h 564837"/>
                <a:gd name="connsiteX7" fmla="*/ 427194 w 439373"/>
                <a:gd name="connsiteY7" fmla="*/ 170987 h 564837"/>
                <a:gd name="connsiteX8" fmla="*/ 416562 w 439373"/>
                <a:gd name="connsiteY8" fmla="*/ 479331 h 564837"/>
                <a:gd name="connsiteX9" fmla="*/ 193278 w 439373"/>
                <a:gd name="connsiteY9" fmla="*/ 479331 h 564837"/>
                <a:gd name="connsiteX10" fmla="*/ 140115 w 439373"/>
                <a:gd name="connsiteY10" fmla="*/ 564392 h 56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9373" h="564837">
                  <a:moveTo>
                    <a:pt x="140115" y="564392"/>
                  </a:moveTo>
                  <a:cubicBezTo>
                    <a:pt x="108217" y="557304"/>
                    <a:pt x="12524" y="482875"/>
                    <a:pt x="1892" y="436801"/>
                  </a:cubicBezTo>
                  <a:cubicBezTo>
                    <a:pt x="-8740" y="390727"/>
                    <a:pt x="26701" y="334019"/>
                    <a:pt x="76320" y="287945"/>
                  </a:cubicBezTo>
                  <a:cubicBezTo>
                    <a:pt x="125939" y="241871"/>
                    <a:pt x="258846" y="208201"/>
                    <a:pt x="299604" y="160355"/>
                  </a:cubicBezTo>
                  <a:cubicBezTo>
                    <a:pt x="340362" y="112508"/>
                    <a:pt x="304920" y="-11539"/>
                    <a:pt x="320869" y="866"/>
                  </a:cubicBezTo>
                  <a:cubicBezTo>
                    <a:pt x="336818" y="13271"/>
                    <a:pt x="386437" y="186937"/>
                    <a:pt x="395297" y="234783"/>
                  </a:cubicBezTo>
                  <a:cubicBezTo>
                    <a:pt x="404157" y="282629"/>
                    <a:pt x="368716" y="298578"/>
                    <a:pt x="374032" y="287945"/>
                  </a:cubicBezTo>
                  <a:cubicBezTo>
                    <a:pt x="379348" y="277312"/>
                    <a:pt x="420106" y="139089"/>
                    <a:pt x="427194" y="170987"/>
                  </a:cubicBezTo>
                  <a:cubicBezTo>
                    <a:pt x="434282" y="202885"/>
                    <a:pt x="455548" y="427940"/>
                    <a:pt x="416562" y="479331"/>
                  </a:cubicBezTo>
                  <a:cubicBezTo>
                    <a:pt x="377576" y="530722"/>
                    <a:pt x="237580" y="466926"/>
                    <a:pt x="193278" y="479331"/>
                  </a:cubicBezTo>
                  <a:cubicBezTo>
                    <a:pt x="148976" y="491736"/>
                    <a:pt x="172013" y="571480"/>
                    <a:pt x="140115" y="56439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4800" b="1" dirty="0" smtClean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6305196" y="4861210"/>
              <a:ext cx="283880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ja-JP" altLang="en-US" sz="2800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 P黒丸ＰＯＰ体H" pitchFamily="50" charset="-128"/>
                  <a:ea typeface="AR P黒丸ＰＯＰ体H" pitchFamily="50" charset="-128"/>
                </a:rPr>
                <a:t> </a:t>
              </a:r>
              <a:r>
                <a:rPr lang="ja-JP" altLang="en-US" sz="2400" b="1" dirty="0" smtClean="0">
                  <a:solidFill>
                    <a:srgbClr val="0F6FC6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 Pマッチ体B" panose="04020800000000000000" pitchFamily="18" charset="-128"/>
                  <a:ea typeface="AR Pマッチ体B" panose="04020800000000000000" pitchFamily="18" charset="-128"/>
                </a:rPr>
                <a:t>に数字を入れてね。</a:t>
              </a:r>
              <a:endParaRPr lang="ja-JP" altLang="en-US" sz="2400" dirty="0">
                <a:solidFill>
                  <a:srgbClr val="0F6FC6">
                    <a:lumMod val="50000"/>
                  </a:srgbClr>
                </a:solidFill>
                <a:latin typeface="AR Pマッチ体B" panose="04020800000000000000" pitchFamily="18" charset="-128"/>
                <a:ea typeface="AR Pマッチ体B" panose="04020800000000000000" pitchFamily="18" charset="-128"/>
              </a:endParaRPr>
            </a:p>
          </p:txBody>
        </p:sp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2967" y="3701198"/>
              <a:ext cx="1708216" cy="1281162"/>
            </a:xfrm>
            <a:prstGeom prst="rect">
              <a:avLst/>
            </a:prstGeom>
          </p:spPr>
        </p:pic>
        <p:sp>
          <p:nvSpPr>
            <p:cNvPr id="73" name="フリーフォーム 72"/>
            <p:cNvSpPr/>
            <p:nvPr/>
          </p:nvSpPr>
          <p:spPr>
            <a:xfrm rot="1586460">
              <a:off x="6077495" y="4489853"/>
              <a:ext cx="481442" cy="938027"/>
            </a:xfrm>
            <a:custGeom>
              <a:avLst/>
              <a:gdLst>
                <a:gd name="connsiteX0" fmla="*/ 140115 w 439373"/>
                <a:gd name="connsiteY0" fmla="*/ 564392 h 564837"/>
                <a:gd name="connsiteX1" fmla="*/ 1892 w 439373"/>
                <a:gd name="connsiteY1" fmla="*/ 436801 h 564837"/>
                <a:gd name="connsiteX2" fmla="*/ 76320 w 439373"/>
                <a:gd name="connsiteY2" fmla="*/ 287945 h 564837"/>
                <a:gd name="connsiteX3" fmla="*/ 299604 w 439373"/>
                <a:gd name="connsiteY3" fmla="*/ 160355 h 564837"/>
                <a:gd name="connsiteX4" fmla="*/ 320869 w 439373"/>
                <a:gd name="connsiteY4" fmla="*/ 866 h 564837"/>
                <a:gd name="connsiteX5" fmla="*/ 395297 w 439373"/>
                <a:gd name="connsiteY5" fmla="*/ 234783 h 564837"/>
                <a:gd name="connsiteX6" fmla="*/ 374032 w 439373"/>
                <a:gd name="connsiteY6" fmla="*/ 287945 h 564837"/>
                <a:gd name="connsiteX7" fmla="*/ 427194 w 439373"/>
                <a:gd name="connsiteY7" fmla="*/ 170987 h 564837"/>
                <a:gd name="connsiteX8" fmla="*/ 416562 w 439373"/>
                <a:gd name="connsiteY8" fmla="*/ 479331 h 564837"/>
                <a:gd name="connsiteX9" fmla="*/ 193278 w 439373"/>
                <a:gd name="connsiteY9" fmla="*/ 479331 h 564837"/>
                <a:gd name="connsiteX10" fmla="*/ 140115 w 439373"/>
                <a:gd name="connsiteY10" fmla="*/ 564392 h 56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9373" h="564837">
                  <a:moveTo>
                    <a:pt x="140115" y="564392"/>
                  </a:moveTo>
                  <a:cubicBezTo>
                    <a:pt x="108217" y="557304"/>
                    <a:pt x="12524" y="482875"/>
                    <a:pt x="1892" y="436801"/>
                  </a:cubicBezTo>
                  <a:cubicBezTo>
                    <a:pt x="-8740" y="390727"/>
                    <a:pt x="26701" y="334019"/>
                    <a:pt x="76320" y="287945"/>
                  </a:cubicBezTo>
                  <a:cubicBezTo>
                    <a:pt x="125939" y="241871"/>
                    <a:pt x="258846" y="208201"/>
                    <a:pt x="299604" y="160355"/>
                  </a:cubicBezTo>
                  <a:cubicBezTo>
                    <a:pt x="340362" y="112508"/>
                    <a:pt x="304920" y="-11539"/>
                    <a:pt x="320869" y="866"/>
                  </a:cubicBezTo>
                  <a:cubicBezTo>
                    <a:pt x="336818" y="13271"/>
                    <a:pt x="386437" y="186937"/>
                    <a:pt x="395297" y="234783"/>
                  </a:cubicBezTo>
                  <a:cubicBezTo>
                    <a:pt x="404157" y="282629"/>
                    <a:pt x="368716" y="298578"/>
                    <a:pt x="374032" y="287945"/>
                  </a:cubicBezTo>
                  <a:cubicBezTo>
                    <a:pt x="379348" y="277312"/>
                    <a:pt x="420106" y="139089"/>
                    <a:pt x="427194" y="170987"/>
                  </a:cubicBezTo>
                  <a:cubicBezTo>
                    <a:pt x="434282" y="202885"/>
                    <a:pt x="455548" y="427940"/>
                    <a:pt x="416562" y="479331"/>
                  </a:cubicBezTo>
                  <a:cubicBezTo>
                    <a:pt x="377576" y="530722"/>
                    <a:pt x="237580" y="466926"/>
                    <a:pt x="193278" y="479331"/>
                  </a:cubicBezTo>
                  <a:cubicBezTo>
                    <a:pt x="148976" y="491736"/>
                    <a:pt x="172013" y="571480"/>
                    <a:pt x="140115" y="564392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4800" b="1" dirty="0" smtClean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53" name="正方形/長方形 52"/>
          <p:cNvSpPr/>
          <p:nvPr/>
        </p:nvSpPr>
        <p:spPr>
          <a:xfrm>
            <a:off x="0" y="6488668"/>
            <a:ext cx="2836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 smtClean="0">
                <a:solidFill>
                  <a:prstClr val="black"/>
                </a:solidFill>
              </a:rPr>
              <a:t>未来へひろがるサイエンス２</a:t>
            </a:r>
            <a:endParaRPr lang="ja-JP" alt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61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000"/>
                            </p:stCondLst>
                            <p:childTnLst>
                              <p:par>
                                <p:cTn id="1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000"/>
                            </p:stCondLst>
                            <p:childTnLst>
                              <p:par>
                                <p:cTn id="1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38" grpId="0"/>
      <p:bldP spid="38" grpId="1"/>
      <p:bldP spid="46" grpId="0"/>
      <p:bldP spid="46" grpId="1"/>
      <p:bldP spid="52" grpId="0"/>
      <p:bldP spid="44" grpId="0"/>
      <p:bldP spid="13" grpId="0" animBg="1"/>
      <p:bldP spid="43" grpId="0"/>
      <p:bldP spid="45" grpId="0"/>
      <p:bldP spid="54" grpId="0" animBg="1"/>
      <p:bldP spid="26" grpId="0"/>
      <p:bldP spid="67" grpId="0"/>
      <p:bldP spid="68" grpId="0"/>
      <p:bldP spid="6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8_リゾート">
  <a:themeElements>
    <a:clrScheme name="リゾート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リゾート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solidFill>
          <a:srgbClr val="99FF6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a:spPr>
      <a:bodyPr rtlCol="0" anchor="ctr"/>
      <a:lstStyle>
        <a:defPPr algn="ctr">
          <a:defRPr kumimoji="1" sz="4800" b="1" dirty="0" smtClean="0">
            <a:solidFill>
              <a:schemeClr val="tx1"/>
            </a:solidFill>
            <a:latin typeface="+mn-ea"/>
          </a:defRPr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8153</TotalTime>
  <Words>355</Words>
  <Application>Microsoft Office PowerPoint</Application>
  <PresentationFormat>画面に合わせる (4:3)</PresentationFormat>
  <Paragraphs>142</Paragraphs>
  <Slides>11</Slides>
  <Notes>4</Notes>
  <HiddenSlides>0</HiddenSlides>
  <MMClips>2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22" baseType="lpstr">
      <vt:lpstr>AR PＰＯＰ５H</vt:lpstr>
      <vt:lpstr>AR Pマッチ体B</vt:lpstr>
      <vt:lpstr>AR P黒丸ＰＯＰ体H</vt:lpstr>
      <vt:lpstr>HGP明朝E</vt:lpstr>
      <vt:lpstr>ＭＳ Ｐゴシック</vt:lpstr>
      <vt:lpstr>Calibri</vt:lpstr>
      <vt:lpstr>Century</vt:lpstr>
      <vt:lpstr>Constantia</vt:lpstr>
      <vt:lpstr>Verdana</vt:lpstr>
      <vt:lpstr>Wingdings 2</vt:lpstr>
      <vt:lpstr>8_リゾート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satou-keiko-1</dc:creator>
  <cp:lastModifiedBy>佐藤 恵子</cp:lastModifiedBy>
  <cp:revision>926</cp:revision>
  <cp:lastPrinted>2014-12-09T02:27:50Z</cp:lastPrinted>
  <dcterms:created xsi:type="dcterms:W3CDTF">2014-04-22T01:23:46Z</dcterms:created>
  <dcterms:modified xsi:type="dcterms:W3CDTF">2015-01-05T00:53:50Z</dcterms:modified>
</cp:coreProperties>
</file>