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256" r:id="rId2"/>
    <p:sldId id="257" r:id="rId3"/>
    <p:sldId id="272" r:id="rId4"/>
    <p:sldId id="270" r:id="rId5"/>
    <p:sldId id="273" r:id="rId6"/>
    <p:sldId id="280" r:id="rId7"/>
    <p:sldId id="258" r:id="rId8"/>
    <p:sldId id="281" r:id="rId9"/>
    <p:sldId id="282" r:id="rId10"/>
    <p:sldId id="259" r:id="rId11"/>
    <p:sldId id="260" r:id="rId12"/>
    <p:sldId id="261" r:id="rId13"/>
    <p:sldId id="284" r:id="rId14"/>
    <p:sldId id="283" r:id="rId15"/>
    <p:sldId id="262" r:id="rId16"/>
    <p:sldId id="286" r:id="rId17"/>
    <p:sldId id="263" r:id="rId18"/>
    <p:sldId id="285" r:id="rId19"/>
    <p:sldId id="264" r:id="rId20"/>
    <p:sldId id="288" r:id="rId21"/>
    <p:sldId id="287" r:id="rId22"/>
    <p:sldId id="265" r:id="rId23"/>
    <p:sldId id="278" r:id="rId24"/>
    <p:sldId id="290" r:id="rId25"/>
    <p:sldId id="279" r:id="rId26"/>
    <p:sldId id="289" r:id="rId27"/>
    <p:sldId id="266" r:id="rId28"/>
    <p:sldId id="292" r:id="rId29"/>
    <p:sldId id="291" r:id="rId30"/>
    <p:sldId id="267" r:id="rId31"/>
    <p:sldId id="268" r:id="rId32"/>
    <p:sldId id="271" r:id="rId33"/>
    <p:sldId id="294" r:id="rId34"/>
    <p:sldId id="295" r:id="rId35"/>
    <p:sldId id="274" r:id="rId36"/>
    <p:sldId id="293" r:id="rId37"/>
    <p:sldId id="296" r:id="rId38"/>
    <p:sldId id="275" r:id="rId39"/>
    <p:sldId id="276" r:id="rId40"/>
    <p:sldId id="277" r:id="rId41"/>
    <p:sldId id="298" r:id="rId42"/>
    <p:sldId id="297" r:id="rId43"/>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8" autoAdjust="0"/>
    <p:restoredTop sz="94660"/>
  </p:normalViewPr>
  <p:slideViewPr>
    <p:cSldViewPr snapToGrid="0">
      <p:cViewPr varScale="1">
        <p:scale>
          <a:sx n="83" d="100"/>
          <a:sy n="83" d="100"/>
        </p:scale>
        <p:origin x="96"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7983232" y="5037663"/>
            <a:ext cx="897467" cy="279400"/>
          </a:xfrm>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a:xfrm>
            <a:off x="2692397" y="5037663"/>
            <a:ext cx="5214635" cy="279400"/>
          </a:xfrm>
        </p:spPr>
        <p:txBody>
          <a:bodyPr/>
          <a:lstStyle/>
          <a:p>
            <a:endParaRPr kumimoji="1" lang="ja-JP" altLang="en-US"/>
          </a:p>
        </p:txBody>
      </p:sp>
      <p:sp>
        <p:nvSpPr>
          <p:cNvPr id="6" name="Slide Number Placeholder 5"/>
          <p:cNvSpPr>
            <a:spLocks noGrp="1"/>
          </p:cNvSpPr>
          <p:nvPr>
            <p:ph type="sldNum" sz="quarter" idx="12"/>
          </p:nvPr>
        </p:nvSpPr>
        <p:spPr>
          <a:xfrm>
            <a:off x="8956900" y="5037663"/>
            <a:ext cx="551167" cy="279400"/>
          </a:xfrm>
        </p:spPr>
        <p:txBody>
          <a:bodyPr/>
          <a:lstStyle/>
          <a:p>
            <a:fld id="{E76D41EF-4776-4AE7-B89C-667460C2B1E7}" type="slidenum">
              <a:rPr kumimoji="1" lang="ja-JP" altLang="en-US" smtClean="0"/>
              <a:t>‹#›</a:t>
            </a:fld>
            <a:endParaRPr kumimoji="1" lang="ja-JP" alt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838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580126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5799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5442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3059205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ja-JP" altLang="en-US" smtClean="0"/>
              <a:t>マスター タイトルの書式設定</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72698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ja-JP" altLang="en-US" smtClean="0"/>
              <a:t>マスター タイトルの書式設定</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05445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40568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48588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179357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75409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1959417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02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5705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2118605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91556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ja-JP" altLang="en-US" smtClean="0"/>
              <a:t>マスター タイトルの書式設定</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A691EE8-1128-454C-BFA0-B0DF9648DBBE}" type="datetimeFigureOut">
              <a:rPr kumimoji="1" lang="ja-JP" altLang="en-US" smtClean="0"/>
              <a:t>2019/1/9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1892839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A691EE8-1128-454C-BFA0-B0DF9648DBBE}" type="datetimeFigureOut">
              <a:rPr kumimoji="1" lang="ja-JP" altLang="en-US" smtClean="0"/>
              <a:t>2019/1/9</a:t>
            </a:fld>
            <a:endParaRPr kumimoji="1" lang="ja-JP" alt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kumimoji="1" lang="ja-JP" alt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76D41EF-4776-4AE7-B89C-667460C2B1E7}" type="slidenum">
              <a:rPr kumimoji="1" lang="ja-JP" altLang="en-US" smtClean="0"/>
              <a:t>‹#›</a:t>
            </a:fld>
            <a:endParaRPr kumimoji="1" lang="ja-JP" altLang="en-US"/>
          </a:p>
        </p:txBody>
      </p:sp>
    </p:spTree>
    <p:extLst>
      <p:ext uri="{BB962C8B-B14F-4D97-AF65-F5344CB8AC3E}">
        <p14:creationId xmlns:p14="http://schemas.microsoft.com/office/powerpoint/2010/main" val="300982227"/>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ctr" defTabSz="457200" rtl="0" eaLnBrk="1" latinLnBrk="0" hangingPunct="1">
        <a:spcBef>
          <a:spcPct val="0"/>
        </a:spcBef>
        <a:buNone/>
        <a:defRPr kumimoji="1" sz="4400" kern="1200" cap="none">
          <a:ln w="3175" cmpd="sng">
            <a:noFill/>
          </a:ln>
          <a:solidFill>
            <a:schemeClr val="tx1">
              <a:lumMod val="85000"/>
              <a:lumOff val="15000"/>
            </a:schemeClr>
          </a:solidFill>
          <a:effectLst/>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kumimoji="1"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kumimoji="1"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kumimoji="1"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kumimoji="1"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kumimoji="1"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20.GIF"/><Relationship Id="rId4" Type="http://schemas.openxmlformats.org/officeDocument/2006/relationships/image" Target="../media/image21.GIF"/></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slide" Target="slide14.xml"/><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image" Target="../media/image21.GIF"/><Relationship Id="rId4" Type="http://schemas.openxmlformats.org/officeDocument/2006/relationships/image" Target="../media/image20.GIF"/></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17.GIF"/><Relationship Id="rId4" Type="http://schemas.openxmlformats.org/officeDocument/2006/relationships/image" Target="../media/image16.GIF"/></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17.GIF"/><Relationship Id="rId4" Type="http://schemas.openxmlformats.org/officeDocument/2006/relationships/image" Target="../media/image16.GIF"/></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28.GIF"/><Relationship Id="rId5" Type="http://schemas.openxmlformats.org/officeDocument/2006/relationships/slide" Target="slide18.xml"/><Relationship Id="rId4" Type="http://schemas.openxmlformats.org/officeDocument/2006/relationships/slide" Target="slide17.xml"/></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image" Target="../media/image17.GIF"/><Relationship Id="rId4" Type="http://schemas.openxmlformats.org/officeDocument/2006/relationships/image" Target="../media/image16.GIF"/></Relationships>
</file>

<file path=ppt/slides/_rels/slide17.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image" Target="../media/image21.GIF"/><Relationship Id="rId4" Type="http://schemas.openxmlformats.org/officeDocument/2006/relationships/image" Target="../media/image20.GIF"/></Relationships>
</file>

<file path=ppt/slides/_rels/slide18.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image" Target="../media/image17.GIF"/><Relationship Id="rId4" Type="http://schemas.openxmlformats.org/officeDocument/2006/relationships/image" Target="../media/image16.GIF"/></Relationships>
</file>

<file path=ppt/slides/_rels/slide19.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29.GIF"/><Relationship Id="rId5" Type="http://schemas.openxmlformats.org/officeDocument/2006/relationships/slide" Target="slide22.xml"/><Relationship Id="rId4" Type="http://schemas.openxmlformats.org/officeDocument/2006/relationships/slide" Target="slide21.xml"/></Relationships>
</file>

<file path=ppt/slides/_rels/slide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GIF"/><Relationship Id="rId4" Type="http://schemas.openxmlformats.org/officeDocument/2006/relationships/image" Target="../media/image10.GIF"/></Relationships>
</file>

<file path=ppt/slides/_rels/slide20.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image" Target="../media/image17.GIF"/><Relationship Id="rId4" Type="http://schemas.openxmlformats.org/officeDocument/2006/relationships/image" Target="../media/image16.GIF"/></Relationships>
</file>

<file path=ppt/slides/_rels/slide21.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image" Target="../media/image17.GIF"/><Relationship Id="rId4" Type="http://schemas.openxmlformats.org/officeDocument/2006/relationships/image" Target="../media/image16.GIF"/></Relationships>
</file>

<file path=ppt/slides/_rels/slide22.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image" Target="../media/image21.GIF"/><Relationship Id="rId4" Type="http://schemas.openxmlformats.org/officeDocument/2006/relationships/image" Target="../media/image20.GIF"/></Relationships>
</file>

<file path=ppt/slides/_rels/slide23.xml.rels><?xml version="1.0" encoding="UTF-8" standalone="yes"?>
<Relationships xmlns="http://schemas.openxmlformats.org/package/2006/relationships"><Relationship Id="rId3" Type="http://schemas.openxmlformats.org/officeDocument/2006/relationships/slide" Target="slide24.xml"/><Relationship Id="rId7" Type="http://schemas.openxmlformats.org/officeDocument/2006/relationships/image" Target="../media/image31.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slide" Target="slide26.xml"/><Relationship Id="rId4" Type="http://schemas.openxmlformats.org/officeDocument/2006/relationships/slide" Target="slide25.xml"/></Relationships>
</file>

<file path=ppt/slides/_rels/slide24.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image" Target="../media/image17.GIF"/><Relationship Id="rId4" Type="http://schemas.openxmlformats.org/officeDocument/2006/relationships/image" Target="../media/image16.GIF"/></Relationships>
</file>

<file path=ppt/slides/_rels/slide25.xml.rels><?xml version="1.0" encoding="UTF-8" standalone="yes"?>
<Relationships xmlns="http://schemas.openxmlformats.org/package/2006/relationships"><Relationship Id="rId3" Type="http://schemas.openxmlformats.org/officeDocument/2006/relationships/image" Target="../media/image20.GIF"/><Relationship Id="rId7" Type="http://schemas.openxmlformats.org/officeDocument/2006/relationships/image" Target="../media/image26.GIF"/><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27.xml"/><Relationship Id="rId4" Type="http://schemas.openxmlformats.org/officeDocument/2006/relationships/image" Target="../media/image21.GIF"/></Relationships>
</file>

<file path=ppt/slides/_rels/slide26.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23.xml"/><Relationship Id="rId5" Type="http://schemas.openxmlformats.org/officeDocument/2006/relationships/image" Target="../media/image17.GIF"/><Relationship Id="rId4" Type="http://schemas.openxmlformats.org/officeDocument/2006/relationships/image" Target="../media/image16.GIF"/></Relationships>
</file>

<file path=ppt/slides/_rels/slide27.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32.GIF"/><Relationship Id="rId5" Type="http://schemas.openxmlformats.org/officeDocument/2006/relationships/slide" Target="slide30.xml"/><Relationship Id="rId4" Type="http://schemas.openxmlformats.org/officeDocument/2006/relationships/slide" Target="slide29.xml"/></Relationships>
</file>

<file path=ppt/slides/_rels/slide28.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image" Target="../media/image17.GIF"/><Relationship Id="rId4" Type="http://schemas.openxmlformats.org/officeDocument/2006/relationships/image" Target="../media/image16.GIF"/></Relationships>
</file>

<file path=ppt/slides/_rels/slide29.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image" Target="../media/image17.GIF"/><Relationship Id="rId4" Type="http://schemas.openxmlformats.org/officeDocument/2006/relationships/image" Target="../media/image16.GIF"/></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image" Target="../media/image14.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slide" Target="slide6.xml"/><Relationship Id="rId4" Type="http://schemas.openxmlformats.org/officeDocument/2006/relationships/slide" Target="slide5.xml"/></Relationships>
</file>

<file path=ppt/slides/_rels/slide30.xml.rels><?xml version="1.0" encoding="UTF-8" standalone="yes"?>
<Relationships xmlns="http://schemas.openxmlformats.org/package/2006/relationships"><Relationship Id="rId3" Type="http://schemas.openxmlformats.org/officeDocument/2006/relationships/image" Target="../media/image26.GIF"/><Relationship Id="rId7" Type="http://schemas.openxmlformats.org/officeDocument/2006/relationships/image" Target="../media/image22.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image" Target="../media/image21.GIF"/><Relationship Id="rId4" Type="http://schemas.openxmlformats.org/officeDocument/2006/relationships/image" Target="../media/image20.GIF"/></Relationships>
</file>

<file path=ppt/slides/_rels/slide31.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33.GIF"/><Relationship Id="rId5" Type="http://schemas.openxmlformats.org/officeDocument/2006/relationships/slide" Target="slide34.xml"/><Relationship Id="rId4" Type="http://schemas.openxmlformats.org/officeDocument/2006/relationships/slide" Target="slide33.xml"/></Relationships>
</file>

<file path=ppt/slides/_rels/slide3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35.xml"/><Relationship Id="rId4" Type="http://schemas.openxmlformats.org/officeDocument/2006/relationships/image" Target="../media/image21.GIF"/></Relationships>
</file>

<file path=ppt/slides/_rels/slide33.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image" Target="../media/image17.GIF"/><Relationship Id="rId4" Type="http://schemas.openxmlformats.org/officeDocument/2006/relationships/image" Target="../media/image16.GIF"/></Relationships>
</file>

<file path=ppt/slides/_rels/slide34.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1.xml"/><Relationship Id="rId5" Type="http://schemas.openxmlformats.org/officeDocument/2006/relationships/image" Target="../media/image17.GIF"/><Relationship Id="rId4" Type="http://schemas.openxmlformats.org/officeDocument/2006/relationships/image" Target="../media/image16.GIF"/></Relationships>
</file>

<file path=ppt/slides/_rels/slide35.xml.rels><?xml version="1.0" encoding="UTF-8" standalone="yes"?>
<Relationships xmlns="http://schemas.openxmlformats.org/package/2006/relationships"><Relationship Id="rId3" Type="http://schemas.openxmlformats.org/officeDocument/2006/relationships/slide" Target="slide36.xml"/><Relationship Id="rId7" Type="http://schemas.openxmlformats.org/officeDocument/2006/relationships/image" Target="../media/image35.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slide" Target="slide38.xml"/><Relationship Id="rId4" Type="http://schemas.openxmlformats.org/officeDocument/2006/relationships/slide" Target="slide37.xml"/></Relationships>
</file>

<file path=ppt/slides/_rels/slide36.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5.xml"/><Relationship Id="rId5" Type="http://schemas.openxmlformats.org/officeDocument/2006/relationships/image" Target="../media/image17.GIF"/><Relationship Id="rId4" Type="http://schemas.openxmlformats.org/officeDocument/2006/relationships/image" Target="../media/image16.GIF"/></Relationships>
</file>

<file path=ppt/slides/_rels/slide37.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5.xml"/><Relationship Id="rId5" Type="http://schemas.openxmlformats.org/officeDocument/2006/relationships/image" Target="../media/image17.GIF"/><Relationship Id="rId4" Type="http://schemas.openxmlformats.org/officeDocument/2006/relationships/image" Target="../media/image16.GIF"/></Relationships>
</file>

<file path=ppt/slides/_rels/slide38.xml.rels><?xml version="1.0" encoding="UTF-8" standalone="yes"?>
<Relationships xmlns="http://schemas.openxmlformats.org/package/2006/relationships"><Relationship Id="rId3" Type="http://schemas.openxmlformats.org/officeDocument/2006/relationships/image" Target="../media/image20.GIF"/><Relationship Id="rId7" Type="http://schemas.openxmlformats.org/officeDocument/2006/relationships/image" Target="../media/image26.GIF"/><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39.xml"/><Relationship Id="rId4" Type="http://schemas.openxmlformats.org/officeDocument/2006/relationships/image" Target="../media/image21.GIF"/></Relationships>
</file>

<file path=ppt/slides/_rels/slide3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slide" Target="slide40.xml"/><Relationship Id="rId7" Type="http://schemas.openxmlformats.org/officeDocument/2006/relationships/image" Target="../media/image37.pn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36.GIF"/><Relationship Id="rId5" Type="http://schemas.openxmlformats.org/officeDocument/2006/relationships/slide" Target="slide42.xml"/><Relationship Id="rId4" Type="http://schemas.openxmlformats.org/officeDocument/2006/relationships/slide" Target="slide41.xml"/></Relationships>
</file>

<file path=ppt/slides/_rels/slide4.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17.GIF"/><Relationship Id="rId4" Type="http://schemas.openxmlformats.org/officeDocument/2006/relationships/image" Target="../media/image16.GIF"/></Relationships>
</file>

<file path=ppt/slides/_rels/slide4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21.GIF"/></Relationships>
</file>

<file path=ppt/slides/_rels/slide41.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9.xml"/><Relationship Id="rId5" Type="http://schemas.openxmlformats.org/officeDocument/2006/relationships/image" Target="../media/image17.GIF"/><Relationship Id="rId4" Type="http://schemas.openxmlformats.org/officeDocument/2006/relationships/image" Target="../media/image16.GIF"/></Relationships>
</file>

<file path=ppt/slides/_rels/slide42.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9.xml"/><Relationship Id="rId5" Type="http://schemas.openxmlformats.org/officeDocument/2006/relationships/image" Target="../media/image17.GIF"/><Relationship Id="rId4" Type="http://schemas.openxmlformats.org/officeDocument/2006/relationships/image" Target="../media/image16.GIF"/></Relationships>
</file>

<file path=ppt/slides/_rels/slide5.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7.xml"/><Relationship Id="rId4" Type="http://schemas.openxmlformats.org/officeDocument/2006/relationships/image" Target="../media/image21.GIF"/></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image" Target="../media/image17.GIF"/><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23.GIF"/><Relationship Id="rId7" Type="http://schemas.openxmlformats.org/officeDocument/2006/relationships/slide" Target="slide9.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25.GIF"/><Relationship Id="rId4" Type="http://schemas.openxmlformats.org/officeDocument/2006/relationships/image" Target="../media/image24.GIF"/></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image" Target="../media/image17.GIF"/><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7"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image" Target="../media/image17.GIF"/><Relationship Id="rId4" Type="http://schemas.openxmlformats.org/officeDocument/2006/relationships/image" Target="../media/image16.GI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sz="6000" dirty="0" smtClean="0">
                <a:latin typeface="+mj-ea"/>
              </a:rPr>
              <a:t>SNS</a:t>
            </a:r>
            <a:r>
              <a:rPr kumimoji="1" lang="ja-JP" altLang="en-US" dirty="0" smtClean="0"/>
              <a:t>について</a:t>
            </a:r>
            <a:endParaRPr kumimoji="1" lang="ja-JP" altLang="en-US" dirty="0"/>
          </a:p>
        </p:txBody>
      </p:sp>
      <p:sp>
        <p:nvSpPr>
          <p:cNvPr id="3" name="サブタイトル 2"/>
          <p:cNvSpPr>
            <a:spLocks noGrp="1"/>
          </p:cNvSpPr>
          <p:nvPr>
            <p:ph type="subTitle" idx="1"/>
          </p:nvPr>
        </p:nvSpPr>
        <p:spPr/>
        <p:txBody>
          <a:bodyPr>
            <a:normAutofit/>
          </a:bodyPr>
          <a:lstStyle/>
          <a:p>
            <a:r>
              <a:rPr kumimoji="1" lang="ja-JP" altLang="en-US" sz="4400" dirty="0" smtClean="0">
                <a:latin typeface="+mj-ea"/>
                <a:ea typeface="+mj-ea"/>
              </a:rPr>
              <a:t>正しく知って正しく使おう！</a:t>
            </a:r>
            <a:endParaRPr kumimoji="1" lang="ja-JP" altLang="en-US" sz="4400" dirty="0">
              <a:latin typeface="+mj-ea"/>
              <a:ea typeface="+mj-ea"/>
            </a:endParaRPr>
          </a:p>
        </p:txBody>
      </p:sp>
    </p:spTree>
    <p:extLst>
      <p:ext uri="{BB962C8B-B14F-4D97-AF65-F5344CB8AC3E}">
        <p14:creationId xmlns:p14="http://schemas.microsoft.com/office/powerpoint/2010/main" val="1354369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kumimoji="1" lang="ja-JP" altLang="en-US" dirty="0" smtClean="0"/>
              <a:t>●「著作物」とは，（１）思想または感情を（２）創造的に（３）表現したものであって（４）文芸，学術，美術または音楽の範囲に属するものと定義されています。したがって，</a:t>
            </a:r>
            <a:r>
              <a:rPr kumimoji="1" lang="en-US" altLang="ja-JP" dirty="0" smtClean="0"/>
              <a:t>SNS</a:t>
            </a:r>
            <a:r>
              <a:rPr kumimoji="1" lang="ja-JP" altLang="en-US" dirty="0" smtClean="0"/>
              <a:t>上でも作者の了解なしにみんなに公開したり，勝手に作品に手を加えたりなど，作者の気持ちに反するような，作品の扱い方をしてはいけません。</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30324" y="4373905"/>
            <a:ext cx="966273" cy="1501963"/>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24308" y="982132"/>
            <a:ext cx="721441" cy="1129212"/>
          </a:xfrm>
          <a:prstGeom prst="rect">
            <a:avLst/>
          </a:prstGeom>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488" y="1305991"/>
            <a:ext cx="794951" cy="794951"/>
          </a:xfrm>
          <a:prstGeom prst="rect">
            <a:avLst/>
          </a:prstGeom>
        </p:spPr>
      </p:pic>
      <p:pic>
        <p:nvPicPr>
          <p:cNvPr id="7" name="図 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3252" y="4281375"/>
            <a:ext cx="3424484" cy="1687021"/>
          </a:xfrm>
          <a:prstGeom prst="rect">
            <a:avLst/>
          </a:prstGeom>
        </p:spPr>
      </p:pic>
    </p:spTree>
    <p:extLst>
      <p:ext uri="{BB962C8B-B14F-4D97-AF65-F5344CB8AC3E}">
        <p14:creationId xmlns:p14="http://schemas.microsoft.com/office/powerpoint/2010/main" val="10395683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drape"/>
      </p:transition>
    </mc:Choice>
    <mc:Fallback xmlns="">
      <p:transition spd="slow" advClick="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553793" y="656824"/>
            <a:ext cx="11088708" cy="1629176"/>
          </a:xfrm>
        </p:spPr>
        <p:txBody>
          <a:bodyPr>
            <a:normAutofit fontScale="90000"/>
          </a:bodyPr>
          <a:lstStyle/>
          <a:p>
            <a:r>
              <a:rPr kumimoji="1" lang="en-US" altLang="ja-JP" sz="5300" dirty="0" smtClean="0"/>
              <a:t>Q3 SNS</a:t>
            </a:r>
            <a:r>
              <a:rPr kumimoji="1" lang="ja-JP" altLang="en-US" dirty="0" smtClean="0"/>
              <a:t>をしていたら，あなたの知らない人から「友達申請」が届きました。どうすればよいでしょうか？</a:t>
            </a:r>
            <a:endParaRPr kumimoji="1" lang="ja-JP" altLang="en-US" dirty="0"/>
          </a:p>
        </p:txBody>
      </p:sp>
      <p:sp>
        <p:nvSpPr>
          <p:cNvPr id="5" name="コンテンツ プレースホルダー 4"/>
          <p:cNvSpPr>
            <a:spLocks noGrp="1"/>
          </p:cNvSpPr>
          <p:nvPr>
            <p:ph idx="1"/>
          </p:nvPr>
        </p:nvSpPr>
        <p:spPr>
          <a:xfrm>
            <a:off x="862885" y="2517569"/>
            <a:ext cx="10470523" cy="3871356"/>
          </a:xfrm>
        </p:spPr>
        <p:txBody>
          <a:bodyPr>
            <a:normAutofit/>
          </a:bodyPr>
          <a:lstStyle/>
          <a:p>
            <a:r>
              <a:rPr kumimoji="1" lang="en-US" altLang="ja-JP" sz="2800" dirty="0" smtClean="0">
                <a:latin typeface="AR Pゴシック体M" panose="020B0600000000000000" pitchFamily="50" charset="-128"/>
                <a:ea typeface="AR Pゴシック体M" panose="020B0600000000000000" pitchFamily="50" charset="-128"/>
              </a:rPr>
              <a:t>A</a:t>
            </a:r>
            <a:r>
              <a:rPr kumimoji="1" lang="ja-JP" altLang="en-US" sz="2800" dirty="0" smtClean="0">
                <a:latin typeface="AR Pゴシック体M" panose="020B0600000000000000" pitchFamily="50" charset="-128"/>
                <a:ea typeface="AR Pゴシック体M" panose="020B0600000000000000" pitchFamily="50" charset="-128"/>
              </a:rPr>
              <a:t>：「友達申請」を拒否する</a:t>
            </a:r>
            <a:endParaRPr kumimoji="1" lang="en-US" altLang="ja-JP" sz="2800" dirty="0" smtClean="0">
              <a:latin typeface="AR Pゴシック体M" panose="020B0600000000000000" pitchFamily="50" charset="-128"/>
              <a:ea typeface="AR Pゴシック体M" panose="020B0600000000000000" pitchFamily="50" charset="-128"/>
            </a:endParaRPr>
          </a:p>
          <a:p>
            <a:r>
              <a:rPr lang="en-US" altLang="ja-JP" sz="2800" dirty="0" smtClean="0">
                <a:latin typeface="AR Pゴシック体M" panose="020B0600000000000000" pitchFamily="50" charset="-128"/>
                <a:ea typeface="AR Pゴシック体M" panose="020B0600000000000000" pitchFamily="50" charset="-128"/>
              </a:rPr>
              <a:t>B</a:t>
            </a:r>
            <a:r>
              <a:rPr lang="ja-JP" altLang="en-US" sz="2800" dirty="0" smtClean="0">
                <a:latin typeface="AR Pゴシック体M" panose="020B0600000000000000" pitchFamily="50" charset="-128"/>
                <a:ea typeface="AR Pゴシック体M" panose="020B0600000000000000" pitchFamily="50" charset="-128"/>
              </a:rPr>
              <a:t>：無視すると失礼になるので「友達申請」を承認する</a:t>
            </a:r>
            <a:endParaRPr lang="en-US" altLang="ja-JP" sz="2800" dirty="0" smtClean="0">
              <a:latin typeface="AR Pゴシック体M" panose="020B0600000000000000" pitchFamily="50" charset="-128"/>
              <a:ea typeface="AR Pゴシック体M" panose="020B0600000000000000" pitchFamily="50" charset="-128"/>
            </a:endParaRPr>
          </a:p>
          <a:p>
            <a:r>
              <a:rPr kumimoji="1" lang="en-US" altLang="ja-JP" sz="2800" dirty="0" smtClean="0">
                <a:latin typeface="AR Pゴシック体M" panose="020B0600000000000000" pitchFamily="50" charset="-128"/>
                <a:ea typeface="AR Pゴシック体M" panose="020B0600000000000000" pitchFamily="50" charset="-128"/>
              </a:rPr>
              <a:t>C</a:t>
            </a:r>
            <a:r>
              <a:rPr kumimoji="1" lang="ja-JP" altLang="en-US" sz="2800" dirty="0" smtClean="0">
                <a:latin typeface="AR Pゴシック体M" panose="020B0600000000000000" pitchFamily="50" charset="-128"/>
                <a:ea typeface="AR Pゴシック体M" panose="020B0600000000000000" pitchFamily="50" charset="-128"/>
              </a:rPr>
              <a:t>：どんな方法で</a:t>
            </a:r>
            <a:r>
              <a:rPr lang="ja-JP" altLang="en-US" sz="2800" dirty="0" smtClean="0">
                <a:latin typeface="AR Pゴシック体M" panose="020B0600000000000000" pitchFamily="50" charset="-128"/>
                <a:ea typeface="AR Pゴシック体M" panose="020B0600000000000000" pitchFamily="50" charset="-128"/>
              </a:rPr>
              <a:t>自分のことを知ったのか，返信をして尋ねてみる</a:t>
            </a:r>
          </a:p>
          <a:p>
            <a:pPr marL="0" indent="0">
              <a:buNone/>
            </a:pPr>
            <a:r>
              <a:rPr kumimoji="1" lang="ja-JP" altLang="en-US" sz="7200" dirty="0" smtClean="0">
                <a:latin typeface="AR Pゴシック体M" panose="020B0600000000000000" pitchFamily="50" charset="-128"/>
                <a:ea typeface="AR Pゴシック体M" panose="020B0600000000000000" pitchFamily="50" charset="-128"/>
              </a:rPr>
              <a:t>　　　</a:t>
            </a:r>
            <a:r>
              <a:rPr lang="ja-JP" altLang="en-US" sz="7200" dirty="0">
                <a:latin typeface="AR Pゴシック体M" panose="020B0600000000000000" pitchFamily="50" charset="-128"/>
                <a:ea typeface="AR Pゴシック体M" panose="020B0600000000000000" pitchFamily="50" charset="-128"/>
              </a:rPr>
              <a:t> </a:t>
            </a:r>
            <a:r>
              <a:rPr lang="ja-JP" altLang="en-US" sz="7200" dirty="0">
                <a:hlinkClick r:id="rId3" action="ppaction://hlinksldjump"/>
              </a:rPr>
              <a:t>Ⓐ</a:t>
            </a:r>
            <a:r>
              <a:rPr lang="ja-JP" altLang="en-US" sz="7200" dirty="0"/>
              <a:t> </a:t>
            </a:r>
            <a:r>
              <a:rPr lang="ja-JP" altLang="en-US" sz="7200" dirty="0">
                <a:hlinkClick r:id="rId4" action="ppaction://hlinksldjump"/>
              </a:rPr>
              <a:t>Ⓑ</a:t>
            </a:r>
            <a:r>
              <a:rPr lang="ja-JP" altLang="en-US" sz="7200" dirty="0"/>
              <a:t> </a:t>
            </a:r>
            <a:r>
              <a:rPr lang="ja-JP" altLang="en-US" sz="7200" dirty="0">
                <a:hlinkClick r:id="rId5" action="ppaction://hlinksldjump"/>
              </a:rPr>
              <a:t>Ⓒ</a:t>
            </a:r>
            <a:endParaRPr lang="ja-JP" altLang="en-US" sz="7200" dirty="0"/>
          </a:p>
          <a:p>
            <a:pPr marL="0" indent="0">
              <a:buNone/>
            </a:pPr>
            <a:endParaRPr kumimoji="1" lang="ja-JP" altLang="en-US" sz="7200" dirty="0">
              <a:latin typeface="AR Pゴシック体M" panose="020B0600000000000000" pitchFamily="50" charset="-128"/>
              <a:ea typeface="AR Pゴシック体M" panose="020B0600000000000000" pitchFamily="50" charset="-128"/>
            </a:endParaRPr>
          </a:p>
        </p:txBody>
      </p:sp>
      <p:pic>
        <p:nvPicPr>
          <p:cNvPr id="3" name="図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065955" y="2719448"/>
            <a:ext cx="1184324" cy="839051"/>
          </a:xfrm>
          <a:prstGeom prst="rect">
            <a:avLst/>
          </a:prstGeom>
        </p:spPr>
      </p:pic>
      <p:sp>
        <p:nvSpPr>
          <p:cNvPr id="6" name="フローチャート: 代替処理 5"/>
          <p:cNvSpPr/>
          <p:nvPr/>
        </p:nvSpPr>
        <p:spPr>
          <a:xfrm>
            <a:off x="3694308" y="4453247"/>
            <a:ext cx="3990109" cy="1246909"/>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159472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sz="3200" dirty="0" smtClean="0"/>
              <a:t>●</a:t>
            </a:r>
            <a:r>
              <a:rPr kumimoji="1" lang="en-US" altLang="ja-JP" sz="3200" dirty="0" smtClean="0"/>
              <a:t>SNS</a:t>
            </a:r>
            <a:r>
              <a:rPr kumimoji="1" lang="ja-JP" altLang="en-US" sz="3200" dirty="0" smtClean="0"/>
              <a:t>で知らない人と繋がってしまうと，様々なトラブルにあってしまうことがあります。</a:t>
            </a:r>
            <a:r>
              <a:rPr kumimoji="1" lang="en-US" altLang="ja-JP" sz="3200" dirty="0" smtClean="0"/>
              <a:t>SNS</a:t>
            </a:r>
            <a:r>
              <a:rPr kumimoji="1" lang="ja-JP" altLang="en-US" sz="3200" dirty="0" smtClean="0"/>
              <a:t>では知っている人とだけ繋がるようにしましょう。</a:t>
            </a:r>
            <a:endParaRPr kumimoji="1" lang="ja-JP" altLang="en-US" sz="32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2308" y="4216400"/>
            <a:ext cx="1007461" cy="1565576"/>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7676" y="1258489"/>
            <a:ext cx="794951" cy="794951"/>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19442" y="982132"/>
            <a:ext cx="721441" cy="1129212"/>
          </a:xfrm>
          <a:prstGeom prst="rect">
            <a:avLst/>
          </a:prstGeom>
        </p:spPr>
      </p:pic>
      <p:pic>
        <p:nvPicPr>
          <p:cNvPr id="7" name="図 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91989" y="4216400"/>
            <a:ext cx="3479685" cy="1714215"/>
          </a:xfrm>
          <a:prstGeom prst="rect">
            <a:avLst/>
          </a:prstGeom>
        </p:spPr>
      </p:pic>
    </p:spTree>
    <p:extLst>
      <p:ext uri="{BB962C8B-B14F-4D97-AF65-F5344CB8AC3E}">
        <p14:creationId xmlns:p14="http://schemas.microsoft.com/office/powerpoint/2010/main" val="26959887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crush"/>
      </p:transition>
    </mc:Choice>
    <mc:Fallback xmlns="">
      <p:transition spd="slow" advClick="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33610520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0649656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811369" y="746976"/>
            <a:ext cx="10637949" cy="1539024"/>
          </a:xfrm>
        </p:spPr>
        <p:txBody>
          <a:bodyPr>
            <a:normAutofit fontScale="90000"/>
          </a:bodyPr>
          <a:lstStyle/>
          <a:p>
            <a:r>
              <a:rPr kumimoji="1" lang="en-US" altLang="ja-JP" sz="5300" dirty="0" smtClean="0"/>
              <a:t>Q4</a:t>
            </a:r>
            <a:r>
              <a:rPr kumimoji="1" lang="en-US" altLang="ja-JP" dirty="0" smtClean="0"/>
              <a:t> </a:t>
            </a:r>
            <a:r>
              <a:rPr kumimoji="1" lang="ja-JP" altLang="en-US" dirty="0" smtClean="0"/>
              <a:t>スマホやパソコンの画面にアプリのアップデート（更新）の通知がきたらどうしますか？</a:t>
            </a:r>
            <a:endParaRPr kumimoji="1" lang="ja-JP" altLang="en-US" dirty="0"/>
          </a:p>
        </p:txBody>
      </p:sp>
      <p:sp>
        <p:nvSpPr>
          <p:cNvPr id="3" name="コンテンツ プレースホルダー 2"/>
          <p:cNvSpPr>
            <a:spLocks noGrp="1"/>
          </p:cNvSpPr>
          <p:nvPr>
            <p:ph idx="1"/>
          </p:nvPr>
        </p:nvSpPr>
        <p:spPr>
          <a:xfrm>
            <a:off x="811369" y="2556932"/>
            <a:ext cx="10560676" cy="3547654"/>
          </a:xfrm>
        </p:spPr>
        <p:txBody>
          <a:bodyPr>
            <a:normAutofit fontScale="92500" lnSpcReduction="20000"/>
          </a:bodyPr>
          <a:lstStyle/>
          <a:p>
            <a:r>
              <a:rPr kumimoji="1" lang="en-US" altLang="ja-JP" sz="3000" dirty="0" smtClean="0"/>
              <a:t>A</a:t>
            </a:r>
            <a:r>
              <a:rPr kumimoji="1" lang="ja-JP" altLang="en-US" sz="3000" dirty="0" smtClean="0"/>
              <a:t>：通知を無視する</a:t>
            </a:r>
            <a:endParaRPr kumimoji="1" lang="en-US" altLang="ja-JP" sz="3000" dirty="0" smtClean="0"/>
          </a:p>
          <a:p>
            <a:r>
              <a:rPr lang="en-US" altLang="ja-JP" sz="3000" dirty="0" smtClean="0"/>
              <a:t>B</a:t>
            </a:r>
            <a:r>
              <a:rPr lang="ja-JP" altLang="en-US" sz="3000" dirty="0" smtClean="0"/>
              <a:t>：アップデートを適用する</a:t>
            </a:r>
            <a:endParaRPr lang="en-US" altLang="ja-JP" sz="3000" dirty="0" smtClean="0"/>
          </a:p>
          <a:p>
            <a:r>
              <a:rPr kumimoji="1" lang="en-US" altLang="ja-JP" sz="3000" dirty="0" smtClean="0"/>
              <a:t>C</a:t>
            </a:r>
            <a:r>
              <a:rPr kumimoji="1" lang="ja-JP" altLang="en-US" sz="3000" dirty="0" smtClean="0"/>
              <a:t>：そのままにしておいて，気が向いたときに更新する</a:t>
            </a:r>
            <a:endParaRPr kumimoji="1" lang="en-US" altLang="ja-JP" sz="3000" dirty="0" smtClean="0"/>
          </a:p>
          <a:p>
            <a:endParaRPr lang="en-US" altLang="ja-JP" dirty="0"/>
          </a:p>
          <a:p>
            <a:endParaRPr kumimoji="1" lang="en-US" altLang="ja-JP" dirty="0" smtClean="0"/>
          </a:p>
          <a:p>
            <a:r>
              <a:rPr lang="ja-JP" altLang="en-US" sz="7200" dirty="0" smtClean="0">
                <a:solidFill>
                  <a:srgbClr val="0070C0"/>
                </a:solidFill>
                <a:latin typeface="メイリオ" panose="020B0604030504040204" pitchFamily="50" charset="-128"/>
                <a:ea typeface="メイリオ" panose="020B0604030504040204" pitchFamily="50" charset="-128"/>
              </a:rPr>
              <a:t>        </a:t>
            </a:r>
            <a:r>
              <a:rPr lang="ja-JP" altLang="en-US" sz="7800" dirty="0" smtClean="0">
                <a:solidFill>
                  <a:srgbClr val="0070C0"/>
                </a:solidFill>
                <a:latin typeface="メイリオ" panose="020B0604030504040204" pitchFamily="50" charset="-128"/>
                <a:ea typeface="メイリオ" panose="020B0604030504040204" pitchFamily="50" charset="-128"/>
                <a:hlinkClick r:id="rId3" action="ppaction://hlinksldjump"/>
              </a:rPr>
              <a:t>Ⓐ</a:t>
            </a:r>
            <a:r>
              <a:rPr lang="ja-JP" altLang="en-US" sz="7800" dirty="0" smtClean="0">
                <a:solidFill>
                  <a:srgbClr val="0070C0"/>
                </a:solidFill>
                <a:latin typeface="メイリオ" panose="020B0604030504040204" pitchFamily="50" charset="-128"/>
                <a:ea typeface="メイリオ" panose="020B0604030504040204" pitchFamily="50" charset="-128"/>
              </a:rPr>
              <a:t> </a:t>
            </a:r>
            <a:r>
              <a:rPr lang="ja-JP" altLang="en-US" sz="7800" dirty="0">
                <a:solidFill>
                  <a:srgbClr val="0070C0"/>
                </a:solidFill>
                <a:latin typeface="メイリオ" panose="020B0604030504040204" pitchFamily="50" charset="-128"/>
                <a:ea typeface="メイリオ" panose="020B0604030504040204" pitchFamily="50" charset="-128"/>
                <a:hlinkClick r:id="rId4" action="ppaction://hlinksldjump"/>
              </a:rPr>
              <a:t>Ⓑ</a:t>
            </a:r>
            <a:r>
              <a:rPr lang="ja-JP" altLang="en-US" sz="7800" dirty="0">
                <a:solidFill>
                  <a:srgbClr val="0070C0"/>
                </a:solidFill>
                <a:latin typeface="メイリオ" panose="020B0604030504040204" pitchFamily="50" charset="-128"/>
                <a:ea typeface="メイリオ" panose="020B0604030504040204" pitchFamily="50" charset="-128"/>
              </a:rPr>
              <a:t> </a:t>
            </a:r>
            <a:r>
              <a:rPr lang="ja-JP" altLang="en-US" sz="7800" dirty="0">
                <a:solidFill>
                  <a:srgbClr val="0070C0"/>
                </a:solidFill>
                <a:latin typeface="メイリオ" panose="020B0604030504040204" pitchFamily="50" charset="-128"/>
                <a:ea typeface="メイリオ" panose="020B0604030504040204" pitchFamily="50" charset="-128"/>
                <a:hlinkClick r:id="rId5" action="ppaction://hlinksldjump"/>
              </a:rPr>
              <a:t>Ⓒ</a:t>
            </a:r>
            <a:endParaRPr lang="ja-JP" altLang="en-US" sz="7800" dirty="0"/>
          </a:p>
          <a:p>
            <a:endParaRPr kumimoji="1" lang="ja-JP" altLang="en-US" dirty="0"/>
          </a:p>
        </p:txBody>
      </p:sp>
      <p:pic>
        <p:nvPicPr>
          <p:cNvPr id="4" name="図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57375" y="2972568"/>
            <a:ext cx="1683775" cy="1587843"/>
          </a:xfrm>
          <a:prstGeom prst="rect">
            <a:avLst/>
          </a:prstGeom>
        </p:spPr>
      </p:pic>
      <p:sp>
        <p:nvSpPr>
          <p:cNvPr id="6" name="フローチャート: 代替処理 5"/>
          <p:cNvSpPr/>
          <p:nvPr/>
        </p:nvSpPr>
        <p:spPr>
          <a:xfrm>
            <a:off x="3348842" y="4762005"/>
            <a:ext cx="3788228" cy="1342581"/>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506905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6995" y="4205399"/>
            <a:ext cx="2958007" cy="1670469"/>
          </a:xfrm>
          <a:prstGeom prst="rect">
            <a:avLst/>
          </a:prstGeom>
        </p:spPr>
      </p:pic>
    </p:spTree>
    <p:extLst>
      <p:ext uri="{BB962C8B-B14F-4D97-AF65-F5344CB8AC3E}">
        <p14:creationId xmlns:p14="http://schemas.microsoft.com/office/powerpoint/2010/main" val="35891852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4800" dirty="0"/>
              <a:t>正解</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idx="1"/>
          </p:nvPr>
        </p:nvSpPr>
        <p:spPr/>
        <p:txBody>
          <a:bodyPr/>
          <a:lstStyle/>
          <a:p>
            <a:pPr marL="0" indent="0">
              <a:buNone/>
            </a:pPr>
            <a:r>
              <a:rPr kumimoji="1" lang="ja-JP" altLang="en-US" dirty="0" smtClean="0"/>
              <a:t>●</a:t>
            </a:r>
            <a:r>
              <a:rPr kumimoji="1" lang="en-US" altLang="ja-JP" dirty="0" smtClean="0"/>
              <a:t>OS</a:t>
            </a:r>
            <a:r>
              <a:rPr kumimoji="1" lang="ja-JP" altLang="en-US" dirty="0" smtClean="0"/>
              <a:t>（基本ソフト）やアプリに存在するセキュリティ上の欠陥を狙った</a:t>
            </a:r>
            <a:r>
              <a:rPr lang="ja-JP" altLang="en-US" dirty="0" smtClean="0"/>
              <a:t>攻撃への</a:t>
            </a:r>
            <a:r>
              <a:rPr lang="ja-JP" altLang="en-US" dirty="0"/>
              <a:t>対策</a:t>
            </a:r>
            <a:r>
              <a:rPr lang="ja-JP" altLang="en-US" dirty="0" smtClean="0"/>
              <a:t>は</a:t>
            </a:r>
            <a:r>
              <a:rPr lang="ja-JP" altLang="en-US" dirty="0"/>
              <a:t>必要</a:t>
            </a:r>
            <a:r>
              <a:rPr lang="ja-JP" altLang="en-US" dirty="0" smtClean="0"/>
              <a:t>不可欠です。</a:t>
            </a:r>
            <a:r>
              <a:rPr lang="en-US" altLang="ja-JP" dirty="0" smtClean="0"/>
              <a:t>OS</a:t>
            </a:r>
            <a:r>
              <a:rPr lang="ja-JP" altLang="en-US" dirty="0" smtClean="0"/>
              <a:t>やアプリの開発元は，脆弱性を確認するとそれを修正するソフトウェアアップデートを公開します。通知がきたらできるだけ早く適用しましょう。</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03742" y="4028304"/>
            <a:ext cx="974510" cy="1626372"/>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7676" y="1258489"/>
            <a:ext cx="794951" cy="794951"/>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19442" y="982132"/>
            <a:ext cx="721441" cy="1129212"/>
          </a:xfrm>
          <a:prstGeom prst="rect">
            <a:avLst/>
          </a:prstGeom>
        </p:spPr>
      </p:pic>
      <p:pic>
        <p:nvPicPr>
          <p:cNvPr id="7" name="図 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3869" y="4193042"/>
            <a:ext cx="3388859" cy="1669470"/>
          </a:xfrm>
          <a:prstGeom prst="rect">
            <a:avLst/>
          </a:prstGeom>
        </p:spPr>
      </p:pic>
    </p:spTree>
    <p:extLst>
      <p:ext uri="{BB962C8B-B14F-4D97-AF65-F5344CB8AC3E}">
        <p14:creationId xmlns:p14="http://schemas.microsoft.com/office/powerpoint/2010/main" val="388062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airplane"/>
      </p:transition>
    </mc:Choice>
    <mc:Fallback xmlns="">
      <p:transition spd="slow" advClick="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1218232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31065" y="592428"/>
            <a:ext cx="10934163" cy="1777285"/>
          </a:xfrm>
        </p:spPr>
        <p:txBody>
          <a:bodyPr>
            <a:normAutofit fontScale="90000"/>
          </a:bodyPr>
          <a:lstStyle/>
          <a:p>
            <a:r>
              <a:rPr kumimoji="1" lang="en-US" altLang="ja-JP" sz="4000" dirty="0" smtClean="0"/>
              <a:t>Q5</a:t>
            </a:r>
            <a:r>
              <a:rPr kumimoji="1" lang="en-US" altLang="ja-JP" sz="3600" dirty="0" smtClean="0"/>
              <a:t> </a:t>
            </a:r>
            <a:r>
              <a:rPr kumimoji="1" lang="ja-JP" altLang="en-US" sz="3600" dirty="0" smtClean="0"/>
              <a:t>あなたは「このメールを２日以内に５人に転送しないと，あなたに不幸が訪れます。」と書かれたメールを受け取りました。</a:t>
            </a:r>
            <a:r>
              <a:rPr kumimoji="1" lang="en-US" altLang="ja-JP" sz="3600" dirty="0" smtClean="0"/>
              <a:t/>
            </a:r>
            <a:br>
              <a:rPr kumimoji="1" lang="en-US" altLang="ja-JP" sz="3600" dirty="0" smtClean="0"/>
            </a:br>
            <a:r>
              <a:rPr kumimoji="1" lang="ja-JP" altLang="en-US" sz="3600" dirty="0" smtClean="0"/>
              <a:t>どうすればよいでしょうか？</a:t>
            </a:r>
            <a:endParaRPr kumimoji="1" lang="ja-JP" altLang="en-US" sz="3600" dirty="0"/>
          </a:p>
        </p:txBody>
      </p:sp>
      <p:sp>
        <p:nvSpPr>
          <p:cNvPr id="3" name="コンテンツ プレースホルダー 2"/>
          <p:cNvSpPr>
            <a:spLocks noGrp="1"/>
          </p:cNvSpPr>
          <p:nvPr>
            <p:ph idx="1"/>
          </p:nvPr>
        </p:nvSpPr>
        <p:spPr>
          <a:xfrm>
            <a:off x="818882" y="2481943"/>
            <a:ext cx="10540283" cy="3604914"/>
          </a:xfrm>
        </p:spPr>
        <p:txBody>
          <a:bodyPr>
            <a:normAutofit fontScale="92500" lnSpcReduction="20000"/>
          </a:bodyPr>
          <a:lstStyle/>
          <a:p>
            <a:r>
              <a:rPr kumimoji="1" lang="en-US" altLang="ja-JP" sz="2600" dirty="0" smtClean="0"/>
              <a:t>A</a:t>
            </a:r>
            <a:r>
              <a:rPr kumimoji="1" lang="ja-JP" altLang="en-US" sz="2600" dirty="0" smtClean="0"/>
              <a:t>：自分に不幸が起こるのはいやだから，すぐに５人にメールを転送する</a:t>
            </a:r>
            <a:endParaRPr kumimoji="1" lang="en-US" altLang="ja-JP" sz="2600" dirty="0" smtClean="0"/>
          </a:p>
          <a:p>
            <a:r>
              <a:rPr lang="en-US" altLang="ja-JP" sz="2600" dirty="0" smtClean="0"/>
              <a:t>B</a:t>
            </a:r>
            <a:r>
              <a:rPr lang="ja-JP" altLang="en-US" sz="2600" dirty="0" smtClean="0"/>
              <a:t>：</a:t>
            </a:r>
            <a:r>
              <a:rPr kumimoji="1" lang="ja-JP" altLang="en-US" sz="2600" dirty="0" smtClean="0"/>
              <a:t>本当に仲のよい友達２～３人くらいに送る</a:t>
            </a:r>
            <a:endParaRPr kumimoji="1" lang="en-US" altLang="ja-JP" sz="2600" dirty="0" smtClean="0"/>
          </a:p>
          <a:p>
            <a:r>
              <a:rPr lang="en-US" altLang="ja-JP" sz="2600" dirty="0" smtClean="0"/>
              <a:t>C</a:t>
            </a:r>
            <a:r>
              <a:rPr lang="ja-JP" altLang="en-US" sz="2600" dirty="0" smtClean="0"/>
              <a:t>：添付</a:t>
            </a:r>
            <a:r>
              <a:rPr lang="ja-JP" altLang="en-US" sz="2600" dirty="0"/>
              <a:t>ファイルはウィルスかもしれないので，メールを削除</a:t>
            </a:r>
            <a:r>
              <a:rPr lang="ja-JP" altLang="en-US" sz="2600" dirty="0" smtClean="0"/>
              <a:t>する</a:t>
            </a:r>
            <a:endParaRPr lang="en-US" altLang="ja-JP" sz="2600" dirty="0" smtClean="0"/>
          </a:p>
          <a:p>
            <a:endParaRPr lang="en-US" altLang="ja-JP" dirty="0"/>
          </a:p>
          <a:p>
            <a:endParaRPr lang="en-US" altLang="ja-JP" dirty="0" smtClean="0"/>
          </a:p>
          <a:p>
            <a:r>
              <a:rPr lang="ja-JP" altLang="en-US" sz="8000" dirty="0" smtClean="0"/>
              <a:t>　　　　</a:t>
            </a:r>
            <a:r>
              <a:rPr lang="ja-JP" altLang="en-US" sz="8000" dirty="0" smtClean="0">
                <a:hlinkClick r:id="rId3" action="ppaction://hlinksldjump"/>
              </a:rPr>
              <a:t>Ⓐ</a:t>
            </a:r>
            <a:r>
              <a:rPr lang="ja-JP" altLang="en-US" sz="8000" dirty="0" smtClean="0"/>
              <a:t> </a:t>
            </a:r>
            <a:r>
              <a:rPr lang="ja-JP" altLang="en-US" sz="8000" dirty="0" smtClean="0">
                <a:hlinkClick r:id="rId4" action="ppaction://hlinksldjump"/>
              </a:rPr>
              <a:t>Ⓑ</a:t>
            </a:r>
            <a:r>
              <a:rPr lang="ja-JP" altLang="en-US" sz="8000" dirty="0" smtClean="0"/>
              <a:t> </a:t>
            </a:r>
            <a:r>
              <a:rPr lang="ja-JP" altLang="en-US" sz="8000" dirty="0" smtClean="0">
                <a:hlinkClick r:id="rId5" action="ppaction://hlinksldjump"/>
              </a:rPr>
              <a:t>Ⓒ</a:t>
            </a:r>
            <a:endParaRPr lang="en-US" altLang="ja-JP" sz="8000" dirty="0"/>
          </a:p>
          <a:p>
            <a:endParaRPr kumimoji="1" lang="ja-JP" altLang="en-US" dirty="0"/>
          </a:p>
        </p:txBody>
      </p:sp>
      <p:pic>
        <p:nvPicPr>
          <p:cNvPr id="4" name="図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66422" y="3150625"/>
            <a:ext cx="1843884" cy="1670757"/>
          </a:xfrm>
          <a:prstGeom prst="rect">
            <a:avLst/>
          </a:prstGeom>
        </p:spPr>
      </p:pic>
      <p:sp>
        <p:nvSpPr>
          <p:cNvPr id="5" name="フローチャート: 代替処理 4"/>
          <p:cNvSpPr/>
          <p:nvPr/>
        </p:nvSpPr>
        <p:spPr>
          <a:xfrm>
            <a:off x="3336966" y="4588772"/>
            <a:ext cx="4120738" cy="1325140"/>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98528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67369" y="737433"/>
            <a:ext cx="10669070" cy="1303867"/>
          </a:xfrm>
        </p:spPr>
        <p:txBody>
          <a:bodyPr>
            <a:normAutofit/>
          </a:bodyPr>
          <a:lstStyle/>
          <a:p>
            <a:r>
              <a:rPr kumimoji="1" lang="ja-JP" altLang="en-US" sz="3600" dirty="0" smtClean="0">
                <a:latin typeface="AR Pゴシック体M" panose="020B0600000000000000" pitchFamily="50" charset="-128"/>
                <a:ea typeface="AR Pゴシック体M" panose="020B0600000000000000" pitchFamily="50" charset="-128"/>
              </a:rPr>
              <a:t>これから</a:t>
            </a:r>
            <a:r>
              <a:rPr kumimoji="1" lang="en-US" altLang="ja-JP" sz="3600" dirty="0" smtClean="0">
                <a:latin typeface="AR Pゴシック体M" panose="020B0600000000000000" pitchFamily="50" charset="-128"/>
                <a:ea typeface="AR Pゴシック体M" panose="020B0600000000000000" pitchFamily="50" charset="-128"/>
              </a:rPr>
              <a:t>SNS</a:t>
            </a:r>
            <a:r>
              <a:rPr kumimoji="1" lang="ja-JP" altLang="en-US" sz="3600" dirty="0" smtClean="0">
                <a:latin typeface="AR Pゴシック体M" panose="020B0600000000000000" pitchFamily="50" charset="-128"/>
                <a:ea typeface="AR Pゴシック体M" panose="020B0600000000000000" pitchFamily="50" charset="-128"/>
              </a:rPr>
              <a:t>に関するクイズを出題します。</a:t>
            </a:r>
            <a:r>
              <a:rPr kumimoji="1" lang="en-US" altLang="ja-JP" sz="3600" dirty="0" smtClean="0">
                <a:latin typeface="AR Pゴシック体M" panose="020B0600000000000000" pitchFamily="50" charset="-128"/>
                <a:ea typeface="AR Pゴシック体M" panose="020B0600000000000000" pitchFamily="50" charset="-128"/>
              </a:rPr>
              <a:t/>
            </a:r>
            <a:br>
              <a:rPr kumimoji="1" lang="en-US" altLang="ja-JP" sz="3600" dirty="0" smtClean="0">
                <a:latin typeface="AR Pゴシック体M" panose="020B0600000000000000" pitchFamily="50" charset="-128"/>
                <a:ea typeface="AR Pゴシック体M" panose="020B0600000000000000" pitchFamily="50" charset="-128"/>
              </a:rPr>
            </a:br>
            <a:r>
              <a:rPr kumimoji="1" lang="ja-JP" altLang="en-US" sz="3600" dirty="0" smtClean="0">
                <a:latin typeface="AR Pゴシック体M" panose="020B0600000000000000" pitchFamily="50" charset="-128"/>
                <a:ea typeface="AR Pゴシック体M" panose="020B0600000000000000" pitchFamily="50" charset="-128"/>
              </a:rPr>
              <a:t>正しいと思った記号を選んでね！</a:t>
            </a:r>
            <a:endParaRPr kumimoji="1" lang="ja-JP" altLang="en-US" sz="3600" dirty="0">
              <a:latin typeface="AR Pゴシック体M" panose="020B0600000000000000" pitchFamily="50" charset="-128"/>
              <a:ea typeface="AR Pゴシック体M" panose="020B0600000000000000" pitchFamily="50" charset="-128"/>
            </a:endParaRPr>
          </a:p>
        </p:txBody>
      </p:sp>
      <p:pic>
        <p:nvPicPr>
          <p:cNvPr id="6" name="コンテンツ プレースホルダー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30932" y="2653959"/>
            <a:ext cx="3107460" cy="3263900"/>
          </a:xfrm>
        </p:spPr>
      </p:pic>
      <p:sp>
        <p:nvSpPr>
          <p:cNvPr id="5" name="円形吹き出し 4"/>
          <p:cNvSpPr/>
          <p:nvPr/>
        </p:nvSpPr>
        <p:spPr>
          <a:xfrm>
            <a:off x="926275" y="595573"/>
            <a:ext cx="9927772" cy="1435992"/>
          </a:xfrm>
          <a:prstGeom prst="wedgeEllipseCallout">
            <a:avLst>
              <a:gd name="adj1" fmla="val 2310"/>
              <a:gd name="adj2" fmla="val 73717"/>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9791" y="3918651"/>
            <a:ext cx="1736301" cy="1863347"/>
          </a:xfrm>
          <a:prstGeom prst="rect">
            <a:avLst/>
          </a:prstGeom>
        </p:spPr>
      </p:pic>
      <p:pic>
        <p:nvPicPr>
          <p:cNvPr id="8" name="図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9805543">
            <a:off x="1293513" y="3916494"/>
            <a:ext cx="1477405" cy="1867663"/>
          </a:xfrm>
          <a:prstGeom prst="rect">
            <a:avLst/>
          </a:prstGeom>
        </p:spPr>
      </p:pic>
    </p:spTree>
    <p:extLst>
      <p:ext uri="{BB962C8B-B14F-4D97-AF65-F5344CB8AC3E}">
        <p14:creationId xmlns:p14="http://schemas.microsoft.com/office/powerpoint/2010/main" val="3902906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40400497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4411314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4800" dirty="0"/>
              <a:t>正解</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idx="1"/>
          </p:nvPr>
        </p:nvSpPr>
        <p:spPr/>
        <p:txBody>
          <a:bodyPr/>
          <a:lstStyle/>
          <a:p>
            <a:r>
              <a:rPr kumimoji="1" lang="ja-JP" altLang="en-US" dirty="0" smtClean="0"/>
              <a:t>●そのようなメールはサイバー犯罪者があなた達を危険なサイトに呼び込むための手段としてよく使われます。</a:t>
            </a:r>
            <a:endParaRPr kumimoji="1" lang="en-US" altLang="ja-JP" dirty="0" smtClean="0"/>
          </a:p>
          <a:p>
            <a:r>
              <a:rPr lang="ja-JP" altLang="en-US" dirty="0" smtClean="0"/>
              <a:t>また，チェーンメールを転送するのは，迷惑メールを広める</a:t>
            </a:r>
            <a:r>
              <a:rPr lang="ja-JP" altLang="en-US" dirty="0"/>
              <a:t>の</a:t>
            </a:r>
            <a:r>
              <a:rPr lang="ja-JP" altLang="en-US" dirty="0" smtClean="0"/>
              <a:t>と同じことです。メールを転送しなかったからといって，そのことが原因であなたが不幸になることはありません。絶対に転送しないようにしましょう。</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0625" y="4365667"/>
            <a:ext cx="828675" cy="1438275"/>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87676" y="1258489"/>
            <a:ext cx="794951" cy="794951"/>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04162" y="958215"/>
            <a:ext cx="736721" cy="1153129"/>
          </a:xfrm>
          <a:prstGeom prst="rect">
            <a:avLst/>
          </a:prstGeom>
        </p:spPr>
      </p:pic>
      <p:pic>
        <p:nvPicPr>
          <p:cNvPr id="7" name="図 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7676" y="4687348"/>
            <a:ext cx="2962544" cy="1459453"/>
          </a:xfrm>
          <a:prstGeom prst="rect">
            <a:avLst/>
          </a:prstGeom>
        </p:spPr>
      </p:pic>
    </p:spTree>
    <p:extLst>
      <p:ext uri="{BB962C8B-B14F-4D97-AF65-F5344CB8AC3E}">
        <p14:creationId xmlns:p14="http://schemas.microsoft.com/office/powerpoint/2010/main" val="958335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eelOff"/>
      </p:transition>
    </mc:Choice>
    <mc:Fallback xmlns="">
      <p:transition spd="slow" advClick="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95401" y="780252"/>
            <a:ext cx="9601196" cy="1303867"/>
          </a:xfrm>
        </p:spPr>
        <p:txBody>
          <a:bodyPr>
            <a:normAutofit fontScale="90000"/>
          </a:bodyPr>
          <a:lstStyle/>
          <a:p>
            <a:r>
              <a:rPr kumimoji="1" lang="en-US" altLang="ja-JP" dirty="0" smtClean="0"/>
              <a:t>Q6 </a:t>
            </a:r>
            <a:r>
              <a:rPr kumimoji="1" lang="ja-JP" altLang="en-US" dirty="0" smtClean="0"/>
              <a:t>次のうちパスワードに最適なのはどれ？</a:t>
            </a:r>
            <a:endParaRPr kumimoji="1" lang="ja-JP" altLang="en-US" dirty="0"/>
          </a:p>
        </p:txBody>
      </p:sp>
      <p:sp>
        <p:nvSpPr>
          <p:cNvPr id="3" name="コンテンツ プレースホルダー 2"/>
          <p:cNvSpPr>
            <a:spLocks noGrp="1"/>
          </p:cNvSpPr>
          <p:nvPr>
            <p:ph idx="1"/>
          </p:nvPr>
        </p:nvSpPr>
        <p:spPr>
          <a:xfrm>
            <a:off x="951016" y="2521305"/>
            <a:ext cx="10378043" cy="3653863"/>
          </a:xfrm>
        </p:spPr>
        <p:txBody>
          <a:bodyPr>
            <a:normAutofit fontScale="92500" lnSpcReduction="20000"/>
          </a:bodyPr>
          <a:lstStyle/>
          <a:p>
            <a:r>
              <a:rPr kumimoji="1" lang="en-US" altLang="ja-JP" sz="3000" dirty="0" smtClean="0"/>
              <a:t>A</a:t>
            </a:r>
            <a:r>
              <a:rPr kumimoji="1" lang="ja-JP" altLang="en-US" sz="3000" dirty="0" smtClean="0"/>
              <a:t>：名前や誕生日</a:t>
            </a:r>
            <a:endParaRPr kumimoji="1" lang="en-US" altLang="ja-JP" sz="3000" dirty="0" smtClean="0"/>
          </a:p>
          <a:p>
            <a:r>
              <a:rPr kumimoji="1" lang="en-US" altLang="ja-JP" sz="3000" dirty="0" smtClean="0"/>
              <a:t>B</a:t>
            </a:r>
            <a:r>
              <a:rPr kumimoji="1" lang="ja-JP" altLang="en-US" sz="3000" dirty="0" smtClean="0"/>
              <a:t>：ランダムな数字や記号</a:t>
            </a:r>
            <a:endParaRPr kumimoji="1" lang="en-US" altLang="ja-JP" sz="3000" dirty="0" smtClean="0"/>
          </a:p>
          <a:p>
            <a:r>
              <a:rPr kumimoji="1" lang="en-US" altLang="ja-JP" sz="3000" dirty="0" smtClean="0"/>
              <a:t>C</a:t>
            </a:r>
            <a:r>
              <a:rPr kumimoji="1" lang="ja-JP" altLang="en-US" sz="3000" dirty="0" smtClean="0"/>
              <a:t>：電話番号や車のナンバー</a:t>
            </a:r>
            <a:endParaRPr kumimoji="1" lang="en-US" altLang="ja-JP" sz="3000" dirty="0" smtClean="0"/>
          </a:p>
          <a:p>
            <a:endParaRPr lang="en-US" altLang="ja-JP" dirty="0"/>
          </a:p>
          <a:p>
            <a:endParaRPr kumimoji="1" lang="en-US" altLang="ja-JP" dirty="0" smtClean="0"/>
          </a:p>
          <a:p>
            <a:r>
              <a:rPr lang="ja-JP" altLang="en-US" sz="7200" dirty="0" smtClean="0">
                <a:solidFill>
                  <a:srgbClr val="0070C0"/>
                </a:solidFill>
                <a:latin typeface="メイリオ" panose="020B0604030504040204" pitchFamily="50" charset="-128"/>
                <a:ea typeface="メイリオ" panose="020B0604030504040204" pitchFamily="50" charset="-128"/>
              </a:rPr>
              <a:t>         </a:t>
            </a:r>
            <a:r>
              <a:rPr lang="ja-JP" altLang="en-US" sz="8600" dirty="0">
                <a:solidFill>
                  <a:srgbClr val="0070C0"/>
                </a:solidFill>
                <a:latin typeface="メイリオ" panose="020B0604030504040204" pitchFamily="50" charset="-128"/>
                <a:ea typeface="メイリオ" panose="020B0604030504040204" pitchFamily="50" charset="-128"/>
                <a:hlinkClick r:id="rId3" action="ppaction://hlinksldjump"/>
              </a:rPr>
              <a:t>Ⓐ</a:t>
            </a:r>
            <a:r>
              <a:rPr lang="ja-JP" altLang="en-US" sz="8600" dirty="0">
                <a:solidFill>
                  <a:srgbClr val="0070C0"/>
                </a:solidFill>
                <a:latin typeface="メイリオ" panose="020B0604030504040204" pitchFamily="50" charset="-128"/>
                <a:ea typeface="メイリオ" panose="020B0604030504040204" pitchFamily="50" charset="-128"/>
              </a:rPr>
              <a:t> </a:t>
            </a:r>
            <a:r>
              <a:rPr lang="ja-JP" altLang="en-US" sz="8600" dirty="0">
                <a:solidFill>
                  <a:srgbClr val="0070C0"/>
                </a:solidFill>
                <a:latin typeface="メイリオ" panose="020B0604030504040204" pitchFamily="50" charset="-128"/>
                <a:ea typeface="メイリオ" panose="020B0604030504040204" pitchFamily="50" charset="-128"/>
                <a:hlinkClick r:id="rId4" action="ppaction://hlinksldjump"/>
              </a:rPr>
              <a:t>Ⓑ</a:t>
            </a:r>
            <a:r>
              <a:rPr lang="ja-JP" altLang="en-US" sz="8600" dirty="0">
                <a:solidFill>
                  <a:srgbClr val="0070C0"/>
                </a:solidFill>
                <a:latin typeface="メイリオ" panose="020B0604030504040204" pitchFamily="50" charset="-128"/>
                <a:ea typeface="メイリオ" panose="020B0604030504040204" pitchFamily="50" charset="-128"/>
              </a:rPr>
              <a:t> </a:t>
            </a:r>
            <a:r>
              <a:rPr lang="ja-JP" altLang="en-US" sz="8600" dirty="0">
                <a:solidFill>
                  <a:srgbClr val="0070C0"/>
                </a:solidFill>
                <a:latin typeface="メイリオ" panose="020B0604030504040204" pitchFamily="50" charset="-128"/>
                <a:ea typeface="メイリオ" panose="020B0604030504040204" pitchFamily="50" charset="-128"/>
                <a:hlinkClick r:id="rId5" action="ppaction://hlinksldjump"/>
              </a:rPr>
              <a:t>Ⓒ</a:t>
            </a:r>
            <a:endParaRPr lang="ja-JP" altLang="en-US" sz="8600" dirty="0"/>
          </a:p>
          <a:p>
            <a:pPr marL="0" indent="0">
              <a:buNone/>
            </a:pPr>
            <a:endParaRPr kumimoji="1" lang="ja-JP" altLang="en-US" dirty="0"/>
          </a:p>
        </p:txBody>
      </p:sp>
      <p:sp>
        <p:nvSpPr>
          <p:cNvPr id="4" name="フローチャート: 代替処理 3"/>
          <p:cNvSpPr/>
          <p:nvPr/>
        </p:nvSpPr>
        <p:spPr>
          <a:xfrm>
            <a:off x="3633849" y="4726379"/>
            <a:ext cx="4512624" cy="1389413"/>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0037" y="2748549"/>
            <a:ext cx="1450274" cy="1542845"/>
          </a:xfrm>
          <a:prstGeom prst="rect">
            <a:avLst/>
          </a:prstGeom>
        </p:spPr>
      </p:pic>
      <p:pic>
        <p:nvPicPr>
          <p:cNvPr id="6" name="図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02435" y="2662721"/>
            <a:ext cx="1714500" cy="1714500"/>
          </a:xfrm>
          <a:prstGeom prst="rect">
            <a:avLst/>
          </a:prstGeom>
        </p:spPr>
      </p:pic>
    </p:spTree>
    <p:extLst>
      <p:ext uri="{BB962C8B-B14F-4D97-AF65-F5344CB8AC3E}">
        <p14:creationId xmlns:p14="http://schemas.microsoft.com/office/powerpoint/2010/main" val="19078487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68825860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パスワードは個人情報を守る大切なものです。従って，個人が特定されやすいような，あなた自身やあなたの家族に関するものの組み合わせ等は避けるようにしましょう。また，時間がたったら変更したりするのもよいでしょう。</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2893" y="1199518"/>
            <a:ext cx="794951" cy="79495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81014" y="921982"/>
            <a:ext cx="759870" cy="1189362"/>
          </a:xfrm>
          <a:prstGeom prst="rect">
            <a:avLst/>
          </a:prstGeom>
        </p:spPr>
      </p:pic>
      <p:pic>
        <p:nvPicPr>
          <p:cNvPr id="7" name="図 6">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66358" y="4110871"/>
            <a:ext cx="3317606" cy="1634369"/>
          </a:xfrm>
          <a:prstGeom prst="rect">
            <a:avLst/>
          </a:prstGeom>
        </p:spPr>
      </p:pic>
      <p:pic>
        <p:nvPicPr>
          <p:cNvPr id="8" name="図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01665" y="4193060"/>
            <a:ext cx="955589" cy="1553218"/>
          </a:xfrm>
          <a:prstGeom prst="rect">
            <a:avLst/>
          </a:prstGeom>
        </p:spPr>
      </p:pic>
    </p:spTree>
    <p:extLst>
      <p:ext uri="{BB962C8B-B14F-4D97-AF65-F5344CB8AC3E}">
        <p14:creationId xmlns:p14="http://schemas.microsoft.com/office/powerpoint/2010/main" val="3463793586"/>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367644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Q</a:t>
            </a:r>
            <a:r>
              <a:rPr lang="en-US" altLang="ja-JP" dirty="0"/>
              <a:t>7</a:t>
            </a:r>
            <a:r>
              <a:rPr lang="en-US" altLang="ja-JP" dirty="0" smtClean="0"/>
              <a:t> </a:t>
            </a:r>
            <a:r>
              <a:rPr lang="ja-JP" altLang="en-US" dirty="0" smtClean="0"/>
              <a:t>一時的に接続した公衆の</a:t>
            </a:r>
            <a:r>
              <a:rPr lang="en-US" altLang="ja-JP" dirty="0" smtClean="0">
                <a:latin typeface="AR P丸ゴシック体E" panose="020F0900000000000000" pitchFamily="50" charset="-128"/>
                <a:ea typeface="AR P丸ゴシック体E" panose="020F0900000000000000" pitchFamily="50" charset="-128"/>
              </a:rPr>
              <a:t>Wi-Fi</a:t>
            </a:r>
            <a:r>
              <a:rPr lang="ja-JP" altLang="en-US" dirty="0" smtClean="0"/>
              <a:t>の利用を終えたあとはどうすればよいでしょうか？</a:t>
            </a:r>
            <a:r>
              <a:rPr lang="en-US" altLang="ja-JP" dirty="0" smtClean="0"/>
              <a:t> </a:t>
            </a:r>
            <a:endParaRPr kumimoji="1" lang="ja-JP" altLang="en-US" dirty="0"/>
          </a:p>
        </p:txBody>
      </p:sp>
      <p:sp>
        <p:nvSpPr>
          <p:cNvPr id="3" name="コンテンツ プレースホルダー 2"/>
          <p:cNvSpPr>
            <a:spLocks noGrp="1"/>
          </p:cNvSpPr>
          <p:nvPr>
            <p:ph idx="1"/>
          </p:nvPr>
        </p:nvSpPr>
        <p:spPr>
          <a:xfrm>
            <a:off x="1295402" y="2556931"/>
            <a:ext cx="9601196" cy="3582611"/>
          </a:xfrm>
        </p:spPr>
        <p:txBody>
          <a:bodyPr>
            <a:normAutofit fontScale="92500"/>
          </a:bodyPr>
          <a:lstStyle/>
          <a:p>
            <a:r>
              <a:rPr kumimoji="1" lang="en-US" altLang="ja-JP" sz="2600" dirty="0" smtClean="0"/>
              <a:t>A</a:t>
            </a:r>
            <a:r>
              <a:rPr kumimoji="1" lang="ja-JP" altLang="en-US" sz="2600" dirty="0" smtClean="0"/>
              <a:t>：また使うかもしれないので，次回に自動接続できるように設定しておく</a:t>
            </a:r>
            <a:endParaRPr kumimoji="1" lang="en-US" altLang="ja-JP" sz="2600" dirty="0" smtClean="0"/>
          </a:p>
          <a:p>
            <a:r>
              <a:rPr lang="en-US" altLang="ja-JP" sz="2600" dirty="0" smtClean="0"/>
              <a:t>B</a:t>
            </a:r>
            <a:r>
              <a:rPr lang="ja-JP" altLang="en-US" sz="2600" dirty="0" smtClean="0"/>
              <a:t>：公衆</a:t>
            </a:r>
            <a:r>
              <a:rPr lang="en-US" altLang="ja-JP" sz="2600" dirty="0" smtClean="0"/>
              <a:t>Wi-Fi</a:t>
            </a:r>
            <a:r>
              <a:rPr lang="ja-JP" altLang="en-US" sz="2600" dirty="0" smtClean="0"/>
              <a:t>の設定はあまりよく分からないのでそのままにしておく</a:t>
            </a:r>
            <a:endParaRPr lang="en-US" altLang="ja-JP" sz="2600" dirty="0" smtClean="0"/>
          </a:p>
          <a:p>
            <a:r>
              <a:rPr kumimoji="1" lang="en-US" altLang="ja-JP" sz="2600" dirty="0" smtClean="0"/>
              <a:t>C</a:t>
            </a:r>
            <a:r>
              <a:rPr kumimoji="1" lang="ja-JP" altLang="en-US" sz="2600" dirty="0" smtClean="0"/>
              <a:t>：利用した後はそのネットワークの設定を削除しておく</a:t>
            </a:r>
            <a:endParaRPr kumimoji="1" lang="en-US" altLang="ja-JP" sz="2600" dirty="0" smtClean="0"/>
          </a:p>
          <a:p>
            <a:endParaRPr lang="en-US" altLang="ja-JP" dirty="0"/>
          </a:p>
          <a:p>
            <a:r>
              <a:rPr kumimoji="1" lang="ja-JP" altLang="en-US" sz="7200" dirty="0" smtClean="0"/>
              <a:t>　　　  </a:t>
            </a:r>
            <a:r>
              <a:rPr kumimoji="1" lang="ja-JP" altLang="en-US" sz="7200" dirty="0" smtClean="0">
                <a:hlinkClick r:id="rId3" action="ppaction://hlinksldjump"/>
              </a:rPr>
              <a:t>Ⓐ</a:t>
            </a:r>
            <a:r>
              <a:rPr kumimoji="1" lang="ja-JP" altLang="en-US" sz="7200" dirty="0" smtClean="0"/>
              <a:t> </a:t>
            </a:r>
            <a:r>
              <a:rPr kumimoji="1" lang="ja-JP" altLang="en-US" sz="7200" dirty="0" smtClean="0">
                <a:hlinkClick r:id="rId4" action="ppaction://hlinksldjump"/>
              </a:rPr>
              <a:t>Ⓑ</a:t>
            </a:r>
            <a:r>
              <a:rPr kumimoji="1" lang="ja-JP" altLang="en-US" sz="7200" dirty="0" smtClean="0"/>
              <a:t> </a:t>
            </a:r>
            <a:r>
              <a:rPr kumimoji="1" lang="ja-JP" altLang="en-US" sz="7200" dirty="0" smtClean="0">
                <a:hlinkClick r:id="rId5" action="ppaction://hlinksldjump"/>
              </a:rPr>
              <a:t>Ⓒ</a:t>
            </a:r>
            <a:endParaRPr kumimoji="1" lang="ja-JP" altLang="en-US" sz="7200" dirty="0"/>
          </a:p>
        </p:txBody>
      </p:sp>
      <p:pic>
        <p:nvPicPr>
          <p:cNvPr id="4" name="図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060874" y="3642004"/>
            <a:ext cx="1317092" cy="1310006"/>
          </a:xfrm>
          <a:prstGeom prst="rect">
            <a:avLst/>
          </a:prstGeom>
        </p:spPr>
      </p:pic>
      <p:sp>
        <p:nvSpPr>
          <p:cNvPr id="5" name="フローチャート: 代替処理 4"/>
          <p:cNvSpPr/>
          <p:nvPr/>
        </p:nvSpPr>
        <p:spPr>
          <a:xfrm>
            <a:off x="3310480" y="4607626"/>
            <a:ext cx="3906982" cy="1398871"/>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61514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31307481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1148045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Q1 </a:t>
            </a:r>
            <a:r>
              <a:rPr kumimoji="1" lang="en-US" altLang="ja-JP" dirty="0" smtClean="0">
                <a:latin typeface="ＤＦ特太ゴシック体" panose="020B0509000000000000" pitchFamily="49" charset="-128"/>
                <a:ea typeface="ＤＦ特太ゴシック体" panose="020B0509000000000000" pitchFamily="49" charset="-128"/>
              </a:rPr>
              <a:t>SNS</a:t>
            </a:r>
            <a:r>
              <a:rPr kumimoji="1" lang="ja-JP" altLang="en-US" dirty="0" smtClean="0"/>
              <a:t>とは何の略でしょうか？</a:t>
            </a:r>
            <a:endParaRPr kumimoji="1" lang="ja-JP" altLang="en-US" dirty="0"/>
          </a:p>
        </p:txBody>
      </p:sp>
      <p:sp>
        <p:nvSpPr>
          <p:cNvPr id="3" name="コンテンツ プレースホルダー 2"/>
          <p:cNvSpPr>
            <a:spLocks noGrp="1"/>
          </p:cNvSpPr>
          <p:nvPr>
            <p:ph idx="1"/>
          </p:nvPr>
        </p:nvSpPr>
        <p:spPr>
          <a:xfrm>
            <a:off x="831272" y="2556932"/>
            <a:ext cx="10485911" cy="3570736"/>
          </a:xfrm>
        </p:spPr>
        <p:txBody>
          <a:bodyPr>
            <a:normAutofit lnSpcReduction="10000"/>
          </a:bodyPr>
          <a:lstStyle/>
          <a:p>
            <a:r>
              <a:rPr kumimoji="1" lang="en-US" altLang="ja-JP" dirty="0" smtClean="0"/>
              <a:t>A</a:t>
            </a:r>
            <a:r>
              <a:rPr kumimoji="1" lang="ja-JP" altLang="en-US" dirty="0" smtClean="0"/>
              <a:t>：</a:t>
            </a:r>
            <a:r>
              <a:rPr kumimoji="1" lang="en-US" altLang="ja-JP" b="1" dirty="0" smtClean="0">
                <a:latin typeface="メイリオ" panose="020B0604030504040204" pitchFamily="50" charset="-128"/>
                <a:ea typeface="メイリオ" panose="020B0604030504040204" pitchFamily="50" charset="-128"/>
              </a:rPr>
              <a:t>S</a:t>
            </a:r>
            <a:r>
              <a:rPr kumimoji="1" lang="en-US" altLang="ja-JP" dirty="0" smtClean="0">
                <a:latin typeface="メイリオ" panose="020B0604030504040204" pitchFamily="50" charset="-128"/>
                <a:ea typeface="メイリオ" panose="020B0604030504040204" pitchFamily="50" charset="-128"/>
              </a:rPr>
              <a:t>ocial  </a:t>
            </a:r>
            <a:r>
              <a:rPr kumimoji="1" lang="en-US" altLang="ja-JP" b="1" dirty="0" smtClean="0">
                <a:latin typeface="メイリオ" panose="020B0604030504040204" pitchFamily="50" charset="-128"/>
                <a:ea typeface="メイリオ" panose="020B0604030504040204" pitchFamily="50" charset="-128"/>
              </a:rPr>
              <a:t>N</a:t>
            </a:r>
            <a:r>
              <a:rPr kumimoji="1" lang="en-US" altLang="ja-JP" dirty="0" smtClean="0">
                <a:latin typeface="メイリオ" panose="020B0604030504040204" pitchFamily="50" charset="-128"/>
                <a:ea typeface="メイリオ" panose="020B0604030504040204" pitchFamily="50" charset="-128"/>
              </a:rPr>
              <a:t>etworking</a:t>
            </a: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kumimoji="1" lang="en-US" altLang="ja-JP" b="1" dirty="0" smtClean="0">
                <a:latin typeface="メイリオ" panose="020B0604030504040204" pitchFamily="50" charset="-128"/>
                <a:ea typeface="メイリオ" panose="020B0604030504040204" pitchFamily="50" charset="-128"/>
              </a:rPr>
              <a:t>S</a:t>
            </a:r>
            <a:r>
              <a:rPr kumimoji="1" lang="en-US" altLang="ja-JP" dirty="0" smtClean="0">
                <a:latin typeface="メイリオ" panose="020B0604030504040204" pitchFamily="50" charset="-128"/>
                <a:ea typeface="メイリオ" panose="020B0604030504040204" pitchFamily="50" charset="-128"/>
              </a:rPr>
              <a:t>ystem(</a:t>
            </a:r>
            <a:r>
              <a:rPr kumimoji="1" lang="ja-JP" altLang="en-US" dirty="0" smtClean="0">
                <a:latin typeface="メイリオ" panose="020B0604030504040204" pitchFamily="50" charset="-128"/>
                <a:ea typeface="メイリオ" panose="020B0604030504040204" pitchFamily="50" charset="-128"/>
              </a:rPr>
              <a:t>ソーシャルネットワーキングシステム</a:t>
            </a:r>
            <a:r>
              <a:rPr kumimoji="1" lang="en-US" altLang="ja-JP" dirty="0" smtClean="0">
                <a:latin typeface="メイリオ" panose="020B0604030504040204" pitchFamily="50" charset="-128"/>
                <a:ea typeface="メイリオ" panose="020B0604030504040204" pitchFamily="50" charset="-128"/>
              </a:rPr>
              <a:t>)</a:t>
            </a:r>
          </a:p>
          <a:p>
            <a:r>
              <a:rPr kumimoji="1" lang="en-US" altLang="ja-JP" dirty="0" smtClean="0"/>
              <a:t>B</a:t>
            </a:r>
            <a:r>
              <a:rPr kumimoji="1" lang="ja-JP" altLang="en-US" dirty="0" smtClean="0"/>
              <a:t>：</a:t>
            </a:r>
            <a:r>
              <a:rPr lang="en-US" altLang="ja-JP" b="1" dirty="0" smtClean="0">
                <a:latin typeface="メイリオ" panose="020B0604030504040204" pitchFamily="50" charset="-128"/>
                <a:ea typeface="メイリオ" panose="020B0604030504040204" pitchFamily="50" charset="-128"/>
              </a:rPr>
              <a:t>S</a:t>
            </a:r>
            <a:r>
              <a:rPr lang="en-US" altLang="ja-JP" dirty="0" smtClean="0">
                <a:latin typeface="メイリオ" panose="020B0604030504040204" pitchFamily="50" charset="-128"/>
                <a:ea typeface="メイリオ" panose="020B0604030504040204" pitchFamily="50" charset="-128"/>
              </a:rPr>
              <a:t>ocial  </a:t>
            </a:r>
            <a:r>
              <a:rPr lang="en-US" altLang="ja-JP" b="1" dirty="0" smtClean="0">
                <a:latin typeface="メイリオ" panose="020B0604030504040204" pitchFamily="50" charset="-128"/>
                <a:ea typeface="メイリオ" panose="020B0604030504040204" pitchFamily="50" charset="-128"/>
              </a:rPr>
              <a:t>N</a:t>
            </a:r>
            <a:r>
              <a:rPr lang="en-US" altLang="ja-JP" dirty="0" smtClean="0">
                <a:latin typeface="メイリオ" panose="020B0604030504040204" pitchFamily="50" charset="-128"/>
                <a:ea typeface="メイリオ" panose="020B0604030504040204" pitchFamily="50" charset="-128"/>
              </a:rPr>
              <a:t>etworking  </a:t>
            </a:r>
            <a:r>
              <a:rPr lang="en-US" altLang="ja-JP" b="1" dirty="0" smtClean="0">
                <a:latin typeface="メイリオ" panose="020B0604030504040204" pitchFamily="50" charset="-128"/>
                <a:ea typeface="メイリオ" panose="020B0604030504040204" pitchFamily="50" charset="-128"/>
              </a:rPr>
              <a:t>S</a:t>
            </a:r>
            <a:r>
              <a:rPr lang="en-US" altLang="ja-JP" dirty="0" smtClean="0">
                <a:latin typeface="メイリオ" panose="020B0604030504040204" pitchFamily="50" charset="-128"/>
                <a:ea typeface="メイリオ" panose="020B0604030504040204" pitchFamily="50" charset="-128"/>
              </a:rPr>
              <a:t>ervice(</a:t>
            </a:r>
            <a:r>
              <a:rPr lang="ja-JP" altLang="en-US" dirty="0" smtClean="0">
                <a:latin typeface="メイリオ" panose="020B0604030504040204" pitchFamily="50" charset="-128"/>
                <a:ea typeface="メイリオ" panose="020B0604030504040204" pitchFamily="50" charset="-128"/>
              </a:rPr>
              <a:t>ソーシャルネットワーキングサービス</a:t>
            </a:r>
            <a:r>
              <a:rPr lang="en-US" altLang="ja-JP" dirty="0" smtClean="0">
                <a:latin typeface="メイリオ" panose="020B0604030504040204" pitchFamily="50" charset="-128"/>
                <a:ea typeface="メイリオ" panose="020B0604030504040204" pitchFamily="50" charset="-128"/>
              </a:rPr>
              <a:t>)</a:t>
            </a:r>
          </a:p>
          <a:p>
            <a:r>
              <a:rPr kumimoji="1" lang="en-US" altLang="ja-JP" dirty="0" smtClean="0"/>
              <a:t>C: </a:t>
            </a:r>
            <a:r>
              <a:rPr lang="en-US" altLang="ja-JP" b="1" dirty="0">
                <a:latin typeface="メイリオ" panose="020B0604030504040204" pitchFamily="50" charset="-128"/>
                <a:ea typeface="メイリオ" panose="020B0604030504040204" pitchFamily="50" charset="-128"/>
              </a:rPr>
              <a:t>S</a:t>
            </a:r>
            <a:r>
              <a:rPr lang="en-US" altLang="ja-JP" dirty="0">
                <a:latin typeface="メイリオ" panose="020B0604030504040204" pitchFamily="50" charset="-128"/>
                <a:ea typeface="メイリオ" panose="020B0604030504040204" pitchFamily="50" charset="-128"/>
              </a:rPr>
              <a:t>ocial </a:t>
            </a:r>
            <a:r>
              <a:rPr lang="en-US" altLang="ja-JP" dirty="0" smtClean="0">
                <a:latin typeface="メイリオ" panose="020B0604030504040204" pitchFamily="50" charset="-128"/>
                <a:ea typeface="メイリオ" panose="020B0604030504040204" pitchFamily="50" charset="-128"/>
              </a:rPr>
              <a:t> </a:t>
            </a:r>
            <a:r>
              <a:rPr lang="en-US" altLang="ja-JP" b="1" dirty="0" smtClean="0">
                <a:latin typeface="メイリオ" panose="020B0604030504040204" pitchFamily="50" charset="-128"/>
                <a:ea typeface="メイリオ" panose="020B0604030504040204" pitchFamily="50" charset="-128"/>
              </a:rPr>
              <a:t>N</a:t>
            </a:r>
            <a:r>
              <a:rPr lang="en-US" altLang="ja-JP" dirty="0" smtClean="0">
                <a:latin typeface="メイリオ" panose="020B0604030504040204" pitchFamily="50" charset="-128"/>
                <a:ea typeface="メイリオ" panose="020B0604030504040204" pitchFamily="50" charset="-128"/>
              </a:rPr>
              <a:t>etworking  </a:t>
            </a:r>
            <a:r>
              <a:rPr lang="en-US" altLang="ja-JP" b="1" dirty="0" smtClean="0">
                <a:latin typeface="メイリオ" panose="020B0604030504040204" pitchFamily="50" charset="-128"/>
                <a:ea typeface="メイリオ" panose="020B0604030504040204" pitchFamily="50" charset="-128"/>
              </a:rPr>
              <a:t>S</a:t>
            </a:r>
            <a:r>
              <a:rPr lang="en-US" altLang="ja-JP" dirty="0" smtClean="0">
                <a:latin typeface="メイリオ" panose="020B0604030504040204" pitchFamily="50" charset="-128"/>
                <a:ea typeface="メイリオ" panose="020B0604030504040204" pitchFamily="50" charset="-128"/>
              </a:rPr>
              <a:t>erver (</a:t>
            </a:r>
            <a:r>
              <a:rPr lang="ja-JP" altLang="en-US" dirty="0" smtClean="0">
                <a:latin typeface="メイリオ" panose="020B0604030504040204" pitchFamily="50" charset="-128"/>
                <a:ea typeface="メイリオ" panose="020B0604030504040204" pitchFamily="50" charset="-128"/>
              </a:rPr>
              <a:t>ソーシャルネットワーキングサーバー</a:t>
            </a:r>
            <a:r>
              <a:rPr lang="en-US" altLang="ja-JP" dirty="0" smtClean="0">
                <a:latin typeface="メイリオ" panose="020B0604030504040204" pitchFamily="50" charset="-128"/>
                <a:ea typeface="メイリオ" panose="020B0604030504040204" pitchFamily="50" charset="-128"/>
              </a:rPr>
              <a:t>)</a:t>
            </a:r>
          </a:p>
          <a:p>
            <a:endParaRPr lang="en-US" altLang="ja-JP" dirty="0">
              <a:latin typeface="メイリオ" panose="020B0604030504040204" pitchFamily="50" charset="-128"/>
              <a:ea typeface="メイリオ" panose="020B0604030504040204" pitchFamily="50" charset="-128"/>
            </a:endParaRPr>
          </a:p>
          <a:p>
            <a:r>
              <a:rPr lang="ja-JP" altLang="en-US" sz="8000" dirty="0" smtClean="0">
                <a:latin typeface="メイリオ" panose="020B0604030504040204" pitchFamily="50" charset="-128"/>
                <a:ea typeface="メイリオ" panose="020B0604030504040204" pitchFamily="50" charset="-128"/>
              </a:rPr>
              <a:t>        </a:t>
            </a:r>
            <a:r>
              <a:rPr lang="ja-JP" altLang="en-US" sz="8000" dirty="0" smtClean="0">
                <a:solidFill>
                  <a:srgbClr val="0070C0"/>
                </a:solidFill>
                <a:latin typeface="メイリオ" panose="020B0604030504040204" pitchFamily="50" charset="-128"/>
                <a:ea typeface="メイリオ" panose="020B0604030504040204" pitchFamily="50" charset="-128"/>
                <a:hlinkClick r:id="rId3" action="ppaction://hlinksldjump"/>
              </a:rPr>
              <a:t>Ⓐ</a:t>
            </a:r>
            <a:r>
              <a:rPr lang="ja-JP" altLang="en-US" sz="8000" dirty="0" smtClean="0">
                <a:solidFill>
                  <a:srgbClr val="0070C0"/>
                </a:solidFill>
                <a:latin typeface="メイリオ" panose="020B0604030504040204" pitchFamily="50" charset="-128"/>
                <a:ea typeface="メイリオ" panose="020B0604030504040204" pitchFamily="50" charset="-128"/>
              </a:rPr>
              <a:t> </a:t>
            </a:r>
            <a:r>
              <a:rPr lang="ja-JP" altLang="en-US" sz="8000" dirty="0" smtClean="0">
                <a:solidFill>
                  <a:srgbClr val="0070C0"/>
                </a:solidFill>
                <a:latin typeface="メイリオ" panose="020B0604030504040204" pitchFamily="50" charset="-128"/>
                <a:ea typeface="メイリオ" panose="020B0604030504040204" pitchFamily="50" charset="-128"/>
                <a:hlinkClick r:id="rId4" action="ppaction://hlinksldjump"/>
              </a:rPr>
              <a:t>Ⓑ</a:t>
            </a:r>
            <a:r>
              <a:rPr lang="ja-JP" altLang="en-US" sz="8000" dirty="0" smtClean="0">
                <a:solidFill>
                  <a:srgbClr val="0070C0"/>
                </a:solidFill>
                <a:latin typeface="メイリオ" panose="020B0604030504040204" pitchFamily="50" charset="-128"/>
                <a:ea typeface="メイリオ" panose="020B0604030504040204" pitchFamily="50" charset="-128"/>
              </a:rPr>
              <a:t> </a:t>
            </a:r>
            <a:r>
              <a:rPr lang="ja-JP" altLang="en-US" sz="8000" dirty="0" smtClean="0">
                <a:solidFill>
                  <a:srgbClr val="0070C0"/>
                </a:solidFill>
                <a:latin typeface="メイリオ" panose="020B0604030504040204" pitchFamily="50" charset="-128"/>
                <a:ea typeface="メイリオ" panose="020B0604030504040204" pitchFamily="50" charset="-128"/>
                <a:hlinkClick r:id="rId5" action="ppaction://hlinksldjump"/>
              </a:rPr>
              <a:t>Ⓒ</a:t>
            </a:r>
            <a:endParaRPr lang="ja-JP" altLang="en-US" sz="8000" dirty="0">
              <a:solidFill>
                <a:srgbClr val="0070C0"/>
              </a:solidFill>
              <a:latin typeface="メイリオ" panose="020B0604030504040204" pitchFamily="50" charset="-128"/>
              <a:ea typeface="メイリオ" panose="020B0604030504040204" pitchFamily="50" charset="-128"/>
            </a:endParaRPr>
          </a:p>
          <a:p>
            <a:endParaRPr lang="en-US" altLang="ja-JP" dirty="0" smtClean="0">
              <a:latin typeface="メイリオ" panose="020B0604030504040204" pitchFamily="50" charset="-128"/>
              <a:ea typeface="メイリオ" panose="020B0604030504040204" pitchFamily="50" charset="-128"/>
            </a:endParaRPr>
          </a:p>
        </p:txBody>
      </p:sp>
      <p:sp>
        <p:nvSpPr>
          <p:cNvPr id="4" name="フローチャート: 代替処理 3"/>
          <p:cNvSpPr/>
          <p:nvPr/>
        </p:nvSpPr>
        <p:spPr>
          <a:xfrm>
            <a:off x="3788229" y="4381995"/>
            <a:ext cx="4358244" cy="1579418"/>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形吹き出し 9"/>
          <p:cNvSpPr/>
          <p:nvPr/>
        </p:nvSpPr>
        <p:spPr>
          <a:xfrm>
            <a:off x="8478981" y="4061362"/>
            <a:ext cx="2838202" cy="1603168"/>
          </a:xfrm>
          <a:prstGeom prst="wedgeEllipseCallout">
            <a:avLst>
              <a:gd name="adj1" fmla="val 46113"/>
              <a:gd name="adj2" fmla="val 75833"/>
            </a:avLst>
          </a:prstGeom>
          <a:solidFill>
            <a:srgbClr val="00206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101274">
            <a:off x="8657111" y="4475942"/>
            <a:ext cx="702375" cy="823618"/>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416539">
            <a:off x="9369309" y="4401554"/>
            <a:ext cx="757059" cy="887742"/>
          </a:xfrm>
          <a:prstGeom prst="rect">
            <a:avLst/>
          </a:prstGeom>
        </p:spPr>
      </p:pic>
      <p:pic>
        <p:nvPicPr>
          <p:cNvPr id="13" name="図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288203">
            <a:off x="10216080" y="4377020"/>
            <a:ext cx="702375" cy="823618"/>
          </a:xfrm>
          <a:prstGeom prst="rect">
            <a:avLst/>
          </a:prstGeom>
        </p:spPr>
      </p:pic>
    </p:spTree>
    <p:extLst>
      <p:ext uri="{BB962C8B-B14F-4D97-AF65-F5344CB8AC3E}">
        <p14:creationId xmlns:p14="http://schemas.microsoft.com/office/powerpoint/2010/main" val="27120680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4800" dirty="0"/>
              <a:t>正解</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idx="1"/>
          </p:nvPr>
        </p:nvSpPr>
        <p:spPr/>
        <p:txBody>
          <a:bodyPr/>
          <a:lstStyle/>
          <a:p>
            <a:r>
              <a:rPr kumimoji="1" lang="ja-JP" altLang="en-US" dirty="0" smtClean="0"/>
              <a:t>●サイバー犯罪者は，本物に見せかけた偽物の公衆</a:t>
            </a:r>
            <a:r>
              <a:rPr kumimoji="1" lang="en-US" altLang="ja-JP" dirty="0" smtClean="0"/>
              <a:t>Wi-Fi</a:t>
            </a:r>
            <a:r>
              <a:rPr lang="ja-JP" altLang="en-US" dirty="0" smtClean="0"/>
              <a:t>スポットを設置し，利用者の</a:t>
            </a:r>
            <a:r>
              <a:rPr lang="en-US" altLang="ja-JP" dirty="0" smtClean="0"/>
              <a:t>Wi-Fi</a:t>
            </a:r>
            <a:r>
              <a:rPr lang="ja-JP" altLang="en-US" dirty="0" smtClean="0"/>
              <a:t>接続を待ち構えることがあります。もし，あなたがこうした</a:t>
            </a:r>
            <a:r>
              <a:rPr lang="en-US" altLang="ja-JP" dirty="0" smtClean="0"/>
              <a:t>Wi-Fi</a:t>
            </a:r>
            <a:r>
              <a:rPr lang="ja-JP" altLang="en-US" dirty="0" smtClean="0"/>
              <a:t>に接続してしまうと，通信内容をのぞき見されたりする危険性があります。一時的につないだ公衆</a:t>
            </a:r>
            <a:r>
              <a:rPr lang="en-US" altLang="ja-JP" dirty="0" smtClean="0"/>
              <a:t>Wi-Fi</a:t>
            </a:r>
            <a:r>
              <a:rPr lang="ja-JP" altLang="en-US" dirty="0" smtClean="0"/>
              <a:t>のネットワーク設定は，使い終わったら必ず削除しておきましょう。</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1665" y="4193060"/>
            <a:ext cx="955589" cy="1553218"/>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2893" y="1199518"/>
            <a:ext cx="794951" cy="794951"/>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19442" y="982132"/>
            <a:ext cx="721441" cy="1129212"/>
          </a:xfrm>
          <a:prstGeom prst="rect">
            <a:avLst/>
          </a:prstGeom>
        </p:spPr>
      </p:pic>
      <p:pic>
        <p:nvPicPr>
          <p:cNvPr id="7" name="図 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22893" y="4381099"/>
            <a:ext cx="3289680" cy="1620611"/>
          </a:xfrm>
          <a:prstGeom prst="rect">
            <a:avLst/>
          </a:prstGeom>
        </p:spPr>
      </p:pic>
    </p:spTree>
    <p:extLst>
      <p:ext uri="{BB962C8B-B14F-4D97-AF65-F5344CB8AC3E}">
        <p14:creationId xmlns:p14="http://schemas.microsoft.com/office/powerpoint/2010/main" val="373020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fracture"/>
      </p:transition>
    </mc:Choice>
    <mc:Fallback xmlns="">
      <p:transition spd="slow" advClick="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08338" y="695460"/>
            <a:ext cx="10766738" cy="1700010"/>
          </a:xfrm>
        </p:spPr>
        <p:txBody>
          <a:bodyPr>
            <a:normAutofit fontScale="90000"/>
          </a:bodyPr>
          <a:lstStyle/>
          <a:p>
            <a:r>
              <a:rPr kumimoji="1" lang="en-US" altLang="ja-JP" sz="5300" dirty="0" smtClean="0"/>
              <a:t>Q8</a:t>
            </a:r>
            <a:r>
              <a:rPr kumimoji="1" lang="en-US" altLang="ja-JP" dirty="0" smtClean="0"/>
              <a:t> </a:t>
            </a:r>
            <a:r>
              <a:rPr kumimoji="1" lang="ja-JP" altLang="en-US" dirty="0" smtClean="0"/>
              <a:t>あなたがインターネットやスマホなどのルールを家族と決めている場合，次のうちのどれが正しいでしょう？</a:t>
            </a:r>
            <a:endParaRPr kumimoji="1" lang="ja-JP" altLang="en-US" dirty="0"/>
          </a:p>
        </p:txBody>
      </p:sp>
      <p:sp>
        <p:nvSpPr>
          <p:cNvPr id="3" name="コンテンツ プレースホルダー 2"/>
          <p:cNvSpPr>
            <a:spLocks noGrp="1"/>
          </p:cNvSpPr>
          <p:nvPr>
            <p:ph idx="1"/>
          </p:nvPr>
        </p:nvSpPr>
        <p:spPr>
          <a:xfrm>
            <a:off x="837126" y="2556931"/>
            <a:ext cx="10496281" cy="3618237"/>
          </a:xfrm>
        </p:spPr>
        <p:txBody>
          <a:bodyPr>
            <a:normAutofit lnSpcReduction="10000"/>
          </a:bodyPr>
          <a:lstStyle/>
          <a:p>
            <a:r>
              <a:rPr kumimoji="1" lang="en-US" altLang="ja-JP" dirty="0" smtClean="0"/>
              <a:t>A:</a:t>
            </a:r>
            <a:r>
              <a:rPr kumimoji="1" lang="ja-JP" altLang="en-US" dirty="0" smtClean="0"/>
              <a:t>たとえ自分の家以外で使用する場合でも，家族とのルールは守る</a:t>
            </a:r>
            <a:endParaRPr kumimoji="1" lang="en-US" altLang="ja-JP" dirty="0" smtClean="0"/>
          </a:p>
          <a:p>
            <a:r>
              <a:rPr lang="en-US" altLang="ja-JP" dirty="0" smtClean="0"/>
              <a:t>B</a:t>
            </a:r>
            <a:r>
              <a:rPr lang="ja-JP" altLang="en-US" dirty="0" smtClean="0"/>
              <a:t>：もし，友達の家で使うのならルールに縛られずにしたいことをする</a:t>
            </a:r>
            <a:endParaRPr lang="en-US" altLang="ja-JP" dirty="0" smtClean="0"/>
          </a:p>
          <a:p>
            <a:r>
              <a:rPr kumimoji="1" lang="en-US" altLang="ja-JP" dirty="0" smtClean="0"/>
              <a:t>C</a:t>
            </a:r>
            <a:r>
              <a:rPr kumimoji="1" lang="ja-JP" altLang="en-US" dirty="0" smtClean="0"/>
              <a:t>：よそで使う場合は親に見つかることもないので，何も気にする必要はないしト</a:t>
            </a:r>
            <a:r>
              <a:rPr lang="ja-JP" altLang="en-US" dirty="0"/>
              <a:t>ラブルに巻き込まれることも</a:t>
            </a:r>
            <a:r>
              <a:rPr lang="ja-JP" altLang="en-US" dirty="0" smtClean="0"/>
              <a:t>ない</a:t>
            </a:r>
            <a:endParaRPr lang="en-US" altLang="ja-JP" dirty="0" smtClean="0"/>
          </a:p>
          <a:p>
            <a:pPr marL="0" indent="0">
              <a:buNone/>
            </a:pPr>
            <a:r>
              <a:rPr lang="ja-JP" altLang="en-US" sz="7200" dirty="0" smtClean="0"/>
              <a:t>　　　　　</a:t>
            </a:r>
            <a:r>
              <a:rPr lang="ja-JP" altLang="en-US" sz="7200" dirty="0" smtClean="0">
                <a:hlinkClick r:id="rId3" action="ppaction://hlinksldjump"/>
              </a:rPr>
              <a:t>Ⓐ</a:t>
            </a:r>
            <a:r>
              <a:rPr lang="ja-JP" altLang="en-US" sz="7200" dirty="0" smtClean="0"/>
              <a:t> </a:t>
            </a:r>
            <a:r>
              <a:rPr lang="ja-JP" altLang="en-US" sz="7200" dirty="0" smtClean="0">
                <a:hlinkClick r:id="rId4" action="ppaction://hlinksldjump"/>
              </a:rPr>
              <a:t>Ⓑ</a:t>
            </a:r>
            <a:r>
              <a:rPr lang="ja-JP" altLang="en-US" sz="7200" dirty="0" smtClean="0"/>
              <a:t> </a:t>
            </a:r>
            <a:r>
              <a:rPr lang="ja-JP" altLang="en-US" sz="7200" dirty="0" smtClean="0">
                <a:hlinkClick r:id="rId5" action="ppaction://hlinksldjump"/>
              </a:rPr>
              <a:t>Ⓒ</a:t>
            </a:r>
            <a:endParaRPr lang="ja-JP" altLang="en-US" sz="7200" dirty="0"/>
          </a:p>
          <a:p>
            <a:r>
              <a:rPr kumimoji="1" lang="ja-JP" altLang="en-US" dirty="0" smtClean="0"/>
              <a:t>　　　　</a:t>
            </a:r>
            <a:endParaRPr kumimoji="1" lang="ja-JP" altLang="en-US" dirty="0"/>
          </a:p>
        </p:txBody>
      </p:sp>
      <p:pic>
        <p:nvPicPr>
          <p:cNvPr id="4" name="図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57253" y="2556932"/>
            <a:ext cx="822239" cy="969946"/>
          </a:xfrm>
          <a:prstGeom prst="rect">
            <a:avLst/>
          </a:prstGeom>
        </p:spPr>
      </p:pic>
      <p:sp>
        <p:nvSpPr>
          <p:cNvPr id="5" name="フローチャート: 代替処理 4"/>
          <p:cNvSpPr/>
          <p:nvPr/>
        </p:nvSpPr>
        <p:spPr>
          <a:xfrm>
            <a:off x="3669475" y="4322619"/>
            <a:ext cx="3847606" cy="1413164"/>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002330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idx="1"/>
          </p:nvPr>
        </p:nvSpPr>
        <p:spPr/>
        <p:txBody>
          <a:bodyPr>
            <a:normAutofit/>
          </a:bodyPr>
          <a:lstStyle/>
          <a:p>
            <a:r>
              <a:rPr kumimoji="1" lang="ja-JP" altLang="en-US" sz="3200" dirty="0" smtClean="0"/>
              <a:t>●あなたが家族と決めたルールは，使用する場所がたとえ自宅ではなくても，どんな機器であっても守るべきです。また，そうした行動はネットを安全・安心に使うためのよい習慣にもなります。</a:t>
            </a:r>
            <a:endParaRPr kumimoji="1" lang="ja-JP" altLang="en-US" sz="3200" dirty="0"/>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7052" y="1236589"/>
            <a:ext cx="794951" cy="794951"/>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4162" y="958215"/>
            <a:ext cx="736721" cy="1153129"/>
          </a:xfrm>
          <a:prstGeom prst="rect">
            <a:avLst/>
          </a:prstGeom>
        </p:spPr>
      </p:pic>
      <p:pic>
        <p:nvPicPr>
          <p:cNvPr id="7" name="図 6">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4527" y="4534009"/>
            <a:ext cx="2723840" cy="1341859"/>
          </a:xfrm>
          <a:prstGeom prst="rect">
            <a:avLst/>
          </a:prstGeom>
        </p:spPr>
      </p:pic>
    </p:spTree>
    <p:extLst>
      <p:ext uri="{BB962C8B-B14F-4D97-AF65-F5344CB8AC3E}">
        <p14:creationId xmlns:p14="http://schemas.microsoft.com/office/powerpoint/2010/main" val="99290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wind"/>
      </p:transition>
    </mc:Choice>
    <mc:Fallback xmlns="">
      <p:transition spd="slow" advClick="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19227681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0365214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00643" y="665018"/>
            <a:ext cx="10818421" cy="1710047"/>
          </a:xfrm>
        </p:spPr>
        <p:txBody>
          <a:bodyPr>
            <a:normAutofit fontScale="90000"/>
          </a:bodyPr>
          <a:lstStyle/>
          <a:p>
            <a:r>
              <a:rPr kumimoji="1" lang="en-US" altLang="ja-JP" dirty="0" smtClean="0"/>
              <a:t>Q9 SNS</a:t>
            </a:r>
            <a:r>
              <a:rPr kumimoji="1" lang="ja-JP" altLang="en-US" dirty="0" smtClean="0"/>
              <a:t>は，あなた自身が普段言えないようなことや友だちの悪口などを面と向かわなくても多くの人に伝えられることがメリットである。</a:t>
            </a:r>
            <a:endParaRPr kumimoji="1" lang="ja-JP" altLang="en-US" dirty="0"/>
          </a:p>
        </p:txBody>
      </p:sp>
      <p:sp>
        <p:nvSpPr>
          <p:cNvPr id="3" name="コンテンツ プレースホルダー 2"/>
          <p:cNvSpPr>
            <a:spLocks noGrp="1"/>
          </p:cNvSpPr>
          <p:nvPr>
            <p:ph idx="1"/>
          </p:nvPr>
        </p:nvSpPr>
        <p:spPr>
          <a:xfrm>
            <a:off x="843148" y="2556932"/>
            <a:ext cx="10497787" cy="3318936"/>
          </a:xfrm>
        </p:spPr>
        <p:txBody>
          <a:bodyPr>
            <a:normAutofit fontScale="92500" lnSpcReduction="10000"/>
          </a:bodyPr>
          <a:lstStyle/>
          <a:p>
            <a:r>
              <a:rPr kumimoji="1" lang="en-US" altLang="ja-JP" sz="3000" dirty="0" smtClean="0"/>
              <a:t>A:</a:t>
            </a:r>
            <a:r>
              <a:rPr kumimoji="1" lang="ja-JP" altLang="en-US" sz="3000" dirty="0" smtClean="0"/>
              <a:t>その通り</a:t>
            </a:r>
            <a:endParaRPr kumimoji="1" lang="en-US" altLang="ja-JP" sz="3000" dirty="0" smtClean="0"/>
          </a:p>
          <a:p>
            <a:r>
              <a:rPr kumimoji="1" lang="en-US" altLang="ja-JP" sz="3000" dirty="0" smtClean="0"/>
              <a:t>B</a:t>
            </a:r>
            <a:r>
              <a:rPr kumimoji="1" lang="ja-JP" altLang="en-US" sz="3000" dirty="0" smtClean="0"/>
              <a:t>：相手が見てさえいなければそうだと思う</a:t>
            </a:r>
            <a:endParaRPr kumimoji="1" lang="en-US" altLang="ja-JP" sz="3000" dirty="0" smtClean="0"/>
          </a:p>
          <a:p>
            <a:r>
              <a:rPr kumimoji="1" lang="en-US" altLang="ja-JP" sz="3000" dirty="0" smtClean="0"/>
              <a:t>C</a:t>
            </a:r>
            <a:r>
              <a:rPr kumimoji="1" lang="ja-JP" altLang="en-US" sz="3000" dirty="0" smtClean="0"/>
              <a:t>：そうではない</a:t>
            </a:r>
            <a:endParaRPr kumimoji="1" lang="en-US" altLang="ja-JP" sz="3000" dirty="0" smtClean="0"/>
          </a:p>
          <a:p>
            <a:endParaRPr lang="en-US" altLang="ja-JP" dirty="0"/>
          </a:p>
          <a:p>
            <a:r>
              <a:rPr kumimoji="1" lang="ja-JP" altLang="en-US" sz="7200" dirty="0" smtClean="0"/>
              <a:t>　　　　 </a:t>
            </a:r>
            <a:r>
              <a:rPr kumimoji="1" lang="ja-JP" altLang="en-US" sz="7200" dirty="0" smtClean="0">
                <a:hlinkClick r:id="rId3" action="ppaction://hlinksldjump"/>
              </a:rPr>
              <a:t>Ⓐ</a:t>
            </a:r>
            <a:r>
              <a:rPr kumimoji="1" lang="ja-JP" altLang="en-US" sz="7200" dirty="0" smtClean="0"/>
              <a:t> </a:t>
            </a:r>
            <a:r>
              <a:rPr kumimoji="1" lang="ja-JP" altLang="en-US" sz="7200" dirty="0" smtClean="0">
                <a:hlinkClick r:id="rId4" action="ppaction://hlinksldjump"/>
              </a:rPr>
              <a:t>Ⓑ</a:t>
            </a:r>
            <a:r>
              <a:rPr kumimoji="1" lang="ja-JP" altLang="en-US" sz="7200" dirty="0" smtClean="0"/>
              <a:t> </a:t>
            </a:r>
            <a:r>
              <a:rPr kumimoji="1" lang="ja-JP" altLang="en-US" sz="7200" dirty="0" smtClean="0">
                <a:hlinkClick r:id="rId5" action="ppaction://hlinksldjump"/>
              </a:rPr>
              <a:t>Ⓒ</a:t>
            </a:r>
            <a:endParaRPr kumimoji="1" lang="ja-JP" altLang="en-US" sz="7200" dirty="0"/>
          </a:p>
        </p:txBody>
      </p:sp>
      <p:sp>
        <p:nvSpPr>
          <p:cNvPr id="4" name="フローチャート: 代替処理 3"/>
          <p:cNvSpPr/>
          <p:nvPr/>
        </p:nvSpPr>
        <p:spPr>
          <a:xfrm>
            <a:off x="3431969" y="4405745"/>
            <a:ext cx="3764478" cy="1470123"/>
          </a:xfrm>
          <a:prstGeom prst="flowChartAlternateProcess">
            <a:avLst/>
          </a:prstGeom>
          <a:noFill/>
          <a:ln>
            <a:solidFill>
              <a:srgbClr val="FF0000"/>
            </a:solidFill>
          </a:ln>
          <a:effectLst>
            <a:glow rad="228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6"/>
          <a:stretch>
            <a:fillRect/>
          </a:stretch>
        </p:blipFill>
        <p:spPr>
          <a:xfrm>
            <a:off x="7888406" y="3067467"/>
            <a:ext cx="1160699" cy="1338278"/>
          </a:xfrm>
          <a:prstGeom prst="rect">
            <a:avLst/>
          </a:prstGeom>
        </p:spPr>
      </p:pic>
      <p:pic>
        <p:nvPicPr>
          <p:cNvPr id="7" name="図 6"/>
          <p:cNvPicPr>
            <a:picLocks noChangeAspect="1"/>
          </p:cNvPicPr>
          <p:nvPr/>
        </p:nvPicPr>
        <p:blipFill>
          <a:blip r:embed="rId7"/>
          <a:stretch>
            <a:fillRect/>
          </a:stretch>
        </p:blipFill>
        <p:spPr>
          <a:xfrm>
            <a:off x="9386016" y="2845197"/>
            <a:ext cx="1189255" cy="1371203"/>
          </a:xfrm>
          <a:prstGeom prst="rect">
            <a:avLst/>
          </a:prstGeom>
        </p:spPr>
      </p:pic>
    </p:spTree>
    <p:extLst>
      <p:ext uri="{BB962C8B-B14F-4D97-AF65-F5344CB8AC3E}">
        <p14:creationId xmlns:p14="http://schemas.microsoft.com/office/powerpoint/2010/main" val="31106837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9933832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9195846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a:t>
            </a:r>
            <a:r>
              <a:rPr kumimoji="1" lang="en-US" altLang="ja-JP" dirty="0" smtClean="0"/>
              <a:t>SNS</a:t>
            </a:r>
            <a:r>
              <a:rPr kumimoji="1" lang="ja-JP" altLang="en-US" dirty="0" smtClean="0"/>
              <a:t>上でも現実と同じようにもしくはそれ以上に，あなたが逆の立場だったら相手にどうしてほしいか等を考えて行動することが大切です。</a:t>
            </a:r>
            <a:endParaRPr kumimoji="1" lang="en-US" altLang="ja-JP" dirty="0" smtClean="0"/>
          </a:p>
          <a:p>
            <a:r>
              <a:rPr kumimoji="1" lang="ja-JP" altLang="en-US" dirty="0" smtClean="0"/>
              <a:t>何気ない一言を書き込むことによって，あなたの家族や友人，その他いろいろな人を巻き込んだり影響を及ぼしたりする可能性があります。</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2055" y="1229039"/>
            <a:ext cx="794951" cy="79495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9442" y="982132"/>
            <a:ext cx="721441" cy="1129212"/>
          </a:xfrm>
          <a:prstGeom prst="rect">
            <a:avLst/>
          </a:prstGeom>
        </p:spPr>
      </p:pic>
      <p:pic>
        <p:nvPicPr>
          <p:cNvPr id="6" name="図 5">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98868" y="4335102"/>
            <a:ext cx="3127601" cy="1540766"/>
          </a:xfrm>
          <a:prstGeom prst="rect">
            <a:avLst/>
          </a:prstGeom>
        </p:spPr>
      </p:pic>
      <p:pic>
        <p:nvPicPr>
          <p:cNvPr id="7" name="図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83658" y="4442031"/>
            <a:ext cx="1007461" cy="1565576"/>
          </a:xfrm>
          <a:prstGeom prst="rect">
            <a:avLst/>
          </a:prstGeom>
        </p:spPr>
      </p:pic>
    </p:spTree>
    <p:extLst>
      <p:ext uri="{BB962C8B-B14F-4D97-AF65-F5344CB8AC3E}">
        <p14:creationId xmlns:p14="http://schemas.microsoft.com/office/powerpoint/2010/main" val="27367439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transition>
    </mc:Choice>
    <mc:Fallback xmlns="">
      <p:transition spd="slow" advClick="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Q10 </a:t>
            </a:r>
            <a:r>
              <a:rPr kumimoji="1" lang="ja-JP" altLang="en-US" dirty="0" smtClean="0"/>
              <a:t>あなたが</a:t>
            </a:r>
            <a:r>
              <a:rPr kumimoji="1" lang="en-US" altLang="ja-JP" dirty="0" smtClean="0">
                <a:latin typeface="AR P丸ゴシック体E" panose="020F0900000000000000" pitchFamily="50" charset="-128"/>
                <a:ea typeface="AR P丸ゴシック体E" panose="020F0900000000000000" pitchFamily="50" charset="-128"/>
              </a:rPr>
              <a:t>SNS</a:t>
            </a:r>
            <a:r>
              <a:rPr kumimoji="1" lang="ja-JP" altLang="en-US" dirty="0" smtClean="0"/>
              <a:t>をしている間，あなたにはその行動についての責任があります</a:t>
            </a:r>
            <a:endParaRPr kumimoji="1" lang="ja-JP" altLang="en-US" dirty="0"/>
          </a:p>
        </p:txBody>
      </p:sp>
      <p:sp>
        <p:nvSpPr>
          <p:cNvPr id="3" name="コンテンツ プレースホルダー 2"/>
          <p:cNvSpPr>
            <a:spLocks noGrp="1"/>
          </p:cNvSpPr>
          <p:nvPr>
            <p:ph idx="1"/>
          </p:nvPr>
        </p:nvSpPr>
        <p:spPr>
          <a:xfrm>
            <a:off x="950026" y="2556932"/>
            <a:ext cx="10224655" cy="3318936"/>
          </a:xfrm>
        </p:spPr>
        <p:txBody>
          <a:bodyPr>
            <a:normAutofit fontScale="92500" lnSpcReduction="10000"/>
          </a:bodyPr>
          <a:lstStyle/>
          <a:p>
            <a:r>
              <a:rPr kumimoji="1" lang="en-US" altLang="ja-JP" sz="2800" dirty="0" smtClean="0"/>
              <a:t>A</a:t>
            </a:r>
            <a:r>
              <a:rPr kumimoji="1" lang="ja-JP" altLang="en-US" sz="2800" dirty="0" smtClean="0"/>
              <a:t>：その通り</a:t>
            </a:r>
            <a:endParaRPr kumimoji="1" lang="en-US" altLang="ja-JP" sz="2800" dirty="0" smtClean="0"/>
          </a:p>
          <a:p>
            <a:r>
              <a:rPr kumimoji="1" lang="en-US" altLang="ja-JP" sz="2800" dirty="0" smtClean="0"/>
              <a:t>B</a:t>
            </a:r>
            <a:r>
              <a:rPr kumimoji="1" lang="ja-JP" altLang="en-US" sz="2800" dirty="0" smtClean="0"/>
              <a:t>：現実の世界ではないので責任はない</a:t>
            </a:r>
            <a:endParaRPr kumimoji="1" lang="en-US" altLang="ja-JP" sz="2800" dirty="0" smtClean="0"/>
          </a:p>
          <a:p>
            <a:r>
              <a:rPr kumimoji="1" lang="en-US" altLang="ja-JP" sz="2800" dirty="0" smtClean="0"/>
              <a:t>C</a:t>
            </a:r>
            <a:r>
              <a:rPr kumimoji="1" lang="ja-JP" altLang="en-US" sz="2800" dirty="0" smtClean="0"/>
              <a:t>：責任が求められるのは２０才から</a:t>
            </a:r>
            <a:endParaRPr kumimoji="1" lang="en-US" altLang="ja-JP" sz="2800" dirty="0" smtClean="0"/>
          </a:p>
          <a:p>
            <a:endParaRPr lang="en-US" altLang="ja-JP" dirty="0"/>
          </a:p>
          <a:p>
            <a:r>
              <a:rPr kumimoji="1" lang="ja-JP" altLang="en-US" sz="7200" dirty="0" smtClean="0"/>
              <a:t>　　　　  </a:t>
            </a:r>
            <a:r>
              <a:rPr kumimoji="1" lang="ja-JP" altLang="en-US" sz="7200" dirty="0" smtClean="0">
                <a:hlinkClick r:id="rId3" action="ppaction://hlinksldjump"/>
              </a:rPr>
              <a:t>Ⓐ</a:t>
            </a:r>
            <a:r>
              <a:rPr kumimoji="1" lang="ja-JP" altLang="en-US" sz="7200" dirty="0" smtClean="0"/>
              <a:t> </a:t>
            </a:r>
            <a:r>
              <a:rPr kumimoji="1" lang="ja-JP" altLang="en-US" sz="7200" dirty="0" smtClean="0">
                <a:hlinkClick r:id="rId4" action="ppaction://hlinksldjump"/>
              </a:rPr>
              <a:t>Ⓑ</a:t>
            </a:r>
            <a:r>
              <a:rPr kumimoji="1" lang="ja-JP" altLang="en-US" sz="7200" dirty="0" smtClean="0"/>
              <a:t> </a:t>
            </a:r>
            <a:r>
              <a:rPr kumimoji="1" lang="ja-JP" altLang="en-US" sz="7200" dirty="0" smtClean="0">
                <a:hlinkClick r:id="rId5" action="ppaction://hlinksldjump"/>
              </a:rPr>
              <a:t>Ⓒ</a:t>
            </a:r>
            <a:endParaRPr kumimoji="1" lang="ja-JP" altLang="en-US" sz="7200" dirty="0"/>
          </a:p>
        </p:txBody>
      </p:sp>
      <p:sp>
        <p:nvSpPr>
          <p:cNvPr id="4" name="フローチャート: 代替処理 3"/>
          <p:cNvSpPr/>
          <p:nvPr/>
        </p:nvSpPr>
        <p:spPr>
          <a:xfrm>
            <a:off x="3621974" y="4465122"/>
            <a:ext cx="3800104" cy="1282535"/>
          </a:xfrm>
          <a:prstGeom prst="flowChartAlternateProcess">
            <a:avLst/>
          </a:prstGeom>
          <a:noFill/>
          <a:ln>
            <a:solidFill>
              <a:srgbClr val="FF0000"/>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3125" y="3993580"/>
            <a:ext cx="2644069" cy="1434563"/>
          </a:xfrm>
          <a:prstGeom prst="rect">
            <a:avLst/>
          </a:prstGeom>
        </p:spPr>
      </p:pic>
      <p:sp>
        <p:nvSpPr>
          <p:cNvPr id="6" name="雲形吹き出し 5"/>
          <p:cNvSpPr/>
          <p:nvPr/>
        </p:nvSpPr>
        <p:spPr>
          <a:xfrm>
            <a:off x="8509035" y="2531739"/>
            <a:ext cx="1822320" cy="1190908"/>
          </a:xfrm>
          <a:prstGeom prst="cloudCallout">
            <a:avLst>
              <a:gd name="adj1" fmla="val 34343"/>
              <a:gd name="adj2" fmla="val 71152"/>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7"/>
          <a:stretch>
            <a:fillRect/>
          </a:stretch>
        </p:blipFill>
        <p:spPr>
          <a:xfrm>
            <a:off x="9620888" y="2741808"/>
            <a:ext cx="503565" cy="672619"/>
          </a:xfrm>
          <a:prstGeom prst="rect">
            <a:avLst/>
          </a:prstGeom>
        </p:spPr>
      </p:pic>
      <p:pic>
        <p:nvPicPr>
          <p:cNvPr id="8" name="図 7"/>
          <p:cNvPicPr>
            <a:picLocks noChangeAspect="1"/>
          </p:cNvPicPr>
          <p:nvPr/>
        </p:nvPicPr>
        <p:blipFill>
          <a:blip r:embed="rId8"/>
          <a:stretch>
            <a:fillRect/>
          </a:stretch>
        </p:blipFill>
        <p:spPr>
          <a:xfrm rot="21289268">
            <a:off x="8792571" y="2718692"/>
            <a:ext cx="707690" cy="816999"/>
          </a:xfrm>
          <a:prstGeom prst="rect">
            <a:avLst/>
          </a:prstGeom>
        </p:spPr>
      </p:pic>
    </p:spTree>
    <p:extLst>
      <p:ext uri="{BB962C8B-B14F-4D97-AF65-F5344CB8AC3E}">
        <p14:creationId xmlns:p14="http://schemas.microsoft.com/office/powerpoint/2010/main" val="8507151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9389694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正解</a:t>
            </a:r>
            <a:endParaRPr kumimoji="1" lang="ja-JP" altLang="en-US" dirty="0"/>
          </a:p>
        </p:txBody>
      </p:sp>
      <p:sp>
        <p:nvSpPr>
          <p:cNvPr id="3" name="コンテンツ プレースホルダー 2"/>
          <p:cNvSpPr>
            <a:spLocks noGrp="1"/>
          </p:cNvSpPr>
          <p:nvPr>
            <p:ph idx="1"/>
          </p:nvPr>
        </p:nvSpPr>
        <p:spPr>
          <a:xfrm>
            <a:off x="1295401" y="2503385"/>
            <a:ext cx="9601196" cy="3687103"/>
          </a:xfrm>
        </p:spPr>
        <p:txBody>
          <a:bodyPr/>
          <a:lstStyle/>
          <a:p>
            <a:r>
              <a:rPr kumimoji="1" lang="ja-JP" altLang="en-US" dirty="0" smtClean="0"/>
              <a:t>●</a:t>
            </a:r>
            <a:r>
              <a:rPr kumimoji="1" lang="en-US" altLang="ja-JP" dirty="0" smtClean="0"/>
              <a:t>SNS</a:t>
            </a:r>
            <a:r>
              <a:rPr kumimoji="1" lang="ja-JP" altLang="en-US" dirty="0" smtClean="0"/>
              <a:t>上のあなたの行動によって身近な人のみならず，世界中の人々にもあらゆる影響を及ぼす可能性があります。</a:t>
            </a:r>
            <a:r>
              <a:rPr kumimoji="1" lang="en-US" altLang="ja-JP" dirty="0" smtClean="0"/>
              <a:t>SNS</a:t>
            </a:r>
            <a:r>
              <a:rPr kumimoji="1" lang="ja-JP" altLang="en-US" dirty="0" smtClean="0"/>
              <a:t>では世界中の人と交流ができたり，自分自身の考えや夢を共有できたりと，正しく使えばとても便利で役立つものです。あなた自身が現実の世界と同様にネットの世界でも自分の行動に責任をもって行動し，常に相手のことを思いやる言動を意識することによって，よりよいネット習慣が生まれ，よりよいネット社会が築かれていきます。</a:t>
            </a:r>
            <a:endParaRPr kumimoji="1" lang="en-US" altLang="ja-JP" dirty="0" smtClean="0"/>
          </a:p>
          <a:p>
            <a:r>
              <a:rPr lang="ja-JP" altLang="en-US" dirty="0"/>
              <a:t>　</a:t>
            </a:r>
            <a:r>
              <a:rPr lang="ja-JP" altLang="en-US" dirty="0" smtClean="0"/>
              <a:t>　　　　　　　　　　　　　　　　　　　　　　　</a:t>
            </a:r>
            <a:r>
              <a:rPr lang="ja-JP" altLang="en-US" b="1" dirty="0">
                <a:solidFill>
                  <a:srgbClr val="FF0000"/>
                </a:solidFill>
              </a:rPr>
              <a:t>これ</a:t>
            </a:r>
            <a:r>
              <a:rPr lang="ja-JP" altLang="en-US" b="1" dirty="0" smtClean="0">
                <a:solidFill>
                  <a:srgbClr val="FF0000"/>
                </a:solidFill>
              </a:rPr>
              <a:t>でおしまいだよ！</a:t>
            </a:r>
            <a:endParaRPr lang="en-US" altLang="ja-JP" b="1" dirty="0" smtClean="0">
              <a:solidFill>
                <a:srgbClr val="FF0000"/>
              </a:solidFill>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2055" y="1199518"/>
            <a:ext cx="794951" cy="79495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3984" y="927844"/>
            <a:ext cx="855023" cy="1338297"/>
          </a:xfrm>
          <a:prstGeom prst="rect">
            <a:avLst/>
          </a:prstGeom>
        </p:spPr>
      </p:pic>
      <p:pic>
        <p:nvPicPr>
          <p:cNvPr id="6" name="図 5"/>
          <p:cNvPicPr>
            <a:picLocks noChangeAspect="1"/>
          </p:cNvPicPr>
          <p:nvPr/>
        </p:nvPicPr>
        <p:blipFill>
          <a:blip r:embed="rId5"/>
          <a:stretch>
            <a:fillRect/>
          </a:stretch>
        </p:blipFill>
        <p:spPr>
          <a:xfrm>
            <a:off x="9601200" y="4860107"/>
            <a:ext cx="789832" cy="1180838"/>
          </a:xfrm>
          <a:prstGeom prst="rect">
            <a:avLst/>
          </a:prstGeom>
        </p:spPr>
      </p:pic>
      <p:sp>
        <p:nvSpPr>
          <p:cNvPr id="8" name="円形吹き出し 7"/>
          <p:cNvSpPr/>
          <p:nvPr/>
        </p:nvSpPr>
        <p:spPr>
          <a:xfrm>
            <a:off x="6447099" y="5011537"/>
            <a:ext cx="2981908" cy="817183"/>
          </a:xfrm>
          <a:prstGeom prst="wedgeEllipseCallout">
            <a:avLst>
              <a:gd name="adj1" fmla="val 52918"/>
              <a:gd name="adj2" fmla="val 46180"/>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60908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Click="0">
        <p15:prstTrans prst="curtains"/>
      </p:transition>
    </mc:Choice>
    <mc:Fallback xmlns="">
      <p:transition spd="slow" advClick="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28777277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609226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　正解</a:t>
            </a:r>
            <a:endParaRPr kumimoji="1" lang="ja-JP" altLang="en-US" dirty="0"/>
          </a:p>
        </p:txBody>
      </p:sp>
      <p:sp>
        <p:nvSpPr>
          <p:cNvPr id="3" name="コンテンツ プレースホルダー 2"/>
          <p:cNvSpPr>
            <a:spLocks noGrp="1"/>
          </p:cNvSpPr>
          <p:nvPr>
            <p:ph idx="1"/>
          </p:nvPr>
        </p:nvSpPr>
        <p:spPr>
          <a:xfrm>
            <a:off x="1009402" y="2556932"/>
            <a:ext cx="10200903" cy="3318936"/>
          </a:xfrm>
        </p:spPr>
        <p:txBody>
          <a:bodyPr/>
          <a:lstStyle/>
          <a:p>
            <a:r>
              <a:rPr kumimoji="1" lang="ja-JP" altLang="en-US" dirty="0" smtClean="0"/>
              <a:t>●</a:t>
            </a:r>
            <a:r>
              <a:rPr kumimoji="1" lang="en-US" altLang="ja-JP" sz="2800" dirty="0" smtClean="0">
                <a:latin typeface="+mn-ea"/>
              </a:rPr>
              <a:t>SNS</a:t>
            </a:r>
            <a:r>
              <a:rPr kumimoji="1" lang="ja-JP" altLang="en-US" sz="2800" dirty="0" smtClean="0">
                <a:latin typeface="+mn-ea"/>
              </a:rPr>
              <a:t>とは，</a:t>
            </a:r>
            <a:r>
              <a:rPr lang="en-US" altLang="ja-JP" sz="2800" b="1" dirty="0">
                <a:latin typeface="+mn-ea"/>
              </a:rPr>
              <a:t>S</a:t>
            </a:r>
            <a:r>
              <a:rPr lang="en-US" altLang="ja-JP" sz="2800" dirty="0">
                <a:latin typeface="+mn-ea"/>
              </a:rPr>
              <a:t>ocial  </a:t>
            </a:r>
            <a:r>
              <a:rPr lang="en-US" altLang="ja-JP" sz="2800" b="1" dirty="0">
                <a:latin typeface="+mn-ea"/>
              </a:rPr>
              <a:t>N</a:t>
            </a:r>
            <a:r>
              <a:rPr lang="en-US" altLang="ja-JP" sz="2800" dirty="0">
                <a:latin typeface="+mn-ea"/>
              </a:rPr>
              <a:t>etworking  </a:t>
            </a:r>
            <a:r>
              <a:rPr lang="en-US" altLang="ja-JP" sz="2800" b="1" dirty="0">
                <a:latin typeface="+mn-ea"/>
              </a:rPr>
              <a:t>S</a:t>
            </a:r>
            <a:r>
              <a:rPr lang="en-US" altLang="ja-JP" sz="2800" dirty="0">
                <a:latin typeface="+mn-ea"/>
              </a:rPr>
              <a:t>ervice(</a:t>
            </a:r>
            <a:r>
              <a:rPr lang="ja-JP" altLang="en-US" sz="2800" dirty="0" smtClean="0">
                <a:latin typeface="+mn-ea"/>
              </a:rPr>
              <a:t>ソーシャル・ネットワーキング・サービス</a:t>
            </a:r>
            <a:r>
              <a:rPr lang="en-US" altLang="ja-JP" sz="2800" dirty="0" smtClean="0">
                <a:latin typeface="+mn-ea"/>
              </a:rPr>
              <a:t>)</a:t>
            </a:r>
            <a:r>
              <a:rPr lang="ja-JP" altLang="en-US" sz="2800" dirty="0" smtClean="0">
                <a:latin typeface="+mn-ea"/>
              </a:rPr>
              <a:t>の略で，</a:t>
            </a:r>
            <a:r>
              <a:rPr lang="en-US" altLang="ja-JP" sz="2800" b="1" dirty="0">
                <a:latin typeface="+mn-ea"/>
              </a:rPr>
              <a:t> </a:t>
            </a:r>
            <a:r>
              <a:rPr lang="en-US" altLang="ja-JP" sz="2800" b="1" dirty="0" smtClean="0">
                <a:latin typeface="+mn-ea"/>
              </a:rPr>
              <a:t>S</a:t>
            </a:r>
            <a:r>
              <a:rPr lang="en-US" altLang="ja-JP" sz="2800" dirty="0" smtClean="0">
                <a:latin typeface="+mn-ea"/>
              </a:rPr>
              <a:t>ocial(</a:t>
            </a:r>
            <a:r>
              <a:rPr lang="ja-JP" altLang="en-US" sz="2800" dirty="0" smtClean="0">
                <a:latin typeface="+mn-ea"/>
              </a:rPr>
              <a:t>社会的な</a:t>
            </a:r>
            <a:r>
              <a:rPr lang="en-US" altLang="ja-JP" sz="2800" dirty="0" smtClean="0">
                <a:latin typeface="+mn-ea"/>
              </a:rPr>
              <a:t>)</a:t>
            </a:r>
            <a:r>
              <a:rPr lang="en-US" altLang="ja-JP" sz="2800" b="1" dirty="0">
                <a:latin typeface="+mn-ea"/>
              </a:rPr>
              <a:t> </a:t>
            </a:r>
            <a:r>
              <a:rPr lang="en-US" altLang="ja-JP" sz="2800" b="1" dirty="0" smtClean="0">
                <a:latin typeface="+mn-ea"/>
              </a:rPr>
              <a:t>N</a:t>
            </a:r>
            <a:r>
              <a:rPr lang="en-US" altLang="ja-JP" sz="2800" dirty="0" smtClean="0">
                <a:latin typeface="+mn-ea"/>
              </a:rPr>
              <a:t>etworking(</a:t>
            </a:r>
            <a:r>
              <a:rPr lang="ja-JP" altLang="en-US" sz="2800" dirty="0" smtClean="0">
                <a:latin typeface="+mn-ea"/>
              </a:rPr>
              <a:t>つながり</a:t>
            </a:r>
            <a:r>
              <a:rPr lang="en-US" altLang="ja-JP" sz="2800" dirty="0" smtClean="0">
                <a:latin typeface="+mn-ea"/>
              </a:rPr>
              <a:t>)</a:t>
            </a:r>
            <a:r>
              <a:rPr lang="ja-JP" altLang="en-US" sz="2800" dirty="0" smtClean="0">
                <a:latin typeface="+mn-ea"/>
              </a:rPr>
              <a:t>の</a:t>
            </a:r>
            <a:r>
              <a:rPr lang="en-US" altLang="ja-JP" sz="2800" b="1" dirty="0" smtClean="0">
                <a:latin typeface="+mn-ea"/>
              </a:rPr>
              <a:t>S</a:t>
            </a:r>
            <a:r>
              <a:rPr lang="en-US" altLang="ja-JP" sz="2800" dirty="0" smtClean="0">
                <a:latin typeface="+mn-ea"/>
              </a:rPr>
              <a:t>ervice(</a:t>
            </a:r>
            <a:r>
              <a:rPr lang="ja-JP" altLang="en-US" sz="2800" dirty="0" smtClean="0">
                <a:latin typeface="+mn-ea"/>
              </a:rPr>
              <a:t>提供</a:t>
            </a:r>
            <a:r>
              <a:rPr lang="en-US" altLang="ja-JP" sz="2800" dirty="0" smtClean="0">
                <a:latin typeface="+mn-ea"/>
              </a:rPr>
              <a:t>)</a:t>
            </a:r>
            <a:r>
              <a:rPr lang="ja-JP" altLang="en-US" sz="2800" dirty="0" smtClean="0">
                <a:latin typeface="+mn-ea"/>
              </a:rPr>
              <a:t>という意味を表しており，</a:t>
            </a:r>
            <a:r>
              <a:rPr kumimoji="1" lang="ja-JP" altLang="en-US" sz="2800" dirty="0" smtClean="0">
                <a:latin typeface="+mn-ea"/>
              </a:rPr>
              <a:t>インターネットを介して人間関係を構築できるスマホ・パソコン用の</a:t>
            </a:r>
            <a:r>
              <a:rPr kumimoji="1" lang="en-US" altLang="ja-JP" sz="2800" dirty="0" smtClean="0">
                <a:latin typeface="+mn-ea"/>
              </a:rPr>
              <a:t>Web</a:t>
            </a:r>
            <a:r>
              <a:rPr kumimoji="1" lang="ja-JP" altLang="en-US" sz="2800" dirty="0" smtClean="0">
                <a:latin typeface="+mn-ea"/>
              </a:rPr>
              <a:t>サービスの総称です。</a:t>
            </a:r>
            <a:endParaRPr kumimoji="1" lang="en-US" altLang="ja-JP" sz="2800" dirty="0" smtClean="0">
              <a:latin typeface="+mn-ea"/>
            </a:endParaRPr>
          </a:p>
          <a:p>
            <a:r>
              <a:rPr kumimoji="1" lang="ja-JP" altLang="en-US" sz="2800" dirty="0" smtClean="0">
                <a:latin typeface="+mn-ea"/>
              </a:rPr>
              <a:t>代表的な</a:t>
            </a:r>
            <a:r>
              <a:rPr kumimoji="1" lang="en-US" altLang="ja-JP" sz="2800" dirty="0" smtClean="0">
                <a:latin typeface="+mn-ea"/>
              </a:rPr>
              <a:t>SNS</a:t>
            </a:r>
            <a:r>
              <a:rPr kumimoji="1" lang="ja-JP" altLang="en-US" sz="2800" dirty="0" err="1" smtClean="0">
                <a:latin typeface="+mn-ea"/>
              </a:rPr>
              <a:t>には</a:t>
            </a:r>
            <a:r>
              <a:rPr kumimoji="1" lang="en-US" altLang="ja-JP" sz="2800" dirty="0" smtClean="0">
                <a:latin typeface="+mn-ea"/>
              </a:rPr>
              <a:t>Twitter</a:t>
            </a:r>
            <a:r>
              <a:rPr kumimoji="1" lang="ja-JP" altLang="en-US" sz="2800" dirty="0" smtClean="0">
                <a:latin typeface="+mn-ea"/>
              </a:rPr>
              <a:t>や</a:t>
            </a:r>
            <a:r>
              <a:rPr kumimoji="1" lang="en-US" altLang="ja-JP" sz="2800" dirty="0" smtClean="0">
                <a:latin typeface="+mn-ea"/>
              </a:rPr>
              <a:t>Facebook</a:t>
            </a:r>
            <a:r>
              <a:rPr kumimoji="1" lang="ja-JP" altLang="en-US" sz="2800" dirty="0" err="1" smtClean="0">
                <a:latin typeface="+mn-ea"/>
              </a:rPr>
              <a:t>，</a:t>
            </a:r>
            <a:r>
              <a:rPr kumimoji="1" lang="en-US" altLang="ja-JP" sz="2800" dirty="0" smtClean="0">
                <a:latin typeface="+mn-ea"/>
              </a:rPr>
              <a:t>LINE</a:t>
            </a:r>
            <a:r>
              <a:rPr kumimoji="1" lang="ja-JP" altLang="en-US" sz="2800" dirty="0" smtClean="0">
                <a:latin typeface="+mn-ea"/>
              </a:rPr>
              <a:t>などがあります。</a:t>
            </a:r>
            <a:endParaRPr kumimoji="1" lang="en-US" altLang="ja-JP" sz="2800" dirty="0" smtClean="0">
              <a:latin typeface="+mn-ea"/>
            </a:endParaRPr>
          </a:p>
          <a:p>
            <a:endParaRPr kumimoji="1" lang="ja-JP" altLang="en-US" sz="2800" dirty="0">
              <a:latin typeface="+mn-ea"/>
            </a:endParaRP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2055" y="1276037"/>
            <a:ext cx="794951" cy="79495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19442" y="982132"/>
            <a:ext cx="721441" cy="1129212"/>
          </a:xfrm>
          <a:prstGeom prst="rect">
            <a:avLst/>
          </a:prstGeom>
        </p:spPr>
      </p:pic>
      <p:pic>
        <p:nvPicPr>
          <p:cNvPr id="6" name="図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40958" y="4910245"/>
            <a:ext cx="2510084" cy="1236556"/>
          </a:xfrm>
          <a:prstGeom prst="rect">
            <a:avLst/>
          </a:prstGeom>
        </p:spPr>
      </p:pic>
    </p:spTree>
    <p:extLst>
      <p:ext uri="{BB962C8B-B14F-4D97-AF65-F5344CB8AC3E}">
        <p14:creationId xmlns:p14="http://schemas.microsoft.com/office/powerpoint/2010/main" val="3867265870"/>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15729149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69701" y="643944"/>
            <a:ext cx="10869769" cy="1642055"/>
          </a:xfrm>
        </p:spPr>
        <p:txBody>
          <a:bodyPr>
            <a:noAutofit/>
          </a:bodyPr>
          <a:lstStyle/>
          <a:p>
            <a:r>
              <a:rPr kumimoji="1" lang="en-US" altLang="ja-JP" sz="4800" dirty="0" smtClean="0"/>
              <a:t/>
            </a:r>
            <a:br>
              <a:rPr kumimoji="1" lang="en-US" altLang="ja-JP" sz="4800" dirty="0" smtClean="0"/>
            </a:br>
            <a:r>
              <a:rPr kumimoji="1" lang="en-US" altLang="ja-JP" sz="4800" dirty="0" smtClean="0"/>
              <a:t>Q2 </a:t>
            </a:r>
            <a:r>
              <a:rPr kumimoji="1" lang="ja-JP" altLang="en-US" sz="4800" dirty="0" smtClean="0"/>
              <a:t>次の中で「著作物」にあたるものは</a:t>
            </a:r>
            <a:r>
              <a:rPr kumimoji="1" lang="en-US" altLang="ja-JP" sz="4800" dirty="0" smtClean="0"/>
              <a:t/>
            </a:r>
            <a:br>
              <a:rPr kumimoji="1" lang="en-US" altLang="ja-JP" sz="4800" dirty="0" smtClean="0"/>
            </a:br>
            <a:r>
              <a:rPr kumimoji="1" lang="ja-JP" altLang="en-US" sz="4800" dirty="0" smtClean="0"/>
              <a:t>どれでしょう？</a:t>
            </a:r>
            <a:r>
              <a:rPr kumimoji="1" lang="en-US" altLang="ja-JP" sz="4800" dirty="0" smtClean="0"/>
              <a:t/>
            </a:r>
            <a:br>
              <a:rPr kumimoji="1" lang="en-US" altLang="ja-JP" sz="4800" dirty="0" smtClean="0"/>
            </a:br>
            <a:endParaRPr kumimoji="1" lang="ja-JP" altLang="en-US" sz="4800" dirty="0"/>
          </a:p>
        </p:txBody>
      </p:sp>
      <p:sp>
        <p:nvSpPr>
          <p:cNvPr id="3" name="コンテンツ プレースホルダー 2"/>
          <p:cNvSpPr>
            <a:spLocks noGrp="1"/>
          </p:cNvSpPr>
          <p:nvPr>
            <p:ph idx="1"/>
          </p:nvPr>
        </p:nvSpPr>
        <p:spPr>
          <a:xfrm>
            <a:off x="1295401" y="2457237"/>
            <a:ext cx="9974282" cy="3765433"/>
          </a:xfrm>
        </p:spPr>
        <p:txBody>
          <a:bodyPr>
            <a:normAutofit/>
          </a:bodyPr>
          <a:lstStyle/>
          <a:p>
            <a:r>
              <a:rPr kumimoji="1" lang="en-US" altLang="ja-JP" sz="3200" dirty="0" smtClean="0"/>
              <a:t>A</a:t>
            </a:r>
            <a:r>
              <a:rPr kumimoji="1" lang="ja-JP" altLang="en-US" sz="3200" dirty="0" smtClean="0"/>
              <a:t>：歴史的事実やデータ</a:t>
            </a:r>
            <a:endParaRPr kumimoji="1" lang="en-US" altLang="ja-JP" sz="3200" dirty="0" smtClean="0"/>
          </a:p>
          <a:p>
            <a:r>
              <a:rPr lang="en-US" altLang="ja-JP" sz="3200" dirty="0" smtClean="0"/>
              <a:t>B</a:t>
            </a:r>
            <a:r>
              <a:rPr lang="ja-JP" altLang="en-US" sz="3200" dirty="0" smtClean="0"/>
              <a:t>：ごく短い文章やアイデア　</a:t>
            </a:r>
            <a:endParaRPr lang="en-US" altLang="ja-JP" sz="4000" dirty="0" smtClean="0">
              <a:solidFill>
                <a:srgbClr val="FF0000"/>
              </a:solidFill>
            </a:endParaRPr>
          </a:p>
          <a:p>
            <a:r>
              <a:rPr kumimoji="1" lang="en-US" altLang="ja-JP" sz="3200" dirty="0" smtClean="0"/>
              <a:t>C</a:t>
            </a:r>
            <a:r>
              <a:rPr kumimoji="1" lang="ja-JP" altLang="en-US" sz="3200" dirty="0" smtClean="0"/>
              <a:t>：小説や論文</a:t>
            </a:r>
            <a:endParaRPr kumimoji="1" lang="ja-JP" altLang="en-US" sz="3200"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86792" y="3886161"/>
            <a:ext cx="684690" cy="660477"/>
          </a:xfrm>
          <a:prstGeom prst="rect">
            <a:avLst/>
          </a:prstGeom>
        </p:spPr>
      </p:pic>
      <p:pic>
        <p:nvPicPr>
          <p:cNvPr id="5" name="図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4308" y="2457237"/>
            <a:ext cx="947352" cy="794680"/>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35757">
            <a:off x="6279662" y="3292696"/>
            <a:ext cx="413998" cy="615550"/>
          </a:xfrm>
          <a:prstGeom prst="rect">
            <a:avLst/>
          </a:prstGeom>
        </p:spPr>
      </p:pic>
      <p:sp>
        <p:nvSpPr>
          <p:cNvPr id="7" name="正方形/長方形 6"/>
          <p:cNvSpPr/>
          <p:nvPr/>
        </p:nvSpPr>
        <p:spPr>
          <a:xfrm>
            <a:off x="4191990" y="4928260"/>
            <a:ext cx="4191989" cy="1200329"/>
          </a:xfrm>
          <a:prstGeom prst="rect">
            <a:avLst/>
          </a:prstGeom>
          <a:effectLst>
            <a:glow rad="139700">
              <a:schemeClr val="accent5">
                <a:satMod val="175000"/>
                <a:alpha val="40000"/>
              </a:schemeClr>
            </a:glow>
          </a:effectLst>
        </p:spPr>
        <p:txBody>
          <a:bodyPr wrap="square">
            <a:spAutoFit/>
          </a:bodyPr>
          <a:lstStyle/>
          <a:p>
            <a:r>
              <a:rPr lang="ja-JP" altLang="en-US" sz="7200" dirty="0" smtClean="0">
                <a:latin typeface="メイリオ" panose="020B0604030504040204" pitchFamily="50" charset="-128"/>
                <a:ea typeface="メイリオ" panose="020B0604030504040204" pitchFamily="50" charset="-128"/>
              </a:rPr>
              <a:t> </a:t>
            </a:r>
            <a:r>
              <a:rPr lang="ja-JP" altLang="en-US" sz="7200" dirty="0" smtClean="0">
                <a:latin typeface="メイリオ" panose="020B0604030504040204" pitchFamily="50" charset="-128"/>
                <a:ea typeface="メイリオ" panose="020B0604030504040204" pitchFamily="50" charset="-128"/>
                <a:hlinkClick r:id="rId6" action="ppaction://hlinksldjump"/>
              </a:rPr>
              <a:t>Ⓐ</a:t>
            </a:r>
            <a:r>
              <a:rPr lang="ja-JP" altLang="en-US" sz="7200" dirty="0" smtClean="0">
                <a:latin typeface="メイリオ" panose="020B0604030504040204" pitchFamily="50" charset="-128"/>
                <a:ea typeface="メイリオ" panose="020B0604030504040204" pitchFamily="50" charset="-128"/>
              </a:rPr>
              <a:t> </a:t>
            </a:r>
            <a:r>
              <a:rPr lang="ja-JP" altLang="en-US" sz="7200" dirty="0" smtClean="0">
                <a:latin typeface="メイリオ" panose="020B0604030504040204" pitchFamily="50" charset="-128"/>
                <a:ea typeface="メイリオ" panose="020B0604030504040204" pitchFamily="50" charset="-128"/>
                <a:hlinkClick r:id="rId7" action="ppaction://hlinksldjump"/>
              </a:rPr>
              <a:t>Ⓑ</a:t>
            </a:r>
            <a:r>
              <a:rPr lang="ja-JP" altLang="en-US" sz="7200" dirty="0" smtClean="0">
                <a:latin typeface="メイリオ" panose="020B0604030504040204" pitchFamily="50" charset="-128"/>
                <a:ea typeface="メイリオ" panose="020B0604030504040204" pitchFamily="50" charset="-128"/>
              </a:rPr>
              <a:t> </a:t>
            </a:r>
            <a:r>
              <a:rPr lang="ja-JP" altLang="en-US" sz="7200" dirty="0" smtClean="0">
                <a:latin typeface="メイリオ" panose="020B0604030504040204" pitchFamily="50" charset="-128"/>
                <a:ea typeface="メイリオ" panose="020B0604030504040204" pitchFamily="50" charset="-128"/>
                <a:hlinkClick r:id="rId8" action="ppaction://hlinksldjump"/>
              </a:rPr>
              <a:t>Ⓒ</a:t>
            </a:r>
            <a:endParaRPr lang="ja-JP" altLang="en-US" sz="7200" dirty="0"/>
          </a:p>
        </p:txBody>
      </p:sp>
      <p:sp>
        <p:nvSpPr>
          <p:cNvPr id="8" name="フローチャート: 代替処理 7"/>
          <p:cNvSpPr/>
          <p:nvPr/>
        </p:nvSpPr>
        <p:spPr>
          <a:xfrm>
            <a:off x="4061361" y="4845132"/>
            <a:ext cx="4322618" cy="1283457"/>
          </a:xfrm>
          <a:prstGeom prst="flowChartAlternateProcess">
            <a:avLst/>
          </a:prstGeom>
          <a:noFill/>
          <a:ln>
            <a:solidFill>
              <a:srgbClr val="FF0000"/>
            </a:solidFill>
          </a:ln>
          <a:effectLst>
            <a:glow rad="139700">
              <a:schemeClr val="accent5">
                <a:satMod val="175000"/>
                <a:alpha val="40000"/>
              </a:schemeClr>
            </a:glow>
          </a:effectLst>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788982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44643" y="4205399"/>
            <a:ext cx="2958007" cy="1670469"/>
          </a:xfrm>
          <a:prstGeom prst="rect">
            <a:avLst/>
          </a:prstGeom>
        </p:spPr>
      </p:pic>
    </p:spTree>
    <p:extLst>
      <p:ext uri="{BB962C8B-B14F-4D97-AF65-F5344CB8AC3E}">
        <p14:creationId xmlns:p14="http://schemas.microsoft.com/office/powerpoint/2010/main" val="12483503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　　不正解  </a:t>
            </a:r>
            <a:endParaRPr kumimoji="1" lang="ja-JP" altLang="en-US" sz="5400" dirty="0">
              <a:solidFill>
                <a:srgbClr val="FF0000"/>
              </a:solidFill>
              <a:latin typeface="AR Pゴシック体S" panose="020B0A00000000000000" pitchFamily="50" charset="-128"/>
              <a:ea typeface="AR Pゴシック体S" panose="020B0A00000000000000" pitchFamily="50" charset="-128"/>
            </a:endParaRPr>
          </a:p>
        </p:txBody>
      </p:sp>
      <p:sp>
        <p:nvSpPr>
          <p:cNvPr id="3" name="コンテンツ プレースホルダー 2"/>
          <p:cNvSpPr>
            <a:spLocks noGrp="1"/>
          </p:cNvSpPr>
          <p:nvPr>
            <p:ph idx="1"/>
          </p:nvPr>
        </p:nvSpPr>
        <p:spPr/>
        <p:txBody>
          <a:bodyPr/>
          <a:lstStyle/>
          <a:p>
            <a:r>
              <a:rPr lang="ja-JP" altLang="en-US" sz="4400" dirty="0" smtClean="0">
                <a:latin typeface="AR P丸ゴシック体M" panose="020F0600000000000000" pitchFamily="50" charset="-128"/>
                <a:ea typeface="AR P丸ゴシック体M" panose="020F0600000000000000" pitchFamily="50" charset="-128"/>
              </a:rPr>
              <a:t>　 もう一度考えてみよう！</a:t>
            </a:r>
            <a:endParaRPr lang="en-US" altLang="ja-JP" sz="4400" dirty="0">
              <a:latin typeface="AR P丸ゴシック体M" panose="020F0600000000000000" pitchFamily="50" charset="-128"/>
              <a:ea typeface="AR P丸ゴシック体M" panose="020F0600000000000000" pitchFamily="50" charset="-128"/>
            </a:endParaRPr>
          </a:p>
          <a:p>
            <a:r>
              <a:rPr kumimoji="1" lang="ja-JP" altLang="en-US" sz="3600" dirty="0" smtClean="0">
                <a:latin typeface="AR P丸ゴシック体M" panose="020F0600000000000000" pitchFamily="50" charset="-128"/>
                <a:ea typeface="AR P丸ゴシック体M" panose="020F0600000000000000" pitchFamily="50" charset="-128"/>
              </a:rPr>
              <a:t>下にある「もどる」ボタンをクリックしてみてね</a:t>
            </a:r>
            <a:endParaRPr kumimoji="1" lang="ja-JP" altLang="en-US" sz="3600" dirty="0">
              <a:latin typeface="AR P丸ゴシック体M" panose="020F0600000000000000" pitchFamily="50" charset="-128"/>
              <a:ea typeface="AR P丸ゴシック体M" panose="020F0600000000000000" pitchFamily="50" charset="-128"/>
            </a:endParaRP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848" y="2622432"/>
            <a:ext cx="560174" cy="681053"/>
          </a:xfrm>
          <a:prstGeom prst="rect">
            <a:avLst/>
          </a:prstGeom>
        </p:spPr>
      </p:pic>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98590" y="1119714"/>
            <a:ext cx="809625" cy="1028700"/>
          </a:xfrm>
          <a:prstGeom prst="rect">
            <a:avLst/>
          </a:prstGeom>
        </p:spPr>
      </p:pic>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4643" y="1211283"/>
            <a:ext cx="785503" cy="785503"/>
          </a:xfrm>
          <a:prstGeom prst="rect">
            <a:avLst/>
          </a:prstGeom>
        </p:spPr>
      </p:pic>
      <p:pic>
        <p:nvPicPr>
          <p:cNvPr id="8" name="図 7">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6995" y="4205399"/>
            <a:ext cx="2958007" cy="1670469"/>
          </a:xfrm>
          <a:prstGeom prst="rect">
            <a:avLst/>
          </a:prstGeom>
        </p:spPr>
      </p:pic>
    </p:spTree>
    <p:extLst>
      <p:ext uri="{BB962C8B-B14F-4D97-AF65-F5344CB8AC3E}">
        <p14:creationId xmlns:p14="http://schemas.microsoft.com/office/powerpoint/2010/main" val="5022245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オーガニック">
  <a:themeElements>
    <a:clrScheme name="オーガニック">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オーガニック">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オーガニック">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739</TotalTime>
  <Words>1234</Words>
  <Application>Microsoft Office PowerPoint</Application>
  <PresentationFormat>ワイド画面</PresentationFormat>
  <Paragraphs>148</Paragraphs>
  <Slides>42</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42</vt:i4>
      </vt:variant>
    </vt:vector>
  </HeadingPairs>
  <TitlesOfParts>
    <vt:vector size="53" baseType="lpstr">
      <vt:lpstr>AR Pゴシック体M</vt:lpstr>
      <vt:lpstr>AR Pゴシック体S</vt:lpstr>
      <vt:lpstr>AR P丸ゴシック体E</vt:lpstr>
      <vt:lpstr>AR P丸ゴシック体M</vt:lpstr>
      <vt:lpstr>ＤＦ特太ゴシック体</vt:lpstr>
      <vt:lpstr>ＭＳ Ｐゴシック</vt:lpstr>
      <vt:lpstr>ＭＳ Ｐ明朝</vt:lpstr>
      <vt:lpstr>メイリオ</vt:lpstr>
      <vt:lpstr>Arial</vt:lpstr>
      <vt:lpstr>Garamond</vt:lpstr>
      <vt:lpstr>オーガニック</vt:lpstr>
      <vt:lpstr>SNSについて</vt:lpstr>
      <vt:lpstr>これからSNSに関するクイズを出題します。 正しいと思った記号を選んでね！</vt:lpstr>
      <vt:lpstr>Q1 SNSとは何の略でしょうか？</vt:lpstr>
      <vt:lpstr>　　不正解  </vt:lpstr>
      <vt:lpstr>　正解</vt:lpstr>
      <vt:lpstr>　　不正解  </vt:lpstr>
      <vt:lpstr> Q2 次の中で「著作物」にあたるものは どれでしょう？ </vt:lpstr>
      <vt:lpstr>　　不正解  </vt:lpstr>
      <vt:lpstr>　　不正解  </vt:lpstr>
      <vt:lpstr>正解</vt:lpstr>
      <vt:lpstr>Q3 SNSをしていたら，あなたの知らない人から「友達申請」が届きました。どうすればよいでしょうか？</vt:lpstr>
      <vt:lpstr>正解</vt:lpstr>
      <vt:lpstr>　　不正解  </vt:lpstr>
      <vt:lpstr>　　不正解  </vt:lpstr>
      <vt:lpstr>Q4 スマホやパソコンの画面にアプリのアップデート（更新）の通知がきたらどうしますか？</vt:lpstr>
      <vt:lpstr>　　不正解  </vt:lpstr>
      <vt:lpstr>正解</vt:lpstr>
      <vt:lpstr>　　不正解  </vt:lpstr>
      <vt:lpstr>Q5 あなたは「このメールを２日以内に５人に転送しないと，あなたに不幸が訪れます。」と書かれたメールを受け取りました。 どうすればよいでしょうか？</vt:lpstr>
      <vt:lpstr>　　不正解  </vt:lpstr>
      <vt:lpstr>　　不正解  </vt:lpstr>
      <vt:lpstr>正解</vt:lpstr>
      <vt:lpstr>Q6 次のうちパスワードに最適なのはどれ？</vt:lpstr>
      <vt:lpstr>　　不正解  </vt:lpstr>
      <vt:lpstr>正解</vt:lpstr>
      <vt:lpstr>　　不正解  </vt:lpstr>
      <vt:lpstr>Q7 一時的に接続した公衆のWi-Fiの利用を終えたあとはどうすればよいでしょうか？ </vt:lpstr>
      <vt:lpstr>　　不正解  </vt:lpstr>
      <vt:lpstr>　　不正解  </vt:lpstr>
      <vt:lpstr>正解</vt:lpstr>
      <vt:lpstr>Q8 あなたがインターネットやスマホなどのルールを家族と決めている場合，次のうちのどれが正しいでしょう？</vt:lpstr>
      <vt:lpstr>正解</vt:lpstr>
      <vt:lpstr>　　不正解  </vt:lpstr>
      <vt:lpstr>　　不正解  </vt:lpstr>
      <vt:lpstr>Q9 SNSは，あなた自身が普段言えないようなことや友だちの悪口などを面と向かわなくても多くの人に伝えられることがメリットである。</vt:lpstr>
      <vt:lpstr>　　不正解  </vt:lpstr>
      <vt:lpstr>　　不正解  </vt:lpstr>
      <vt:lpstr>正解</vt:lpstr>
      <vt:lpstr>Q10 あなたがSNSをしている間，あなたにはその行動についての責任があります</vt:lpstr>
      <vt:lpstr>正解</vt:lpstr>
      <vt:lpstr>　　不正解  </vt:lpstr>
      <vt:lpstr>　　不正解  </vt:lpstr>
    </vt:vector>
  </TitlesOfParts>
  <Company>徳島県立総合教育センター</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SNSについて</dc:title>
  <dc:creator>河野 和枝</dc:creator>
  <cp:lastModifiedBy>河野 和枝</cp:lastModifiedBy>
  <cp:revision>81</cp:revision>
  <cp:lastPrinted>2018-12-17T01:32:22Z</cp:lastPrinted>
  <dcterms:created xsi:type="dcterms:W3CDTF">2018-12-12T23:28:40Z</dcterms:created>
  <dcterms:modified xsi:type="dcterms:W3CDTF">2019-01-09T04:59:38Z</dcterms:modified>
</cp:coreProperties>
</file>