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7" r:id="rId1"/>
  </p:sldMasterIdLst>
  <p:sldIdLst>
    <p:sldId id="256" r:id="rId2"/>
    <p:sldId id="305" r:id="rId3"/>
    <p:sldId id="259" r:id="rId4"/>
    <p:sldId id="299" r:id="rId5"/>
    <p:sldId id="309" r:id="rId6"/>
    <p:sldId id="281" r:id="rId7"/>
    <p:sldId id="308" r:id="rId8"/>
    <p:sldId id="310" r:id="rId9"/>
    <p:sldId id="282" r:id="rId10"/>
    <p:sldId id="306" r:id="rId11"/>
    <p:sldId id="311" r:id="rId12"/>
    <p:sldId id="283" r:id="rId13"/>
    <p:sldId id="307" r:id="rId14"/>
    <p:sldId id="260" r:id="rId15"/>
    <p:sldId id="262" r:id="rId16"/>
    <p:sldId id="315" r:id="rId17"/>
    <p:sldId id="293" r:id="rId18"/>
    <p:sldId id="264" r:id="rId19"/>
    <p:sldId id="266" r:id="rId20"/>
    <p:sldId id="298" r:id="rId21"/>
    <p:sldId id="313" r:id="rId22"/>
    <p:sldId id="276" r:id="rId23"/>
    <p:sldId id="271" r:id="rId24"/>
    <p:sldId id="303" r:id="rId25"/>
    <p:sldId id="314" r:id="rId26"/>
    <p:sldId id="278" r:id="rId27"/>
    <p:sldId id="279" r:id="rId28"/>
    <p:sldId id="280" r:id="rId2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28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18635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214546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253493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33842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1723689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176234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1117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922023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3059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839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19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90526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7568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7239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6831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29922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48F16A-8F62-4C7F-A0BD-C182E8A1A3E1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9284CF2-F3AC-4AB8-96FD-BF1A7D05FB7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2394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  <p:sldLayoutId id="2147483749" r:id="rId12"/>
    <p:sldLayoutId id="2147483750" r:id="rId13"/>
    <p:sldLayoutId id="2147483751" r:id="rId14"/>
    <p:sldLayoutId id="2147483752" r:id="rId15"/>
    <p:sldLayoutId id="214748375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Relationship Id="rId4" Type="http://schemas.openxmlformats.org/officeDocument/2006/relationships/slide" Target="slide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" Target="slide16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36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12" Type="http://schemas.openxmlformats.org/officeDocument/2006/relationships/image" Target="../media/image35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11" Type="http://schemas.openxmlformats.org/officeDocument/2006/relationships/image" Target="../media/image34.emf"/><Relationship Id="rId5" Type="http://schemas.openxmlformats.org/officeDocument/2006/relationships/image" Target="../media/image28.emf"/><Relationship Id="rId10" Type="http://schemas.openxmlformats.org/officeDocument/2006/relationships/image" Target="../media/image33.emf"/><Relationship Id="rId4" Type="http://schemas.openxmlformats.org/officeDocument/2006/relationships/image" Target="../media/image27.emf"/><Relationship Id="rId9" Type="http://schemas.openxmlformats.org/officeDocument/2006/relationships/image" Target="../media/image32.emf"/><Relationship Id="rId14" Type="http://schemas.openxmlformats.org/officeDocument/2006/relationships/image" Target="../media/image37.emf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22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1.xml"/><Relationship Id="rId4" Type="http://schemas.openxmlformats.org/officeDocument/2006/relationships/slide" Target="slid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" Target="slide20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emf"/><Relationship Id="rId13" Type="http://schemas.openxmlformats.org/officeDocument/2006/relationships/image" Target="../media/image36.emf"/><Relationship Id="rId3" Type="http://schemas.openxmlformats.org/officeDocument/2006/relationships/image" Target="../media/image26.emf"/><Relationship Id="rId7" Type="http://schemas.openxmlformats.org/officeDocument/2006/relationships/image" Target="../media/image30.emf"/><Relationship Id="rId12" Type="http://schemas.openxmlformats.org/officeDocument/2006/relationships/image" Target="../media/image35.emf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emf"/><Relationship Id="rId11" Type="http://schemas.openxmlformats.org/officeDocument/2006/relationships/image" Target="../media/image34.emf"/><Relationship Id="rId5" Type="http://schemas.openxmlformats.org/officeDocument/2006/relationships/image" Target="../media/image28.emf"/><Relationship Id="rId10" Type="http://schemas.openxmlformats.org/officeDocument/2006/relationships/image" Target="../media/image33.emf"/><Relationship Id="rId4" Type="http://schemas.openxmlformats.org/officeDocument/2006/relationships/image" Target="../media/image27.emf"/><Relationship Id="rId9" Type="http://schemas.openxmlformats.org/officeDocument/2006/relationships/image" Target="../media/image32.emf"/><Relationship Id="rId14" Type="http://schemas.openxmlformats.org/officeDocument/2006/relationships/image" Target="../media/image37.emf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25.xml"/><Relationship Id="rId2" Type="http://schemas.openxmlformats.org/officeDocument/2006/relationships/slide" Target="slide17.xml"/><Relationship Id="rId1" Type="http://schemas.openxmlformats.org/officeDocument/2006/relationships/slideLayout" Target="../slideLayouts/slideLayout4.xml"/><Relationship Id="rId5" Type="http://schemas.openxmlformats.org/officeDocument/2006/relationships/slide" Target="slide26.xml"/><Relationship Id="rId4" Type="http://schemas.openxmlformats.org/officeDocument/2006/relationships/slide" Target="slide1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slide" Target="slide2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emf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emf"/><Relationship Id="rId13" Type="http://schemas.openxmlformats.org/officeDocument/2006/relationships/image" Target="../media/image34.emf"/><Relationship Id="rId3" Type="http://schemas.openxmlformats.org/officeDocument/2006/relationships/image" Target="../media/image41.emf"/><Relationship Id="rId7" Type="http://schemas.openxmlformats.org/officeDocument/2006/relationships/image" Target="../media/image28.emf"/><Relationship Id="rId12" Type="http://schemas.openxmlformats.org/officeDocument/2006/relationships/image" Target="../media/image33.emf"/><Relationship Id="rId2" Type="http://schemas.openxmlformats.org/officeDocument/2006/relationships/image" Target="../media/image40.emf"/><Relationship Id="rId16" Type="http://schemas.openxmlformats.org/officeDocument/2006/relationships/image" Target="../media/image37.emf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7.emf"/><Relationship Id="rId11" Type="http://schemas.openxmlformats.org/officeDocument/2006/relationships/image" Target="../media/image32.emf"/><Relationship Id="rId5" Type="http://schemas.openxmlformats.org/officeDocument/2006/relationships/image" Target="../media/image26.emf"/><Relationship Id="rId15" Type="http://schemas.openxmlformats.org/officeDocument/2006/relationships/image" Target="../media/image36.emf"/><Relationship Id="rId10" Type="http://schemas.openxmlformats.org/officeDocument/2006/relationships/image" Target="../media/image31.emf"/><Relationship Id="rId4" Type="http://schemas.openxmlformats.org/officeDocument/2006/relationships/image" Target="../media/image25.emf"/><Relationship Id="rId9" Type="http://schemas.openxmlformats.org/officeDocument/2006/relationships/image" Target="../media/image30.emf"/><Relationship Id="rId14" Type="http://schemas.openxmlformats.org/officeDocument/2006/relationships/image" Target="../media/image35.e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3.xml"/><Relationship Id="rId6" Type="http://schemas.openxmlformats.org/officeDocument/2006/relationships/hyperlink" Target="&#12473;&#12479;&#12540;&#12488;.pptx" TargetMode="External"/><Relationship Id="rId5" Type="http://schemas.openxmlformats.org/officeDocument/2006/relationships/image" Target="../media/image45.emf"/><Relationship Id="rId4" Type="http://schemas.openxmlformats.org/officeDocument/2006/relationships/image" Target="../media/image44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35617" y="896237"/>
            <a:ext cx="7637171" cy="2125014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「セルフコントロール」について学ぼう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9651" y="3510648"/>
            <a:ext cx="4799260" cy="2638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99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679048"/>
            <a:ext cx="8596668" cy="1320800"/>
          </a:xfrm>
        </p:spPr>
        <p:txBody>
          <a:bodyPr>
            <a:normAutofit/>
          </a:bodyPr>
          <a:lstStyle/>
          <a:p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すると，心が落ち着いてきます。</a:t>
            </a:r>
            <a:endParaRPr kumimoji="1" lang="ja-JP" altLang="en-US" sz="4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875454" y="1891012"/>
            <a:ext cx="5285556" cy="2270760"/>
          </a:xfrm>
          <a:prstGeom prst="wedgeEllipseCallout">
            <a:avLst>
              <a:gd name="adj1" fmla="val 62207"/>
              <a:gd name="adj2" fmla="val 5377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500174" y="2364672"/>
            <a:ext cx="44057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/>
              <a:t>人はそれぞれ違うんだ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24770" y="2431775"/>
            <a:ext cx="2569409" cy="283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6519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3399" y="555485"/>
            <a:ext cx="8596668" cy="911492"/>
          </a:xfrm>
        </p:spPr>
        <p:txBody>
          <a:bodyPr>
            <a:normAutofit/>
          </a:bodyPr>
          <a:lstStyle/>
          <a:p>
            <a:pPr algn="ctr"/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③相手に断られた時は</a:t>
            </a: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62095" y="4751514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46305" y="4241622"/>
            <a:ext cx="1600551" cy="20960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8278" y="4095013"/>
            <a:ext cx="2091845" cy="1992970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9960" y="3788322"/>
            <a:ext cx="2660955" cy="2649387"/>
          </a:xfrm>
          <a:prstGeom prst="rect">
            <a:avLst/>
          </a:prstGeom>
        </p:spPr>
      </p:pic>
      <p:sp>
        <p:nvSpPr>
          <p:cNvPr id="11" name="円形吹き出し 10"/>
          <p:cNvSpPr/>
          <p:nvPr/>
        </p:nvSpPr>
        <p:spPr>
          <a:xfrm>
            <a:off x="189695" y="1707038"/>
            <a:ext cx="4315664" cy="1406430"/>
          </a:xfrm>
          <a:prstGeom prst="wedgeEllipseCallout">
            <a:avLst>
              <a:gd name="adj1" fmla="val 5707"/>
              <a:gd name="adj2" fmla="val 90403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3600" dirty="0" smtClean="0">
                <a:solidFill>
                  <a:prstClr val="black"/>
                </a:solidFill>
              </a:rPr>
              <a:t>一緒</a:t>
            </a:r>
            <a:r>
              <a:rPr lang="ja-JP" altLang="en-US" sz="3600" dirty="0">
                <a:solidFill>
                  <a:prstClr val="black"/>
                </a:solidFill>
              </a:rPr>
              <a:t>に遊ぼう。</a:t>
            </a:r>
          </a:p>
        </p:txBody>
      </p:sp>
      <p:sp>
        <p:nvSpPr>
          <p:cNvPr id="12" name="円形吹き出し 11"/>
          <p:cNvSpPr/>
          <p:nvPr/>
        </p:nvSpPr>
        <p:spPr>
          <a:xfrm flipH="1">
            <a:off x="4831431" y="1469982"/>
            <a:ext cx="5141496" cy="1929223"/>
          </a:xfrm>
          <a:prstGeom prst="wedgeEllipseCallout">
            <a:avLst>
              <a:gd name="adj1" fmla="val 3082"/>
              <a:gd name="adj2" fmla="val 68916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5157504" y="2203676"/>
            <a:ext cx="4489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今遊びたくないの。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2038420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808783" y="962636"/>
            <a:ext cx="5237522" cy="801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こう思いましょう</a:t>
            </a:r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。</a:t>
            </a:r>
            <a:endParaRPr lang="ja-JP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118530" y="2346899"/>
            <a:ext cx="9875520" cy="125002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lang="ja-JP" altLang="en-US" sz="60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そんな時もあるよね。」</a:t>
            </a:r>
            <a:endParaRPr lang="ja-JP" altLang="en-US" sz="60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62095" y="4751514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91759" y="3703506"/>
            <a:ext cx="1600551" cy="2096016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8784" y="3397045"/>
            <a:ext cx="2072310" cy="2402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7632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679048"/>
            <a:ext cx="8596668" cy="1320800"/>
          </a:xfrm>
        </p:spPr>
        <p:txBody>
          <a:bodyPr>
            <a:normAutofit/>
          </a:bodyPr>
          <a:lstStyle/>
          <a:p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すると，心が落ち着いてきます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。</a:t>
            </a:r>
            <a:endParaRPr kumimoji="1" lang="ja-JP" alt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450831" y="2064034"/>
            <a:ext cx="4735410" cy="2202025"/>
          </a:xfrm>
          <a:prstGeom prst="wedgeEllipseCallout">
            <a:avLst>
              <a:gd name="adj1" fmla="val 64514"/>
              <a:gd name="adj2" fmla="val 52433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036320" y="2578100"/>
            <a:ext cx="39393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違う友達誘ってみよう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40742" y="3709603"/>
            <a:ext cx="2582384" cy="2853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7051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12860" y="1138089"/>
            <a:ext cx="8755350" cy="2409371"/>
          </a:xfrm>
        </p:spPr>
        <p:txBody>
          <a:bodyPr>
            <a:normAutofit fontScale="90000"/>
          </a:bodyPr>
          <a:lstStyle/>
          <a:p>
            <a:pPr algn="ctr"/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いろんな場面を想定して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練習してみましょう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8103" y="4196386"/>
            <a:ext cx="4700030" cy="201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04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7481" y="726365"/>
            <a:ext cx="3394661" cy="611012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</a:rPr>
              <a:t>練習１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7" name="円形吹き出し 6"/>
          <p:cNvSpPr/>
          <p:nvPr/>
        </p:nvSpPr>
        <p:spPr>
          <a:xfrm>
            <a:off x="4448440" y="846960"/>
            <a:ext cx="4972396" cy="2740053"/>
          </a:xfrm>
          <a:prstGeom prst="wedgeEllipseCallou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5230085" y="1247490"/>
            <a:ext cx="374893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40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昨日，掃除の時間遊んでたよね？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タイトル 1"/>
          <p:cNvSpPr txBox="1">
            <a:spLocks/>
          </p:cNvSpPr>
          <p:nvPr/>
        </p:nvSpPr>
        <p:spPr>
          <a:xfrm>
            <a:off x="239920" y="593149"/>
            <a:ext cx="3472222" cy="2429237"/>
          </a:xfrm>
          <a:prstGeom prst="rect">
            <a:avLst/>
          </a:prstGeom>
        </p:spPr>
        <p:txBody>
          <a:bodyPr vert="horz" lIns="91440" tIns="45720" rIns="91440" bIns="45720" rtlCol="0" anchor="t"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300" dirty="0" smtClean="0">
                <a:ln w="0"/>
                <a:solidFill>
                  <a:schemeClr val="tx1"/>
                </a:solidFill>
                <a:latin typeface="+mj-ea"/>
              </a:rPr>
              <a:t>友達から</a:t>
            </a:r>
            <a:endParaRPr lang="en-US" altLang="ja-JP" sz="4300" dirty="0" smtClean="0">
              <a:ln w="0"/>
              <a:solidFill>
                <a:schemeClr val="tx1"/>
              </a:solidFill>
              <a:latin typeface="+mj-ea"/>
            </a:endParaRPr>
          </a:p>
          <a:p>
            <a:r>
              <a:rPr lang="ja-JP" altLang="en-US" sz="4300" dirty="0" smtClean="0">
                <a:ln w="0"/>
                <a:solidFill>
                  <a:schemeClr val="tx1"/>
                </a:solidFill>
                <a:latin typeface="+mj-ea"/>
              </a:rPr>
              <a:t>注意された</a:t>
            </a:r>
            <a:r>
              <a:rPr lang="ja-JP" altLang="en-US" sz="43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+mj-ea"/>
              </a:rPr>
              <a:t>。</a:t>
            </a:r>
            <a:endParaRPr lang="ja-JP" altLang="en-US" sz="4300" dirty="0">
              <a:latin typeface="+mj-ea"/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4549" y="3763436"/>
            <a:ext cx="2532693" cy="28890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8132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017476" cy="727789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セルフコントロールできた答え方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はどれ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でしょうか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1140" y="1806221"/>
            <a:ext cx="1071410" cy="1184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A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80541" y="2224064"/>
            <a:ext cx="3107889" cy="2875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B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3200" dirty="0">
              <a:solidFill>
                <a:schemeClr val="tx1"/>
              </a:solidFill>
              <a:hlinkClick r:id="rId3" action="ppaction://hlinksldjump"/>
            </a:endParaRPr>
          </a:p>
        </p:txBody>
      </p:sp>
      <p:sp>
        <p:nvSpPr>
          <p:cNvPr id="6" name="コンテンツ プレースホルダー 3">
            <a:hlinkClick r:id="rId4" action="ppaction://hlinksldjump"/>
          </p:cNvPr>
          <p:cNvSpPr txBox="1">
            <a:spLocks/>
          </p:cNvSpPr>
          <p:nvPr/>
        </p:nvSpPr>
        <p:spPr>
          <a:xfrm>
            <a:off x="7589113" y="1990936"/>
            <a:ext cx="3768295" cy="3809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457200">
              <a:lnSpc>
                <a:spcPct val="100000"/>
              </a:lnSpc>
              <a:buClr>
                <a:srgbClr val="5FCBEF"/>
              </a:buClr>
              <a:buSzPct val="80000"/>
              <a:buFont typeface="Arial" panose="020B0604020202020204" pitchFamily="34" charset="0"/>
              <a:buNone/>
            </a:pPr>
            <a:r>
              <a:rPr lang="en-US" altLang="ja-JP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7" name="雲形吹き出し 6">
            <a:hlinkClick r:id="rId4" action="ppaction://hlinksldjump"/>
          </p:cNvPr>
          <p:cNvSpPr/>
          <p:nvPr/>
        </p:nvSpPr>
        <p:spPr>
          <a:xfrm>
            <a:off x="3727597" y="1990936"/>
            <a:ext cx="3609210" cy="3515476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ごめんね。今日は昨日の分もきれいに掃除するよ。昨日は，本当にごめんね</a:t>
            </a:r>
            <a:r>
              <a:rPr lang="ja-JP" altLang="en-US" b="1" dirty="0" smtClean="0">
                <a:solidFill>
                  <a:schemeClr val="tx1"/>
                </a:solidFill>
                <a:latin typeface="+mn-ea"/>
              </a:rPr>
              <a:t>。</a:t>
            </a:r>
            <a:endParaRPr lang="ja-JP" altLang="en-US" b="1" dirty="0">
              <a:solidFill>
                <a:schemeClr val="tx1"/>
              </a:solidFill>
              <a:latin typeface="+mn-ea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8075867" y="1668996"/>
            <a:ext cx="3469682" cy="3732699"/>
            <a:chOff x="3747958" y="858360"/>
            <a:chExt cx="3641257" cy="3963271"/>
          </a:xfrm>
        </p:grpSpPr>
        <p:sp>
          <p:nvSpPr>
            <p:cNvPr id="9" name="雲形吹き出し 8">
              <a:hlinkClick r:id="rId2" action="ppaction://hlinksldjump"/>
            </p:cNvPr>
            <p:cNvSpPr/>
            <p:nvPr/>
          </p:nvSpPr>
          <p:spPr>
            <a:xfrm>
              <a:off x="3747958" y="858360"/>
              <a:ext cx="3641257" cy="3963271"/>
            </a:xfrm>
            <a:prstGeom prst="cloudCallout">
              <a:avLst/>
            </a:prstGeom>
            <a:solidFill>
              <a:schemeClr val="accent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 smtClean="0">
                  <a:solidFill>
                    <a:prstClr val="white"/>
                  </a:solidFill>
                </a:rPr>
                <a:t>わすわ</a:t>
              </a:r>
              <a:endParaRPr lang="ja-JP" altLang="en-US" dirty="0">
                <a:solidFill>
                  <a:prstClr val="white"/>
                </a:solidFill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593462" y="1356221"/>
              <a:ext cx="2213145" cy="28430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ja-JP" altLang="en-US" sz="2800" dirty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君に関係ないだろ。放っといてくれよ。偉そうに言わないでほしいよ</a:t>
              </a:r>
              <a:r>
                <a:rPr lang="ja-JP" altLang="en-US" sz="2800" dirty="0" smtClean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。</a:t>
              </a:r>
              <a:endPara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</p:grpSp>
      <p:sp>
        <p:nvSpPr>
          <p:cNvPr id="8" name="雲形吹き出し 7">
            <a:hlinkClick r:id="rId2" action="ppaction://hlinksldjump"/>
          </p:cNvPr>
          <p:cNvSpPr/>
          <p:nvPr/>
        </p:nvSpPr>
        <p:spPr>
          <a:xfrm>
            <a:off x="266391" y="1668996"/>
            <a:ext cx="3208899" cy="4498423"/>
          </a:xfrm>
          <a:prstGeom prst="cloudCallou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ついつい，ばれないと思って</a:t>
            </a:r>
            <a:r>
              <a:rPr lang="ja-JP" altLang="en-US" sz="2800" dirty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遊んでしまった。私はなんてだめなんだ・・。</a:t>
            </a:r>
          </a:p>
          <a:p>
            <a:endParaRPr lang="ja-JP" altLang="en-US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4844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80010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8720" y="609600"/>
            <a:ext cx="8085282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129" y="1441072"/>
            <a:ext cx="2754217" cy="2751010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06131" y="4306957"/>
            <a:ext cx="2714537" cy="20492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0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38539" y="198784"/>
            <a:ext cx="10742649" cy="5900012"/>
          </a:xfrm>
        </p:spPr>
        <p:txBody>
          <a:bodyPr>
            <a:normAutofit/>
          </a:bodyPr>
          <a:lstStyle/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kumimoji="1"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240691" y="1892921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7" name="グループ化 6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8" name="図 7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9" name="グループ化 8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0" name="図 9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51872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3738" y="717869"/>
            <a:ext cx="4195119" cy="831611"/>
          </a:xfrm>
        </p:spPr>
        <p:txBody>
          <a:bodyPr>
            <a:normAutofit fontScale="90000"/>
          </a:bodyPr>
          <a:lstStyle/>
          <a:p>
            <a:r>
              <a:rPr lang="ja-JP" altLang="en-US" dirty="0">
                <a:ln w="0"/>
                <a:solidFill>
                  <a:schemeClr val="tx1"/>
                </a:solidFill>
              </a:rPr>
              <a:t>練習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２　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443737" y="917572"/>
            <a:ext cx="4195119" cy="229333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友達が</a:t>
            </a:r>
            <a:r>
              <a:rPr lang="ja-JP" altLang="en-US" sz="4100" dirty="0">
                <a:ln w="0"/>
                <a:solidFill>
                  <a:schemeClr val="tx1"/>
                </a:solidFill>
              </a:rPr>
              <a:t>嫌</a:t>
            </a: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なこ</a:t>
            </a:r>
            <a:r>
              <a:rPr lang="ja-JP" altLang="en-US" sz="4100" dirty="0">
                <a:ln w="0"/>
                <a:solidFill>
                  <a:schemeClr val="tx1"/>
                </a:solidFill>
              </a:rPr>
              <a:t>と</a:t>
            </a:r>
            <a:r>
              <a:rPr lang="ja-JP" altLang="en-US" sz="4100" dirty="0" smtClean="0">
                <a:ln w="0"/>
                <a:solidFill>
                  <a:schemeClr val="tx1"/>
                </a:solidFill>
              </a:rPr>
              <a:t>を言ってきた。</a:t>
            </a:r>
            <a:endParaRPr lang="ja-JP" altLang="en-US" sz="41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89355" y="3292887"/>
            <a:ext cx="2827633" cy="2827710"/>
          </a:xfrm>
          <a:prstGeom prst="rect">
            <a:avLst/>
          </a:prstGeom>
        </p:spPr>
      </p:pic>
      <p:sp>
        <p:nvSpPr>
          <p:cNvPr id="10" name="円形吹き出し 9"/>
          <p:cNvSpPr/>
          <p:nvPr/>
        </p:nvSpPr>
        <p:spPr>
          <a:xfrm>
            <a:off x="5295032" y="1285672"/>
            <a:ext cx="4360104" cy="1925231"/>
          </a:xfrm>
          <a:prstGeom prst="wedgeEllipseCallout">
            <a:avLst>
              <a:gd name="adj1" fmla="val 62207"/>
              <a:gd name="adj2" fmla="val 53775"/>
            </a:avLst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0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もう一緒</a:t>
            </a:r>
            <a:r>
              <a:rPr lang="ja-JP" altLang="en-US" sz="40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に</a:t>
            </a:r>
            <a:endParaRPr lang="en-US" altLang="ja-JP" sz="40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lang="ja-JP" altLang="en-US" sz="40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遊ばないよ。</a:t>
            </a:r>
            <a:endParaRPr kumimoji="1" lang="ja-JP" altLang="en-US" sz="40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37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コンテンツ プレースホルダー 3"/>
          <p:cNvSpPr>
            <a:spLocks noGrp="1"/>
          </p:cNvSpPr>
          <p:nvPr>
            <p:ph type="title"/>
          </p:nvPr>
        </p:nvSpPr>
        <p:spPr>
          <a:xfrm>
            <a:off x="6086718" y="5567176"/>
            <a:ext cx="4546244" cy="68209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ことです。</a:t>
            </a: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タイトル 1"/>
          <p:cNvSpPr txBox="1">
            <a:spLocks/>
          </p:cNvSpPr>
          <p:nvPr/>
        </p:nvSpPr>
        <p:spPr>
          <a:xfrm>
            <a:off x="533401" y="427369"/>
            <a:ext cx="6756041" cy="8915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sz="48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セルフコントロールとは</a:t>
            </a:r>
            <a:r>
              <a:rPr lang="ja-JP" altLang="en-US" sz="44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　</a:t>
            </a:r>
            <a:r>
              <a:rPr lang="en-US" altLang="ja-JP" sz="44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lang="en-US" altLang="ja-JP" sz="4400" dirty="0" smtClean="0">
                <a:ln w="0"/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4400" dirty="0" smtClean="0">
                <a:ln w="0"/>
                <a:solidFill>
                  <a:prstClr val="black"/>
                </a:solidFill>
                <a:effectLst>
                  <a:outerShdw blurRad="38100" dist="19050" dir="2700000" algn="tl" rotWithShape="0">
                    <a:prstClr val="black">
                      <a:alpha val="40000"/>
                    </a:prstClr>
                  </a:outerShdw>
                </a:effectLst>
              </a:rPr>
              <a:t>　</a:t>
            </a:r>
            <a:endParaRPr lang="ja-JP" altLang="en-US" sz="44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1199748" y="1318909"/>
            <a:ext cx="5123779" cy="1239712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周りに振り回されず</a:t>
            </a:r>
            <a:endParaRPr lang="ja-JP" altLang="en-US" sz="44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1906074" y="2558621"/>
            <a:ext cx="5962918" cy="128406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自己制御・自己調整し</a:t>
            </a:r>
            <a:endParaRPr lang="ja-JP" altLang="en-US" sz="4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59840" y="2528515"/>
            <a:ext cx="1448117" cy="1308422"/>
          </a:xfrm>
          <a:prstGeom prst="rect">
            <a:avLst/>
          </a:prstGeom>
        </p:spPr>
      </p:pic>
      <p:sp>
        <p:nvSpPr>
          <p:cNvPr id="8" name="横巻き 7"/>
          <p:cNvSpPr/>
          <p:nvPr/>
        </p:nvSpPr>
        <p:spPr>
          <a:xfrm>
            <a:off x="2851913" y="3898497"/>
            <a:ext cx="6201936" cy="1284067"/>
          </a:xfrm>
          <a:prstGeom prst="horizont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より良い人間関係を築く</a:t>
            </a:r>
            <a:endParaRPr lang="ja-JP" altLang="en-US" sz="4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8353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/>
      <p:bldP spid="10" grpId="0" animBg="1"/>
      <p:bldP spid="16" grpId="0" animBg="1"/>
      <p:bldP spid="8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37802" y="387415"/>
            <a:ext cx="8526634" cy="1290396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セルフコントロールできた答え方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はどれ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でしょうか？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66391" y="2254090"/>
            <a:ext cx="2442065" cy="36937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A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7319" y="2254091"/>
            <a:ext cx="3107889" cy="28755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altLang="ja-JP" sz="3200" dirty="0" smtClean="0"/>
              <a:t>B</a:t>
            </a:r>
            <a:endParaRPr lang="ja-JP" altLang="en-US" sz="3200" dirty="0"/>
          </a:p>
          <a:p>
            <a:pPr marL="0" indent="0">
              <a:buNone/>
            </a:pPr>
            <a:endParaRPr kumimoji="1" lang="ja-JP" altLang="en-US" sz="3200" dirty="0">
              <a:solidFill>
                <a:schemeClr val="tx1"/>
              </a:solidFill>
              <a:hlinkClick r:id="rId3" action="ppaction://hlinksldjump"/>
            </a:endParaRPr>
          </a:p>
        </p:txBody>
      </p:sp>
      <p:sp>
        <p:nvSpPr>
          <p:cNvPr id="6" name="コンテンツ プレースホルダー 3">
            <a:hlinkClick r:id="rId4" action="ppaction://hlinksldjump"/>
          </p:cNvPr>
          <p:cNvSpPr txBox="1">
            <a:spLocks/>
          </p:cNvSpPr>
          <p:nvPr/>
        </p:nvSpPr>
        <p:spPr>
          <a:xfrm>
            <a:off x="7162471" y="2254091"/>
            <a:ext cx="3504755" cy="369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0" indent="0" defTabSz="457200">
              <a:lnSpc>
                <a:spcPct val="100000"/>
              </a:lnSpc>
              <a:buClr>
                <a:srgbClr val="5FCBEF"/>
              </a:buClr>
              <a:buSzPct val="80000"/>
              <a:buNone/>
            </a:pPr>
            <a:r>
              <a:rPr lang="en-US" altLang="ja-JP" sz="3200" dirty="0" smtClean="0">
                <a:solidFill>
                  <a:prstClr val="black">
                    <a:lumMod val="75000"/>
                    <a:lumOff val="25000"/>
                  </a:prstClr>
                </a:solidFill>
              </a:rPr>
              <a:t>C</a:t>
            </a:r>
            <a:endParaRPr lang="ja-JP" altLang="en-US" sz="3200" dirty="0"/>
          </a:p>
        </p:txBody>
      </p:sp>
      <p:sp>
        <p:nvSpPr>
          <p:cNvPr id="7" name="雲形吹き出し 6">
            <a:hlinkClick r:id="rId3" action="ppaction://hlinksldjump"/>
          </p:cNvPr>
          <p:cNvSpPr/>
          <p:nvPr/>
        </p:nvSpPr>
        <p:spPr>
          <a:xfrm>
            <a:off x="3566819" y="2080799"/>
            <a:ext cx="3397570" cy="3222095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いいよ。誰でも自分の好きな</a:t>
            </a:r>
            <a:r>
              <a:rPr lang="ja-JP" altLang="en-US" sz="2800" dirty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友達</a:t>
            </a:r>
            <a:r>
              <a:rPr lang="ja-JP" altLang="en-US" sz="28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と遊んだらいいんだよね。</a:t>
            </a:r>
            <a:endParaRPr kumimoji="1" lang="ja-JP" altLang="en-US" sz="28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grpSp>
        <p:nvGrpSpPr>
          <p:cNvPr id="11" name="グループ化 10"/>
          <p:cNvGrpSpPr/>
          <p:nvPr/>
        </p:nvGrpSpPr>
        <p:grpSpPr>
          <a:xfrm>
            <a:off x="7162471" y="1677811"/>
            <a:ext cx="4708400" cy="3048825"/>
            <a:chOff x="3747958" y="1969411"/>
            <a:chExt cx="3056496" cy="2852220"/>
          </a:xfrm>
        </p:grpSpPr>
        <p:sp>
          <p:nvSpPr>
            <p:cNvPr id="9" name="雲形吹き出し 8">
              <a:hlinkClick r:id="rId5" action="ppaction://hlinksldjump"/>
            </p:cNvPr>
            <p:cNvSpPr/>
            <p:nvPr/>
          </p:nvSpPr>
          <p:spPr>
            <a:xfrm>
              <a:off x="3747958" y="1969411"/>
              <a:ext cx="3056496" cy="2852220"/>
            </a:xfrm>
            <a:prstGeom prst="cloudCallout">
              <a:avLst/>
            </a:prstGeom>
            <a:solidFill>
              <a:schemeClr val="bg1">
                <a:alpha val="0"/>
              </a:schemeClr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 smtClean="0"/>
                <a:t>わすわ</a:t>
              </a:r>
              <a:endParaRPr kumimoji="1" lang="ja-JP" altLang="en-US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4305171" y="2369587"/>
              <a:ext cx="1942070" cy="210188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ja-JP" altLang="en-US" sz="2800" dirty="0" smtClean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何だと～！！</a:t>
              </a:r>
              <a:endParaRPr lang="en-US" altLang="ja-JP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lang="ja-JP" altLang="en-US" sz="2800" dirty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こっち</a:t>
              </a:r>
              <a:r>
                <a:rPr lang="ja-JP" altLang="en-US" sz="2800" dirty="0" smtClean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だって，お前となんて，遊びたくないよ。</a:t>
              </a:r>
              <a:endParaRPr lang="en-US" altLang="ja-JP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  <a:p>
              <a:r>
                <a:rPr kumimoji="1" lang="ja-JP" altLang="en-US" sz="2800" dirty="0" smtClean="0">
                  <a:solidFill>
                    <a:prstClr val="black"/>
                  </a:solidFill>
                  <a:latin typeface="AR P丸ゴシック体E" panose="020F0900000000000000" pitchFamily="50" charset="-128"/>
                  <a:ea typeface="AR P丸ゴシック体E" panose="020F0900000000000000" pitchFamily="50" charset="-128"/>
                </a:rPr>
                <a:t>絶交だよ。</a:t>
              </a:r>
              <a:endParaRPr kumimoji="1" lang="ja-JP" altLang="en-US" sz="2800" dirty="0">
                <a:latin typeface="AR P丸ゴシック体E" panose="020F0900000000000000" pitchFamily="50" charset="-128"/>
                <a:ea typeface="AR P丸ゴシック体E" panose="020F0900000000000000" pitchFamily="50" charset="-128"/>
              </a:endParaRPr>
            </a:p>
          </p:txBody>
        </p:sp>
      </p:grpSp>
      <p:sp>
        <p:nvSpPr>
          <p:cNvPr id="8" name="雲形吹き出し 7">
            <a:hlinkClick r:id="rId5" action="ppaction://hlinksldjump"/>
          </p:cNvPr>
          <p:cNvSpPr/>
          <p:nvPr/>
        </p:nvSpPr>
        <p:spPr>
          <a:xfrm>
            <a:off x="266392" y="2254091"/>
            <a:ext cx="3160926" cy="3257081"/>
          </a:xfrm>
          <a:prstGeom prst="cloudCallou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とっても悲しい。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つらすぎて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，もう立ち直れない。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91345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  <p:bldP spid="6" grpId="0"/>
      <p:bldP spid="7" grpId="0" animBg="1"/>
      <p:bldP spid="8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0" y="80010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12551" y="735435"/>
            <a:ext cx="8085282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64999" y="1008413"/>
            <a:ext cx="3040461" cy="303692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89875" y="4151339"/>
            <a:ext cx="2853878" cy="2154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62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1"/>
          <p:cNvSpPr txBox="1">
            <a:spLocks/>
          </p:cNvSpPr>
          <p:nvPr/>
        </p:nvSpPr>
        <p:spPr>
          <a:xfrm>
            <a:off x="583097" y="470261"/>
            <a:ext cx="10082213" cy="561519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en-US" altLang="ja-JP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なごみＰＯＰ体B" panose="040B0800000000000000" pitchFamily="50" charset="-128"/>
                <a:ea typeface="AR PなごみＰＯＰ体B" panose="040B0800000000000000" pitchFamily="50" charset="-128"/>
              </a:rPr>
              <a:t>Good</a:t>
            </a:r>
            <a:r>
              <a:rPr lang="ja-JP" altLang="en-US" sz="167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！！</a:t>
            </a:r>
            <a:endParaRPr lang="ja-JP" altLang="en-US" sz="167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5763120" y="2047935"/>
            <a:ext cx="5502440" cy="4632510"/>
            <a:chOff x="4986163" y="1984255"/>
            <a:chExt cx="5502440" cy="4632510"/>
          </a:xfrm>
        </p:grpSpPr>
        <p:pic>
          <p:nvPicPr>
            <p:cNvPr id="5" name="図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8" name="グループ化 7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9" name="図 8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0" name="グループ化 9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1" name="図 10"/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2" name="図 11"/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3" name="図 12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4" name="図 13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849640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06419" y="1441245"/>
            <a:ext cx="5092303" cy="673681"/>
          </a:xfrm>
        </p:spPr>
        <p:txBody>
          <a:bodyPr>
            <a:normAutofit fontScale="90000"/>
          </a:bodyPr>
          <a:lstStyle/>
          <a:p>
            <a: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000" dirty="0" smtClean="0">
                <a:ln w="0"/>
                <a:solidFill>
                  <a:schemeClr val="tx1"/>
                </a:solidFill>
              </a:rPr>
              <a:t>友達が自慢</a:t>
            </a:r>
            <a:r>
              <a:rPr lang="en-US" altLang="ja-JP" sz="4000" dirty="0" smtClean="0">
                <a:ln w="0"/>
                <a:solidFill>
                  <a:schemeClr val="tx1"/>
                </a:solidFill>
              </a:rPr>
              <a:t/>
            </a:r>
            <a:br>
              <a:rPr lang="en-US" altLang="ja-JP" sz="4000" dirty="0" smtClean="0">
                <a:ln w="0"/>
                <a:solidFill>
                  <a:schemeClr val="tx1"/>
                </a:solidFill>
              </a:rPr>
            </a:br>
            <a:r>
              <a:rPr lang="ja-JP" altLang="en-US" sz="4000" dirty="0" smtClean="0">
                <a:ln w="0"/>
                <a:solidFill>
                  <a:schemeClr val="tx1"/>
                </a:solidFill>
              </a:rPr>
              <a:t>してきた。</a:t>
            </a:r>
            <a:endParaRPr kumimoji="1" lang="ja-JP" altLang="en-US" sz="4000" dirty="0"/>
          </a:p>
        </p:txBody>
      </p:sp>
      <p:sp>
        <p:nvSpPr>
          <p:cNvPr id="7" name="円形吹き出し 6"/>
          <p:cNvSpPr/>
          <p:nvPr/>
        </p:nvSpPr>
        <p:spPr>
          <a:xfrm>
            <a:off x="5208104" y="229271"/>
            <a:ext cx="4631201" cy="3097628"/>
          </a:xfrm>
          <a:prstGeom prst="wedgeEllipseCallout">
            <a:avLst/>
          </a:prstGeom>
          <a:solidFill>
            <a:schemeClr val="bg1">
              <a:alpha val="0"/>
            </a:schemeClr>
          </a:solidFill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endParaRPr lang="en-US" altLang="ja-JP" dirty="0"/>
          </a:p>
          <a:p>
            <a:pPr lvl="0"/>
            <a:endParaRPr lang="en-US" altLang="ja-JP" sz="32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lvl="0"/>
            <a:r>
              <a:rPr lang="ja-JP" altLang="en-US" sz="32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私</a:t>
            </a:r>
            <a:r>
              <a:rPr lang="ja-JP" altLang="en-US" sz="32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，走るのが得意なのよ。昨日の陸上大会で優勝したのよ</a:t>
            </a:r>
            <a:r>
              <a:rPr lang="ja-JP" altLang="en-US" sz="32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</a:t>
            </a:r>
            <a:endParaRPr lang="ja-JP" altLang="en-US" sz="32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lang="ja-JP" altLang="en-US" dirty="0"/>
          </a:p>
        </p:txBody>
      </p:sp>
      <p:sp>
        <p:nvSpPr>
          <p:cNvPr id="8" name="タイトル 1"/>
          <p:cNvSpPr txBox="1">
            <a:spLocks/>
          </p:cNvSpPr>
          <p:nvPr/>
        </p:nvSpPr>
        <p:spPr>
          <a:xfrm>
            <a:off x="506419" y="952575"/>
            <a:ext cx="5159222" cy="977341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>
                <a:ln w="0"/>
                <a:solidFill>
                  <a:schemeClr val="tx1"/>
                </a:solidFill>
              </a:rPr>
              <a:t>練習</a:t>
            </a:r>
            <a:r>
              <a:rPr lang="ja-JP" altLang="en-US" dirty="0" smtClean="0">
                <a:ln w="0"/>
                <a:solidFill>
                  <a:schemeClr val="tx1"/>
                </a:solidFill>
              </a:rPr>
              <a:t>３</a:t>
            </a: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　</a:t>
            </a:r>
            <a: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6911" y="3240679"/>
            <a:ext cx="2382387" cy="3511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1897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05776" y="304560"/>
            <a:ext cx="8017476" cy="1349263"/>
          </a:xfrm>
        </p:spPr>
        <p:txBody>
          <a:bodyPr>
            <a:normAutofit fontScale="90000"/>
          </a:bodyPr>
          <a:lstStyle/>
          <a:p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そんなときの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セルフコントロールのできた</a:t>
            </a:r>
            <a:r>
              <a:rPr kumimoji="1"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答え方はどれでしょう？</a:t>
            </a:r>
            <a: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kumimoji="1" lang="en-US" altLang="ja-JP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endParaRPr kumimoji="1"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82620" y="2076692"/>
            <a:ext cx="3381783" cy="3318459"/>
          </a:xfrm>
        </p:spPr>
        <p:txBody>
          <a:bodyPr>
            <a:normAutofit/>
          </a:bodyPr>
          <a:lstStyle/>
          <a:p>
            <a:pPr marL="0" lvl="0" indent="0">
              <a:buClr>
                <a:srgbClr val="5FCBEF"/>
              </a:buClr>
              <a:buNone/>
            </a:pPr>
            <a:r>
              <a:rPr lang="en-US" altLang="ja-JP" sz="3200" dirty="0">
                <a:solidFill>
                  <a:prstClr val="black">
                    <a:lumMod val="75000"/>
                    <a:lumOff val="25000"/>
                  </a:prstClr>
                </a:solidFill>
              </a:rPr>
              <a:t>A</a:t>
            </a:r>
            <a:endParaRPr lang="ja-JP" altLang="en-US" sz="3200" dirty="0">
              <a:solidFill>
                <a:prstClr val="black">
                  <a:lumMod val="75000"/>
                  <a:lumOff val="25000"/>
                </a:prstClr>
              </a:solidFill>
            </a:endParaRPr>
          </a:p>
          <a:p>
            <a:pPr marL="0" indent="0">
              <a:buNone/>
            </a:pPr>
            <a:endParaRPr lang="ja-JP" altLang="en-US" sz="3200" dirty="0"/>
          </a:p>
          <a:p>
            <a:pPr marL="0" indent="0">
              <a:buNone/>
            </a:pPr>
            <a:endParaRPr lang="en-US" altLang="ja-JP" sz="3200" dirty="0" smtClean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  <a:p>
            <a:pPr marL="0" indent="0">
              <a:buNone/>
            </a:pPr>
            <a:endParaRPr kumimoji="1" lang="ja-JP" altLang="en-US" sz="2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hlinkClick r:id="rId2" action="ppaction://hlinksldjump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36521" y="2076692"/>
            <a:ext cx="3113903" cy="3540337"/>
          </a:xfrm>
        </p:spPr>
        <p:txBody>
          <a:bodyPr>
            <a:normAutofit/>
          </a:bodyPr>
          <a:lstStyle/>
          <a:p>
            <a:pPr marL="0" lvl="0" indent="0" defTabSz="914400">
              <a:spcBef>
                <a:spcPts val="0"/>
              </a:spcBef>
              <a:buClrTx/>
              <a:buSzTx/>
              <a:buNone/>
            </a:pPr>
            <a:r>
              <a:rPr lang="en-US" altLang="ja-JP" sz="3200" dirty="0" smtClean="0">
                <a:solidFill>
                  <a:prstClr val="black"/>
                </a:solidFill>
              </a:rPr>
              <a:t>B</a:t>
            </a:r>
            <a:endParaRPr lang="ja-JP" altLang="en-US" sz="3200" dirty="0">
              <a:solidFill>
                <a:prstClr val="black"/>
              </a:solidFill>
            </a:endParaRPr>
          </a:p>
          <a:p>
            <a:pPr marL="0" lvl="0" indent="0">
              <a:buClr>
                <a:srgbClr val="5FCBEF"/>
              </a:buClr>
              <a:buNone/>
            </a:pPr>
            <a:endParaRPr lang="en-US" altLang="ja-JP" sz="3200" dirty="0" smtClean="0">
              <a:hlinkClick r:id="rId3" action="ppaction://hlinksldjump"/>
            </a:endParaRPr>
          </a:p>
          <a:p>
            <a:pPr marL="0" lvl="0" indent="0">
              <a:buClr>
                <a:srgbClr val="5FCBEF"/>
              </a:buClr>
              <a:buNone/>
            </a:pPr>
            <a:endParaRPr lang="ja-JP" altLang="en-US" sz="3200" dirty="0">
              <a:solidFill>
                <a:prstClr val="black">
                  <a:lumMod val="75000"/>
                  <a:lumOff val="25000"/>
                </a:prstClr>
              </a:solidFill>
              <a:hlinkClick r:id="rId3" action="ppaction://hlinksldjump"/>
            </a:endParaRPr>
          </a:p>
        </p:txBody>
      </p:sp>
      <p:sp>
        <p:nvSpPr>
          <p:cNvPr id="6" name="コンテンツ プレースホルダー 3">
            <a:hlinkClick r:id="rId4" action="ppaction://hlinksldjump"/>
          </p:cNvPr>
          <p:cNvSpPr txBox="1">
            <a:spLocks/>
          </p:cNvSpPr>
          <p:nvPr/>
        </p:nvSpPr>
        <p:spPr>
          <a:xfrm>
            <a:off x="7265615" y="1736678"/>
            <a:ext cx="3715265" cy="42813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kumimoji="1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US" altLang="ja-JP" sz="3200" dirty="0">
                <a:solidFill>
                  <a:prstClr val="black"/>
                </a:solidFill>
              </a:rPr>
              <a:t>C</a:t>
            </a:r>
            <a:endParaRPr lang="ja-JP" altLang="en-US" sz="3200" dirty="0">
              <a:solidFill>
                <a:prstClr val="black"/>
              </a:solidFill>
            </a:endParaRPr>
          </a:p>
        </p:txBody>
      </p:sp>
      <p:sp>
        <p:nvSpPr>
          <p:cNvPr id="7" name="雲形吹き出し 6">
            <a:hlinkClick r:id="rId5" action="ppaction://hlinksldjump"/>
          </p:cNvPr>
          <p:cNvSpPr/>
          <p:nvPr/>
        </p:nvSpPr>
        <p:spPr>
          <a:xfrm>
            <a:off x="7357565" y="2076692"/>
            <a:ext cx="4393868" cy="2839508"/>
          </a:xfrm>
          <a:prstGeom prst="cloudCallout">
            <a:avLst>
              <a:gd name="adj1" fmla="val -19076"/>
              <a:gd name="adj2" fmla="val 60329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おめでとう。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すばらしいね。</a:t>
            </a:r>
            <a:endParaRPr lang="en-US" altLang="ja-JP" sz="2800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足が早いって</a:t>
            </a:r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素敵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な個性だね。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雲形吹き出し 8">
            <a:hlinkClick r:id="rId3" action="ppaction://hlinksldjump"/>
          </p:cNvPr>
          <p:cNvSpPr/>
          <p:nvPr/>
        </p:nvSpPr>
        <p:spPr>
          <a:xfrm>
            <a:off x="3677898" y="2031741"/>
            <a:ext cx="3538290" cy="3300861"/>
          </a:xfrm>
          <a:prstGeom prst="cloudCallout">
            <a:avLst/>
          </a:prstGeom>
          <a:solidFill>
            <a:schemeClr val="accent1">
              <a:alpha val="0"/>
            </a:schemeClr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そんな</a:t>
            </a:r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自慢しないでよ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。人</a:t>
            </a:r>
            <a:r>
              <a:rPr lang="ja-JP" altLang="en-US" sz="2800" dirty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の自慢なんて聞きたく</a:t>
            </a:r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ないよ！</a:t>
            </a:r>
            <a:r>
              <a:rPr lang="ja-JP" altLang="en-US" sz="2800" dirty="0" smtClean="0">
                <a:solidFill>
                  <a:prstClr val="white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すわ</a:t>
            </a:r>
            <a:endParaRPr lang="ja-JP" altLang="en-US" sz="2800" dirty="0">
              <a:solidFill>
                <a:prstClr val="white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8" name="雲形吹き出し 7">
            <a:hlinkClick r:id="rId3" action="ppaction://hlinksldjump"/>
          </p:cNvPr>
          <p:cNvSpPr/>
          <p:nvPr/>
        </p:nvSpPr>
        <p:spPr>
          <a:xfrm>
            <a:off x="-1" y="2208670"/>
            <a:ext cx="3536521" cy="2947005"/>
          </a:xfrm>
          <a:prstGeom prst="cloudCallout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ja-JP" b="1" dirty="0"/>
          </a:p>
          <a:p>
            <a:pPr algn="ctr"/>
            <a:endParaRPr lang="en-US" altLang="ja-JP" sz="2800" b="1" dirty="0" smtClean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lang="ja-JP" altLang="en-US" sz="28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私なんていつもビリだわ・・私ってなんてだめなのかしら。</a:t>
            </a:r>
            <a:endParaRPr lang="ja-JP" altLang="en-US" sz="28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endParaRPr lang="ja-JP" altLang="en-US" sz="2800" dirty="0">
              <a:ln w="0"/>
              <a:solidFill>
                <a:prstClr val="black"/>
              </a:solidFill>
              <a:effectLst>
                <a:outerShdw blurRad="38100" dist="19050" dir="2700000" algn="tl" rotWithShape="0">
                  <a:prstClr val="black">
                    <a:alpha val="40000"/>
                  </a:prst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08800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build="p"/>
      <p:bldP spid="6" grpId="0"/>
      <p:bldP spid="7" grpId="0" animBg="1"/>
      <p:bldP spid="9" grpId="0" animBg="1"/>
      <p:bldP spid="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正方形/長方形 5">
            <a:hlinkClick r:id="rId2" action="ppaction://hlinksldjump"/>
          </p:cNvPr>
          <p:cNvSpPr/>
          <p:nvPr/>
        </p:nvSpPr>
        <p:spPr>
          <a:xfrm>
            <a:off x="16667" y="0"/>
            <a:ext cx="13662470" cy="7167093"/>
          </a:xfrm>
          <a:prstGeom prst="rect">
            <a:avLst/>
          </a:prstGeom>
          <a:solidFill>
            <a:schemeClr val="accent1">
              <a:alpha val="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188720" y="609600"/>
            <a:ext cx="8085282" cy="1320800"/>
          </a:xfrm>
        </p:spPr>
        <p:txBody>
          <a:bodyPr>
            <a:noAutofit/>
          </a:bodyPr>
          <a:lstStyle/>
          <a:p>
            <a:r>
              <a:rPr kumimoji="1" lang="ja-JP" altLang="en-US" sz="9600" dirty="0" smtClean="0">
                <a:ln w="0"/>
                <a:solidFill>
                  <a:schemeClr val="tx1"/>
                </a:solidFill>
                <a:latin typeface="AR板体H" panose="04020909000000000000" pitchFamily="17" charset="-128"/>
                <a:ea typeface="AR板体H" panose="04020909000000000000" pitchFamily="17" charset="-128"/>
              </a:rPr>
              <a:t>う～ん。</a:t>
            </a:r>
            <a:endParaRPr kumimoji="1" lang="ja-JP" altLang="en-US" sz="9600" dirty="0">
              <a:ln w="0"/>
              <a:solidFill>
                <a:schemeClr val="tx1"/>
              </a:solidFill>
              <a:latin typeface="AR板体H" panose="04020909000000000000" pitchFamily="17" charset="-128"/>
              <a:ea typeface="AR板体H" panose="04020909000000000000" pitchFamily="17" charset="-128"/>
            </a:endParaRP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41049" y="1055299"/>
            <a:ext cx="2972863" cy="2969401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96464" y="4233398"/>
            <a:ext cx="2923644" cy="2207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5461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07066" y="324092"/>
            <a:ext cx="8782827" cy="1365812"/>
          </a:xfrm>
        </p:spPr>
        <p:txBody>
          <a:bodyPr/>
          <a:lstStyle/>
          <a:p>
            <a:pPr algn="ctr"/>
            <a:r>
              <a:rPr kumimoji="1" lang="ja-JP" altLang="en-US" sz="60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まとめ</a:t>
            </a:r>
            <a:endParaRPr kumimoji="1" lang="ja-JP" altLang="en-US" sz="60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750276" y="2479653"/>
            <a:ext cx="10660405" cy="2174407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「セルフコントロー</a:t>
            </a:r>
            <a:r>
              <a:rPr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ル</a:t>
            </a:r>
            <a:r>
              <a:rPr kumimoji="1" lang="ja-JP" altLang="en-US" sz="66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」とは</a:t>
            </a:r>
            <a:endParaRPr kumimoji="1" lang="ja-JP" altLang="en-US" sz="66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75149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15182" y="480866"/>
            <a:ext cx="11098531" cy="2404057"/>
          </a:xfrm>
        </p:spPr>
        <p:txBody>
          <a:bodyPr>
            <a:noAutofit/>
          </a:bodyPr>
          <a:lstStyle/>
          <a:p>
            <a:pPr algn="ctr"/>
            <a:r>
              <a:rPr kumimoji="1"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より良い自分</a:t>
            </a:r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になって</a:t>
            </a:r>
            <a:r>
              <a:rPr kumimoji="1" lang="en-US" altLang="ja-JP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5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lang="ja-JP" altLang="en-US" sz="5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より良い人間関係を築くことなのです。</a:t>
            </a:r>
            <a:endParaRPr kumimoji="1" lang="ja-JP" altLang="en-US" sz="5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左矢印 5"/>
          <p:cNvSpPr/>
          <p:nvPr/>
        </p:nvSpPr>
        <p:spPr>
          <a:xfrm>
            <a:off x="3399511" y="4443295"/>
            <a:ext cx="489137" cy="963827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右矢印 6"/>
          <p:cNvSpPr/>
          <p:nvPr/>
        </p:nvSpPr>
        <p:spPr>
          <a:xfrm>
            <a:off x="7609172" y="3460034"/>
            <a:ext cx="580824" cy="8758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49392" y="2407800"/>
            <a:ext cx="2309078" cy="2783191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182" y="4237938"/>
            <a:ext cx="2582445" cy="2338368"/>
          </a:xfrm>
          <a:prstGeom prst="rect">
            <a:avLst/>
          </a:prstGeom>
        </p:spPr>
      </p:pic>
      <p:grpSp>
        <p:nvGrpSpPr>
          <p:cNvPr id="9" name="グループ化 8"/>
          <p:cNvGrpSpPr/>
          <p:nvPr/>
        </p:nvGrpSpPr>
        <p:grpSpPr>
          <a:xfrm>
            <a:off x="4387436" y="2887694"/>
            <a:ext cx="3042038" cy="2647330"/>
            <a:chOff x="4986163" y="1984255"/>
            <a:chExt cx="5502440" cy="4632510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765881" y="2000225"/>
              <a:ext cx="1902983" cy="1162252"/>
            </a:xfrm>
            <a:prstGeom prst="rect">
              <a:avLst/>
            </a:prstGeom>
          </p:spPr>
        </p:pic>
        <p:grpSp>
          <p:nvGrpSpPr>
            <p:cNvPr id="12" name="グループ化 11"/>
            <p:cNvGrpSpPr/>
            <p:nvPr/>
          </p:nvGrpSpPr>
          <p:grpSpPr>
            <a:xfrm>
              <a:off x="4986163" y="1984255"/>
              <a:ext cx="5502440" cy="4632510"/>
              <a:chOff x="5040227" y="1961838"/>
              <a:chExt cx="5502440" cy="4632510"/>
            </a:xfrm>
          </p:grpSpPr>
          <p:pic>
            <p:nvPicPr>
              <p:cNvPr id="13" name="図 12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40227" y="2011906"/>
                <a:ext cx="1010708" cy="1009531"/>
              </a:xfrm>
              <a:prstGeom prst="rect">
                <a:avLst/>
              </a:prstGeom>
            </p:spPr>
          </p:pic>
          <p:grpSp>
            <p:nvGrpSpPr>
              <p:cNvPr id="14" name="グループ化 13"/>
              <p:cNvGrpSpPr/>
              <p:nvPr/>
            </p:nvGrpSpPr>
            <p:grpSpPr>
              <a:xfrm>
                <a:off x="5040227" y="1961838"/>
                <a:ext cx="5502440" cy="4632510"/>
                <a:chOff x="5116655" y="1965262"/>
                <a:chExt cx="5502440" cy="4632510"/>
              </a:xfrm>
            </p:grpSpPr>
            <p:pic>
              <p:nvPicPr>
                <p:cNvPr id="15" name="図 14"/>
                <p:cNvPicPr>
                  <a:picLocks noChangeAspect="1"/>
                </p:cNvPicPr>
                <p:nvPr/>
              </p:nvPicPr>
              <p:blipFill>
                <a:blip r:embed="rId6"/>
                <a:stretch>
                  <a:fillRect/>
                </a:stretch>
              </p:blipFill>
              <p:spPr>
                <a:xfrm>
                  <a:off x="7053986" y="4463566"/>
                  <a:ext cx="1658622" cy="2134206"/>
                </a:xfrm>
                <a:prstGeom prst="rect">
                  <a:avLst/>
                </a:prstGeom>
              </p:spPr>
            </p:pic>
            <p:pic>
              <p:nvPicPr>
                <p:cNvPr id="16" name="図 15"/>
                <p:cNvPicPr>
                  <a:picLocks noChangeAspect="1"/>
                </p:cNvPicPr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5168675" y="4300510"/>
                  <a:ext cx="1727698" cy="2251325"/>
                </a:xfrm>
                <a:prstGeom prst="rect">
                  <a:avLst/>
                </a:prstGeom>
              </p:spPr>
            </p:pic>
            <p:pic>
              <p:nvPicPr>
                <p:cNvPr id="17" name="図 16"/>
                <p:cNvPicPr>
                  <a:picLocks noChangeAspect="1"/>
                </p:cNvPicPr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9009220" y="4605638"/>
                  <a:ext cx="1609875" cy="1992134"/>
                </a:xfrm>
                <a:prstGeom prst="rect">
                  <a:avLst/>
                </a:prstGeom>
              </p:spPr>
            </p:pic>
            <p:pic>
              <p:nvPicPr>
                <p:cNvPr id="18" name="図 17"/>
                <p:cNvPicPr>
                  <a:picLocks noChangeAspect="1"/>
                </p:cNvPicPr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7172411" y="2927207"/>
                  <a:ext cx="1129945" cy="1036763"/>
                </a:xfrm>
                <a:prstGeom prst="rect">
                  <a:avLst/>
                </a:prstGeom>
              </p:spPr>
            </p:pic>
            <p:pic>
              <p:nvPicPr>
                <p:cNvPr id="19" name="図 18"/>
                <p:cNvPicPr>
                  <a:picLocks noChangeAspect="1"/>
                </p:cNvPicPr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8360335" y="2887670"/>
                  <a:ext cx="866738" cy="1082160"/>
                </a:xfrm>
                <a:prstGeom prst="rect">
                  <a:avLst/>
                </a:prstGeom>
              </p:spPr>
            </p:pic>
            <p:pic>
              <p:nvPicPr>
                <p:cNvPr id="20" name="図 19"/>
                <p:cNvPicPr>
                  <a:picLocks noChangeAspect="1"/>
                </p:cNvPicPr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6083260" y="3077916"/>
                  <a:ext cx="956571" cy="1060164"/>
                </a:xfrm>
                <a:prstGeom prst="rect">
                  <a:avLst/>
                </a:prstGeom>
              </p:spPr>
            </p:pic>
            <p:pic>
              <p:nvPicPr>
                <p:cNvPr id="21" name="図 20"/>
                <p:cNvPicPr>
                  <a:picLocks noChangeAspect="1"/>
                </p:cNvPicPr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9422711" y="1965262"/>
                  <a:ext cx="874812" cy="969696"/>
                </a:xfrm>
                <a:prstGeom prst="rect">
                  <a:avLst/>
                </a:prstGeom>
              </p:spPr>
            </p:pic>
            <p:pic>
              <p:nvPicPr>
                <p:cNvPr id="22" name="図 21"/>
                <p:cNvPicPr>
                  <a:picLocks noChangeAspect="1"/>
                </p:cNvPicPr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9422711" y="3195186"/>
                  <a:ext cx="960953" cy="1065180"/>
                </a:xfrm>
                <a:prstGeom prst="rect">
                  <a:avLst/>
                </a:prstGeom>
              </p:spPr>
            </p:pic>
            <p:pic>
              <p:nvPicPr>
                <p:cNvPr id="23" name="図 22"/>
                <p:cNvPicPr>
                  <a:picLocks noChangeAspect="1"/>
                </p:cNvPicPr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6507703" y="2219402"/>
                  <a:ext cx="2703729" cy="2029083"/>
                </a:xfrm>
                <a:prstGeom prst="rect">
                  <a:avLst/>
                </a:prstGeom>
              </p:spPr>
            </p:pic>
            <p:pic>
              <p:nvPicPr>
                <p:cNvPr id="24" name="図 23"/>
                <p:cNvPicPr>
                  <a:picLocks noChangeAspect="1"/>
                </p:cNvPicPr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5755733" y="3236043"/>
                  <a:ext cx="419581" cy="419092"/>
                </a:xfrm>
                <a:prstGeom prst="rect">
                  <a:avLst/>
                </a:prstGeom>
              </p:spPr>
            </p:pic>
            <p:pic>
              <p:nvPicPr>
                <p:cNvPr id="25" name="図 24"/>
                <p:cNvPicPr>
                  <a:picLocks noChangeAspect="1"/>
                </p:cNvPicPr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5116655" y="3607417"/>
                  <a:ext cx="670781" cy="670000"/>
                </a:xfrm>
                <a:prstGeom prst="rect">
                  <a:avLst/>
                </a:prstGeom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44981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7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1211666" y="437124"/>
            <a:ext cx="88267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54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セルフコントロールによって</a:t>
            </a:r>
            <a:endParaRPr kumimoji="1" lang="en-US" altLang="ja-JP" sz="5400" dirty="0" smtClean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78827" y="1738902"/>
            <a:ext cx="1020769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6600" dirty="0" smtClean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笑顔</a:t>
            </a:r>
            <a:r>
              <a:rPr lang="ja-JP" altLang="en-US" sz="6600" dirty="0"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を増やしていきましょう。</a:t>
            </a:r>
          </a:p>
        </p:txBody>
      </p:sp>
      <p:grpSp>
        <p:nvGrpSpPr>
          <p:cNvPr id="3" name="グループ化 2"/>
          <p:cNvGrpSpPr/>
          <p:nvPr/>
        </p:nvGrpSpPr>
        <p:grpSpPr>
          <a:xfrm>
            <a:off x="1900865" y="3181763"/>
            <a:ext cx="7634204" cy="1723423"/>
            <a:chOff x="1568996" y="1512302"/>
            <a:chExt cx="7634204" cy="1723423"/>
          </a:xfrm>
        </p:grpSpPr>
        <p:pic>
          <p:nvPicPr>
            <p:cNvPr id="11" name="図 10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68996" y="1913592"/>
              <a:ext cx="1690369" cy="1322133"/>
            </a:xfrm>
            <a:prstGeom prst="rect">
              <a:avLst/>
            </a:prstGeom>
          </p:spPr>
        </p:pic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663562" y="1565192"/>
              <a:ext cx="1466775" cy="1670533"/>
            </a:xfrm>
            <a:prstGeom prst="rect">
              <a:avLst/>
            </a:prstGeom>
          </p:spPr>
        </p:pic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29100" y="1512302"/>
              <a:ext cx="1574100" cy="1652667"/>
            </a:xfrm>
            <a:prstGeom prst="rect">
              <a:avLst/>
            </a:prstGeom>
          </p:spPr>
        </p:pic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0803" y="1753502"/>
              <a:ext cx="1457831" cy="1411467"/>
            </a:xfrm>
            <a:prstGeom prst="rect">
              <a:avLst/>
            </a:prstGeom>
          </p:spPr>
        </p:pic>
      </p:grpSp>
      <p:sp>
        <p:nvSpPr>
          <p:cNvPr id="5" name="額縁 4">
            <a:hlinkClick r:id="rId6" action="ppaction://hlinkpres?slideindex=1&amp;slidetitle="/>
          </p:cNvPr>
          <p:cNvSpPr/>
          <p:nvPr/>
        </p:nvSpPr>
        <p:spPr>
          <a:xfrm>
            <a:off x="3940936" y="5394930"/>
            <a:ext cx="2612440" cy="1268647"/>
          </a:xfrm>
          <a:prstGeom prst="bevel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latin typeface="AR PＰＯＰ４B" panose="040B0800000000000000" pitchFamily="50" charset="-128"/>
                <a:ea typeface="AR PＰＯＰ４B" panose="040B0800000000000000" pitchFamily="50" charset="-128"/>
              </a:rPr>
              <a:t>戻る</a:t>
            </a:r>
            <a:endParaRPr kumimoji="1" lang="ja-JP" altLang="en-US" sz="4000" dirty="0">
              <a:latin typeface="AR PＰＯＰ４B" panose="040B0800000000000000" pitchFamily="50" charset="-128"/>
              <a:ea typeface="AR PＰＯＰ４B" panose="040B08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898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80186" y="264852"/>
            <a:ext cx="10303098" cy="1123671"/>
          </a:xfrm>
        </p:spPr>
        <p:txBody>
          <a:bodyPr>
            <a:noAutofit/>
          </a:bodyPr>
          <a:lstStyle/>
          <a:p>
            <a:pPr algn="ctr"/>
            <a:r>
              <a:rPr lang="en-US" altLang="ja-JP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/>
            </a:r>
            <a:br>
              <a:rPr lang="en-US" altLang="ja-JP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</a:b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セルフコントロールができないと・</a:t>
            </a:r>
            <a:r>
              <a:rPr lang="ja-JP" altLang="en-US" sz="44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・</a:t>
            </a:r>
            <a:endParaRPr kumimoji="1" lang="ja-JP" altLang="en-US" sz="44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テキスト プレースホルダー 2"/>
          <p:cNvSpPr>
            <a:spLocks noGrp="1"/>
          </p:cNvSpPr>
          <p:nvPr>
            <p:ph sz="half" idx="1"/>
          </p:nvPr>
        </p:nvSpPr>
        <p:spPr>
          <a:xfrm>
            <a:off x="944962" y="2035409"/>
            <a:ext cx="2186680" cy="74503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ja-JP" altLang="en-US" sz="4400" dirty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怒り</a:t>
            </a:r>
            <a:endParaRPr kumimoji="1" lang="ja-JP" altLang="en-US" sz="4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7566223" y="2132185"/>
            <a:ext cx="2411604" cy="73604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悲しい</a:t>
            </a:r>
            <a:endParaRPr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endParaRPr kumimoji="1" lang="ja-JP" altLang="en-US" dirty="0"/>
          </a:p>
        </p:txBody>
      </p:sp>
      <p:sp>
        <p:nvSpPr>
          <p:cNvPr id="13" name="コンテンツ プレースホルダー 3"/>
          <p:cNvSpPr txBox="1">
            <a:spLocks/>
          </p:cNvSpPr>
          <p:nvPr/>
        </p:nvSpPr>
        <p:spPr>
          <a:xfrm>
            <a:off x="4095459" y="2132185"/>
            <a:ext cx="2314725" cy="8766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Wingdings 3" charset="2"/>
              <a:buNone/>
            </a:pPr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イライラ</a:t>
            </a:r>
          </a:p>
          <a:p>
            <a:endParaRPr lang="ja-JP" altLang="en-US" dirty="0"/>
          </a:p>
        </p:txBody>
      </p:sp>
      <p:sp>
        <p:nvSpPr>
          <p:cNvPr id="3" name="角丸四角形 2"/>
          <p:cNvSpPr/>
          <p:nvPr/>
        </p:nvSpPr>
        <p:spPr>
          <a:xfrm>
            <a:off x="425003" y="1930400"/>
            <a:ext cx="3152329" cy="3492938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角丸四角形 9"/>
          <p:cNvSpPr/>
          <p:nvPr/>
        </p:nvSpPr>
        <p:spPr>
          <a:xfrm>
            <a:off x="3882900" y="1901076"/>
            <a:ext cx="3003097" cy="3476952"/>
          </a:xfrm>
          <a:prstGeom prst="roundRect">
            <a:avLst/>
          </a:prstGeom>
          <a:solidFill>
            <a:schemeClr val="accent1">
              <a:alpha val="0"/>
            </a:schemeClr>
          </a:solidFill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" name="角丸四角形 13"/>
          <p:cNvSpPr/>
          <p:nvPr/>
        </p:nvSpPr>
        <p:spPr>
          <a:xfrm>
            <a:off x="7318976" y="1951776"/>
            <a:ext cx="3234445" cy="3617753"/>
          </a:xfrm>
          <a:prstGeom prst="roundRect">
            <a:avLst/>
          </a:prstGeom>
          <a:solidFill>
            <a:schemeClr val="bg1">
              <a:alpha val="0"/>
            </a:schemeClr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394220" y="5821961"/>
            <a:ext cx="467503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 smtClean="0"/>
              <a:t>という気持ちになります。</a:t>
            </a:r>
            <a:endParaRPr kumimoji="1" lang="ja-JP" altLang="en-US" sz="2800" dirty="0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49158" y="2868229"/>
            <a:ext cx="2223990" cy="219358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4766" y="2949804"/>
            <a:ext cx="2032801" cy="2030434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7576" y="3161640"/>
            <a:ext cx="2068898" cy="2066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66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build="p"/>
      <p:bldP spid="4" grpId="0" build="p"/>
      <p:bldP spid="13" grpId="0"/>
      <p:bldP spid="3" grpId="0" animBg="1"/>
      <p:bldP spid="10" grpId="0" animBg="1"/>
      <p:bldP spid="14" grpId="0" animBg="1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タイトル 1"/>
          <p:cNvSpPr txBox="1">
            <a:spLocks/>
          </p:cNvSpPr>
          <p:nvPr/>
        </p:nvSpPr>
        <p:spPr>
          <a:xfrm>
            <a:off x="1745593" y="65284"/>
            <a:ext cx="3474719" cy="891540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kumimoji="1"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具体的には</a:t>
            </a:r>
            <a:endParaRPr lang="ja-JP" altLang="en-US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0" name="横巻き 9"/>
          <p:cNvSpPr/>
          <p:nvPr/>
        </p:nvSpPr>
        <p:spPr>
          <a:xfrm>
            <a:off x="624626" y="788188"/>
            <a:ext cx="5029200" cy="1685056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負けても怒らない</a:t>
            </a:r>
            <a:endParaRPr kumimoji="1" lang="ja-JP" altLang="en-US" sz="4400" dirty="0"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横巻き 15"/>
          <p:cNvSpPr/>
          <p:nvPr/>
        </p:nvSpPr>
        <p:spPr>
          <a:xfrm>
            <a:off x="1387404" y="2419657"/>
            <a:ext cx="8532843" cy="1687512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400" dirty="0" smtClean="0">
                <a:solidFill>
                  <a:prstClr val="black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相手と考えが違っても受け止める</a:t>
            </a:r>
            <a:endParaRPr lang="ja-JP" altLang="en-US" sz="4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7" name="横巻き 16"/>
          <p:cNvSpPr/>
          <p:nvPr/>
        </p:nvSpPr>
        <p:spPr>
          <a:xfrm>
            <a:off x="3361386" y="4053581"/>
            <a:ext cx="7328080" cy="1503663"/>
          </a:xfrm>
          <a:prstGeom prst="horizontalScroll">
            <a:avLst/>
          </a:prstGeom>
          <a:solidFill>
            <a:schemeClr val="bg1"/>
          </a:solidFill>
          <a:ln w="571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44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相手に断られても気にしない</a:t>
            </a:r>
            <a:endParaRPr lang="ja-JP" altLang="en-US" sz="4400" dirty="0">
              <a:solidFill>
                <a:prstClr val="black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080760" y="5661963"/>
            <a:ext cx="444508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自分になることです。</a:t>
            </a:r>
            <a:endParaRPr kumimoji="1" lang="ja-JP" altLang="en-US" sz="3200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19" y="4966935"/>
            <a:ext cx="1418549" cy="1656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392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6" grpId="0" animBg="1"/>
      <p:bldP spid="17" grpId="0" animBg="1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コンテンツ プレースホルダー 5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901733" y="3706705"/>
            <a:ext cx="2148202" cy="2340068"/>
          </a:xfrm>
          <a:prstGeom prst="rect">
            <a:avLst/>
          </a:prstGeom>
        </p:spPr>
      </p:pic>
      <p:sp>
        <p:nvSpPr>
          <p:cNvPr id="5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①負けたときには・・</a:t>
            </a: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64012" y="3426755"/>
            <a:ext cx="1357720" cy="1566643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73998" y="2327225"/>
            <a:ext cx="2009576" cy="965667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5258" y="1713995"/>
            <a:ext cx="1848604" cy="888315"/>
          </a:xfrm>
          <a:prstGeom prst="rect">
            <a:avLst/>
          </a:prstGeom>
        </p:spPr>
      </p:pic>
      <p:sp>
        <p:nvSpPr>
          <p:cNvPr id="10" name="円形吹き出し 9"/>
          <p:cNvSpPr/>
          <p:nvPr/>
        </p:nvSpPr>
        <p:spPr>
          <a:xfrm>
            <a:off x="6212177" y="1439309"/>
            <a:ext cx="3181961" cy="1917066"/>
          </a:xfrm>
          <a:prstGeom prst="wedgeEllipseCallout">
            <a:avLst>
              <a:gd name="adj1" fmla="val -41882"/>
              <a:gd name="adj2" fmla="val 4907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コンテンツ プレースホルダー 2"/>
          <p:cNvSpPr txBox="1">
            <a:spLocks/>
          </p:cNvSpPr>
          <p:nvPr/>
        </p:nvSpPr>
        <p:spPr>
          <a:xfrm>
            <a:off x="6603745" y="2201730"/>
            <a:ext cx="3169920" cy="80116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32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あ～悔しい。</a:t>
            </a:r>
            <a:endParaRPr lang="ja-JP" altLang="en-US" sz="32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39661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514622" y="443503"/>
            <a:ext cx="6400778" cy="8366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8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こう思いましょう。</a:t>
            </a:r>
            <a:endParaRPr lang="ja-JP" altLang="en-US" sz="48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1621655" y="1514245"/>
            <a:ext cx="8186712" cy="157072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6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lang="ja-JP" altLang="en-US" sz="6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ま，いいか。</a:t>
            </a:r>
            <a:r>
              <a:rPr lang="ja-JP" altLang="en-US" sz="66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」</a:t>
            </a:r>
            <a:endParaRPr lang="ja-JP" altLang="en-US" sz="66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089967" y="4762152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ja-JP" altLang="en-US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431" y="4249634"/>
            <a:ext cx="2306352" cy="153761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81984" y="2947646"/>
            <a:ext cx="2775107" cy="3217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986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77334" y="679048"/>
            <a:ext cx="8596668" cy="1320800"/>
          </a:xfrm>
        </p:spPr>
        <p:txBody>
          <a:bodyPr>
            <a:normAutofit/>
          </a:bodyPr>
          <a:lstStyle/>
          <a:p>
            <a:r>
              <a:rPr lang="ja-JP" altLang="en-US" sz="44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すると，心が落ち着いてきます。</a:t>
            </a:r>
            <a:endParaRPr kumimoji="1" lang="ja-JP" altLang="en-US" sz="44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6" name="円形吹き出し 5"/>
          <p:cNvSpPr/>
          <p:nvPr/>
        </p:nvSpPr>
        <p:spPr>
          <a:xfrm>
            <a:off x="784014" y="1641508"/>
            <a:ext cx="5285556" cy="2270760"/>
          </a:xfrm>
          <a:prstGeom prst="wedgeEllipseCallout">
            <a:avLst>
              <a:gd name="adj1" fmla="val 62207"/>
              <a:gd name="adj2" fmla="val 53775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454454" y="2303009"/>
            <a:ext cx="44057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4000" dirty="0" smtClean="0"/>
              <a:t>次，頑張ろう。</a:t>
            </a:r>
            <a:endParaRPr kumimoji="1" lang="ja-JP" altLang="en-US" sz="4000" dirty="0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04593" y="3010895"/>
            <a:ext cx="2569409" cy="2839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098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0040" y="419804"/>
            <a:ext cx="8107445" cy="911492"/>
          </a:xfrm>
        </p:spPr>
        <p:txBody>
          <a:bodyPr>
            <a:noAutofit/>
          </a:bodyPr>
          <a:lstStyle/>
          <a:p>
            <a:pPr algn="ctr"/>
            <a:r>
              <a:rPr lang="ja-JP" altLang="en-US" sz="4800" dirty="0" smtClean="0">
                <a:ln w="0"/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②相手と意見が違っていたら</a:t>
            </a:r>
            <a:endParaRPr kumimoji="1" lang="ja-JP" altLang="en-US" sz="4800" dirty="0">
              <a:ln w="0"/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7" name="コンテンツ プレースホルダー 2"/>
          <p:cNvSpPr txBox="1">
            <a:spLocks/>
          </p:cNvSpPr>
          <p:nvPr/>
        </p:nvSpPr>
        <p:spPr>
          <a:xfrm>
            <a:off x="5162095" y="4751514"/>
            <a:ext cx="4184035" cy="9414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Clr>
                <a:srgbClr val="5FCBEF"/>
              </a:buClr>
            </a:pPr>
            <a:endParaRPr lang="ja-JP" altLang="en-US" dirty="0">
              <a:solidFill>
                <a:prstClr val="black">
                  <a:lumMod val="75000"/>
                  <a:lumOff val="25000"/>
                </a:prstClr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77744" y="4751514"/>
            <a:ext cx="2082319" cy="1782856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0410" y="3812862"/>
            <a:ext cx="2185893" cy="2818729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0898" y="3359467"/>
            <a:ext cx="2884917" cy="3370083"/>
          </a:xfrm>
          <a:prstGeom prst="rect">
            <a:avLst/>
          </a:prstGeom>
        </p:spPr>
      </p:pic>
      <p:sp>
        <p:nvSpPr>
          <p:cNvPr id="9" name="円形吹き出し 8"/>
          <p:cNvSpPr/>
          <p:nvPr/>
        </p:nvSpPr>
        <p:spPr>
          <a:xfrm flipH="1">
            <a:off x="343175" y="1437306"/>
            <a:ext cx="3205368" cy="2279017"/>
          </a:xfrm>
          <a:prstGeom prst="wedgeEllipseCallout">
            <a:avLst>
              <a:gd name="adj1" fmla="val -41882"/>
              <a:gd name="adj2" fmla="val 49077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0" name="円形吹き出し 9"/>
          <p:cNvSpPr/>
          <p:nvPr/>
        </p:nvSpPr>
        <p:spPr>
          <a:xfrm>
            <a:off x="5309338" y="1218713"/>
            <a:ext cx="4814596" cy="1610121"/>
          </a:xfrm>
          <a:prstGeom prst="wedgeEllipseCallout">
            <a:avLst>
              <a:gd name="adj1" fmla="val -12812"/>
              <a:gd name="adj2" fmla="val 85006"/>
            </a:avLst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616419" y="1916110"/>
            <a:ext cx="2658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i="1" dirty="0" smtClean="0"/>
              <a:t>それは，</a:t>
            </a:r>
            <a:endParaRPr lang="en-US" altLang="ja-JP" sz="3600" i="1" dirty="0" smtClean="0"/>
          </a:p>
          <a:p>
            <a:r>
              <a:rPr lang="ja-JP" altLang="en-US" sz="3600" i="1" dirty="0" smtClean="0"/>
              <a:t>こうだよね。</a:t>
            </a:r>
            <a:endParaRPr kumimoji="1" lang="ja-JP" altLang="en-US" sz="3600" i="1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6270321" y="1869944"/>
            <a:ext cx="34709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3600" dirty="0" smtClean="0"/>
              <a:t>えっ，違うよ</a:t>
            </a:r>
            <a:endParaRPr kumimoji="1" lang="ja-JP" altLang="en-US" sz="3600" dirty="0"/>
          </a:p>
        </p:txBody>
      </p:sp>
    </p:spTree>
    <p:extLst>
      <p:ext uri="{BB962C8B-B14F-4D97-AF65-F5344CB8AC3E}">
        <p14:creationId xmlns:p14="http://schemas.microsoft.com/office/powerpoint/2010/main" val="610860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コンテンツ プレースホルダー 2"/>
          <p:cNvSpPr txBox="1">
            <a:spLocks/>
          </p:cNvSpPr>
          <p:nvPr/>
        </p:nvSpPr>
        <p:spPr>
          <a:xfrm>
            <a:off x="2337163" y="785612"/>
            <a:ext cx="6386706" cy="1056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4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こう思いましょう。</a:t>
            </a:r>
            <a:endParaRPr lang="ja-JP" altLang="en-US" sz="4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6" name="コンテンツ プレースホルダー 2"/>
          <p:cNvSpPr txBox="1">
            <a:spLocks/>
          </p:cNvSpPr>
          <p:nvPr/>
        </p:nvSpPr>
        <p:spPr>
          <a:xfrm>
            <a:off x="313963" y="2099437"/>
            <a:ext cx="10433106" cy="140229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kumimoji="1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ja-JP" altLang="en-US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「</a:t>
            </a:r>
            <a:r>
              <a:rPr lang="ja-JP" altLang="en-US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そんな考えもあるよね。</a:t>
            </a:r>
            <a:r>
              <a:rPr lang="ja-JP" altLang="en-US" sz="6000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」</a:t>
            </a:r>
            <a:endParaRPr lang="ja-JP" altLang="en-US" sz="600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7163" y="4801512"/>
            <a:ext cx="2082319" cy="1782856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05975" y="3501730"/>
            <a:ext cx="2515078" cy="29157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9064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2213</TotalTime>
  <Words>435</Words>
  <Application>Microsoft Office PowerPoint</Application>
  <PresentationFormat>ワイド画面</PresentationFormat>
  <Paragraphs>94</Paragraphs>
  <Slides>28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28</vt:i4>
      </vt:variant>
    </vt:vector>
  </HeadingPairs>
  <TitlesOfParts>
    <vt:vector size="37" baseType="lpstr">
      <vt:lpstr>AR PＰＯＰ４B</vt:lpstr>
      <vt:lpstr>AR PなごみＰＯＰ体B</vt:lpstr>
      <vt:lpstr>AR P丸ゴシック体E</vt:lpstr>
      <vt:lpstr>AR板体H</vt:lpstr>
      <vt:lpstr>メイリオ</vt:lpstr>
      <vt:lpstr>Arial</vt:lpstr>
      <vt:lpstr>Trebuchet MS</vt:lpstr>
      <vt:lpstr>Wingdings 3</vt:lpstr>
      <vt:lpstr>ファセット</vt:lpstr>
      <vt:lpstr>PowerPoint プレゼンテーション</vt:lpstr>
      <vt:lpstr>ことです。</vt:lpstr>
      <vt:lpstr> セルフコントロールができないと・・</vt:lpstr>
      <vt:lpstr>PowerPoint プレゼンテーション</vt:lpstr>
      <vt:lpstr>①負けたときには・・</vt:lpstr>
      <vt:lpstr>PowerPoint プレゼンテーション</vt:lpstr>
      <vt:lpstr>すると，心が落ち着いてきます。</vt:lpstr>
      <vt:lpstr>②相手と意見が違っていたら</vt:lpstr>
      <vt:lpstr>PowerPoint プレゼンテーション</vt:lpstr>
      <vt:lpstr>すると，心が落ち着いてきます。</vt:lpstr>
      <vt:lpstr>③相手に断られた時は</vt:lpstr>
      <vt:lpstr>PowerPoint プレゼンテーション</vt:lpstr>
      <vt:lpstr>すると，心が落ち着いてきます。</vt:lpstr>
      <vt:lpstr>いろんな場面を想定して  練習してみましょう</vt:lpstr>
      <vt:lpstr>練習１　 </vt:lpstr>
      <vt:lpstr>そんなとき，セルフコントロールできた答え方はどれでしょうか </vt:lpstr>
      <vt:lpstr>う～ん。</vt:lpstr>
      <vt:lpstr>Good！！</vt:lpstr>
      <vt:lpstr>練習２　  </vt:lpstr>
      <vt:lpstr>そんなときの セルフコントロールできた答え方はどれでしょうか？ </vt:lpstr>
      <vt:lpstr>う～ん。</vt:lpstr>
      <vt:lpstr>PowerPoint プレゼンテーション</vt:lpstr>
      <vt:lpstr> 友達が自慢 してきた。</vt:lpstr>
      <vt:lpstr>そんなときの セルフコントロールのできた答え方はどれでしょう？ </vt:lpstr>
      <vt:lpstr>う～ん。</vt:lpstr>
      <vt:lpstr>まとめ</vt:lpstr>
      <vt:lpstr>より良い自分になって より良い人間関係を築くことなのです。</vt:lpstr>
      <vt:lpstr>PowerPoint プレゼンテーション</vt:lpstr>
    </vt:vector>
  </TitlesOfParts>
  <Company>徳島県立総合教育センター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Let‘ｓソーシャルスキルアップ</dc:title>
  <dc:creator>kk101</dc:creator>
  <cp:lastModifiedBy>森下 由美</cp:lastModifiedBy>
  <cp:revision>217</cp:revision>
  <dcterms:created xsi:type="dcterms:W3CDTF">2017-08-24T02:03:47Z</dcterms:created>
  <dcterms:modified xsi:type="dcterms:W3CDTF">2018-01-19T03:16:57Z</dcterms:modified>
</cp:coreProperties>
</file>