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7" r:id="rId1"/>
    <p:sldMasterId id="2147483754" r:id="rId2"/>
  </p:sldMasterIdLst>
  <p:notesMasterIdLst>
    <p:notesMasterId r:id="rId37"/>
  </p:notesMasterIdLst>
  <p:handoutMasterIdLst>
    <p:handoutMasterId r:id="rId38"/>
  </p:handoutMasterIdLst>
  <p:sldIdLst>
    <p:sldId id="256" r:id="rId3"/>
    <p:sldId id="259" r:id="rId4"/>
    <p:sldId id="289" r:id="rId5"/>
    <p:sldId id="318" r:id="rId6"/>
    <p:sldId id="319" r:id="rId7"/>
    <p:sldId id="283" r:id="rId8"/>
    <p:sldId id="287" r:id="rId9"/>
    <p:sldId id="260" r:id="rId10"/>
    <p:sldId id="262" r:id="rId11"/>
    <p:sldId id="331" r:id="rId12"/>
    <p:sldId id="320" r:id="rId13"/>
    <p:sldId id="311" r:id="rId14"/>
    <p:sldId id="306" r:id="rId15"/>
    <p:sldId id="266" r:id="rId16"/>
    <p:sldId id="332" r:id="rId17"/>
    <p:sldId id="321" r:id="rId18"/>
    <p:sldId id="312" r:id="rId19"/>
    <p:sldId id="313" r:id="rId20"/>
    <p:sldId id="271" r:id="rId21"/>
    <p:sldId id="333" r:id="rId22"/>
    <p:sldId id="323" r:id="rId23"/>
    <p:sldId id="315" r:id="rId24"/>
    <p:sldId id="314" r:id="rId25"/>
    <p:sldId id="274" r:id="rId26"/>
    <p:sldId id="334" r:id="rId27"/>
    <p:sldId id="326" r:id="rId28"/>
    <p:sldId id="317" r:id="rId29"/>
    <p:sldId id="316" r:id="rId30"/>
    <p:sldId id="278" r:id="rId31"/>
    <p:sldId id="335" r:id="rId32"/>
    <p:sldId id="327" r:id="rId33"/>
    <p:sldId id="337" r:id="rId34"/>
    <p:sldId id="338" r:id="rId35"/>
    <p:sldId id="336" r:id="rId36"/>
  </p:sldIdLst>
  <p:sldSz cx="12192000" cy="6858000"/>
  <p:notesSz cx="6797675" cy="99266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66"/>
    <a:srgbClr val="FFFF99"/>
    <a:srgbClr val="FFFFCC"/>
    <a:srgbClr val="FF3399"/>
    <a:srgbClr val="FFCCFF"/>
    <a:srgbClr val="CCFF99"/>
    <a:srgbClr val="66FF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53" autoAdjust="0"/>
    <p:restoredTop sz="94660"/>
  </p:normalViewPr>
  <p:slideViewPr>
    <p:cSldViewPr snapToGrid="0">
      <p:cViewPr varScale="1">
        <p:scale>
          <a:sx n="74" d="100"/>
          <a:sy n="74" d="100"/>
        </p:scale>
        <p:origin x="408" y="60"/>
      </p:cViewPr>
      <p:guideLst/>
    </p:cSldViewPr>
  </p:slideViewPr>
  <p:notesTextViewPr>
    <p:cViewPr>
      <p:scale>
        <a:sx n="1" d="1"/>
        <a:sy n="1" d="1"/>
      </p:scale>
      <p:origin x="0" y="0"/>
    </p:cViewPr>
  </p:notesTextViewPr>
  <p:sorterViewPr>
    <p:cViewPr>
      <p:scale>
        <a:sx n="100" d="100"/>
        <a:sy n="100" d="100"/>
      </p:scale>
      <p:origin x="0" y="-21954"/>
    </p:cViewPr>
  </p:sorterViewPr>
  <p:notesViewPr>
    <p:cSldViewPr snapToGrid="0">
      <p:cViewPr varScale="1">
        <p:scale>
          <a:sx n="52" d="100"/>
          <a:sy n="52" d="100"/>
        </p:scale>
        <p:origin x="2826" y="90"/>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presProps" Target="presProps.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ableStyles" Target="tableStyle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5659" cy="498055"/>
          </a:xfrm>
          <a:prstGeom prst="rect">
            <a:avLst/>
          </a:prstGeom>
        </p:spPr>
        <p:txBody>
          <a:bodyPr vert="horz" lIns="91428" tIns="45714" rIns="91428" bIns="45714"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0444" y="0"/>
            <a:ext cx="2945659" cy="498055"/>
          </a:xfrm>
          <a:prstGeom prst="rect">
            <a:avLst/>
          </a:prstGeom>
        </p:spPr>
        <p:txBody>
          <a:bodyPr vert="horz" lIns="91428" tIns="45714" rIns="91428" bIns="45714" rtlCol="0"/>
          <a:lstStyle>
            <a:lvl1pPr algn="r">
              <a:defRPr sz="1200"/>
            </a:lvl1pPr>
          </a:lstStyle>
          <a:p>
            <a:fld id="{BAB7373A-0380-46BF-A062-A4B681A8D6D0}" type="datetimeFigureOut">
              <a:rPr kumimoji="1" lang="ja-JP" altLang="en-US" smtClean="0"/>
              <a:t>2018/2/5</a:t>
            </a:fld>
            <a:endParaRPr kumimoji="1" lang="ja-JP" altLang="en-US"/>
          </a:p>
        </p:txBody>
      </p:sp>
      <p:sp>
        <p:nvSpPr>
          <p:cNvPr id="4" name="フッター プレースホルダー 3"/>
          <p:cNvSpPr>
            <a:spLocks noGrp="1"/>
          </p:cNvSpPr>
          <p:nvPr>
            <p:ph type="ftr" sz="quarter" idx="2"/>
          </p:nvPr>
        </p:nvSpPr>
        <p:spPr>
          <a:xfrm>
            <a:off x="0" y="9428586"/>
            <a:ext cx="2945659" cy="498055"/>
          </a:xfrm>
          <a:prstGeom prst="rect">
            <a:avLst/>
          </a:prstGeom>
        </p:spPr>
        <p:txBody>
          <a:bodyPr vert="horz" lIns="91428" tIns="45714" rIns="91428" bIns="45714"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0444" y="9428586"/>
            <a:ext cx="2945659" cy="498055"/>
          </a:xfrm>
          <a:prstGeom prst="rect">
            <a:avLst/>
          </a:prstGeom>
        </p:spPr>
        <p:txBody>
          <a:bodyPr vert="horz" lIns="91428" tIns="45714" rIns="91428" bIns="45714" rtlCol="0" anchor="b"/>
          <a:lstStyle>
            <a:lvl1pPr algn="r">
              <a:defRPr sz="1200"/>
            </a:lvl1pPr>
          </a:lstStyle>
          <a:p>
            <a:fld id="{BC228046-3D8A-47B4-AB98-F64A40E7946D}" type="slidenum">
              <a:rPr kumimoji="1" lang="ja-JP" altLang="en-US" smtClean="0"/>
              <a:t>‹#›</a:t>
            </a:fld>
            <a:endParaRPr kumimoji="1" lang="ja-JP" altLang="en-US"/>
          </a:p>
        </p:txBody>
      </p:sp>
    </p:spTree>
    <p:extLst>
      <p:ext uri="{BB962C8B-B14F-4D97-AF65-F5344CB8AC3E}">
        <p14:creationId xmlns:p14="http://schemas.microsoft.com/office/powerpoint/2010/main" val="62925983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 y="0"/>
            <a:ext cx="2946401" cy="496887"/>
          </a:xfrm>
          <a:prstGeom prst="rect">
            <a:avLst/>
          </a:prstGeom>
        </p:spPr>
        <p:txBody>
          <a:bodyPr vert="horz" lIns="91428" tIns="45714" rIns="91428" bIns="45714" rtlCol="0"/>
          <a:lstStyle>
            <a:lvl1pPr algn="l">
              <a:defRPr sz="1200"/>
            </a:lvl1pPr>
          </a:lstStyle>
          <a:p>
            <a:endParaRPr kumimoji="1" lang="ja-JP" altLang="en-US"/>
          </a:p>
        </p:txBody>
      </p:sp>
      <p:sp>
        <p:nvSpPr>
          <p:cNvPr id="3" name="日付プレースホルダー 2"/>
          <p:cNvSpPr>
            <a:spLocks noGrp="1"/>
          </p:cNvSpPr>
          <p:nvPr>
            <p:ph type="dt" idx="1"/>
          </p:nvPr>
        </p:nvSpPr>
        <p:spPr>
          <a:xfrm>
            <a:off x="3849688" y="0"/>
            <a:ext cx="2946401" cy="496887"/>
          </a:xfrm>
          <a:prstGeom prst="rect">
            <a:avLst/>
          </a:prstGeom>
        </p:spPr>
        <p:txBody>
          <a:bodyPr vert="horz" lIns="91428" tIns="45714" rIns="91428" bIns="45714" rtlCol="0"/>
          <a:lstStyle>
            <a:lvl1pPr algn="r">
              <a:defRPr sz="1200"/>
            </a:lvl1pPr>
          </a:lstStyle>
          <a:p>
            <a:fld id="{5798C5EF-C72C-40FA-A7B0-7B31DDAB3E4F}" type="datetimeFigureOut">
              <a:rPr kumimoji="1" lang="ja-JP" altLang="en-US" smtClean="0"/>
              <a:t>2018/2/5</a:t>
            </a:fld>
            <a:endParaRPr kumimoji="1" lang="ja-JP" altLang="en-US"/>
          </a:p>
        </p:txBody>
      </p:sp>
      <p:sp>
        <p:nvSpPr>
          <p:cNvPr id="4" name="スライド イメージ プレースホルダー 3"/>
          <p:cNvSpPr>
            <a:spLocks noGrp="1" noRot="1" noChangeAspect="1"/>
          </p:cNvSpPr>
          <p:nvPr>
            <p:ph type="sldImg" idx="2"/>
          </p:nvPr>
        </p:nvSpPr>
        <p:spPr>
          <a:xfrm>
            <a:off x="422275" y="1243013"/>
            <a:ext cx="5953125" cy="3349625"/>
          </a:xfrm>
          <a:prstGeom prst="rect">
            <a:avLst/>
          </a:prstGeom>
          <a:noFill/>
          <a:ln w="12700">
            <a:solidFill>
              <a:prstClr val="black"/>
            </a:solidFill>
          </a:ln>
        </p:spPr>
        <p:txBody>
          <a:bodyPr vert="horz" lIns="91428" tIns="45714" rIns="91428" bIns="45714" rtlCol="0" anchor="ctr"/>
          <a:lstStyle/>
          <a:p>
            <a:endParaRPr lang="ja-JP" altLang="en-US"/>
          </a:p>
        </p:txBody>
      </p:sp>
      <p:sp>
        <p:nvSpPr>
          <p:cNvPr id="5" name="ノート プレースホルダー 4"/>
          <p:cNvSpPr>
            <a:spLocks noGrp="1"/>
          </p:cNvSpPr>
          <p:nvPr>
            <p:ph type="body" sz="quarter" idx="3"/>
          </p:nvPr>
        </p:nvSpPr>
        <p:spPr>
          <a:xfrm>
            <a:off x="679452" y="4776790"/>
            <a:ext cx="5438775" cy="3908425"/>
          </a:xfrm>
          <a:prstGeom prst="rect">
            <a:avLst/>
          </a:prstGeom>
        </p:spPr>
        <p:txBody>
          <a:bodyPr vert="horz" lIns="91428" tIns="45714" rIns="91428" bIns="4571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1" y="9429751"/>
            <a:ext cx="2946401" cy="496887"/>
          </a:xfrm>
          <a:prstGeom prst="rect">
            <a:avLst/>
          </a:prstGeom>
        </p:spPr>
        <p:txBody>
          <a:bodyPr vert="horz" lIns="91428" tIns="45714" rIns="91428" bIns="45714"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49688" y="9429751"/>
            <a:ext cx="2946401" cy="496887"/>
          </a:xfrm>
          <a:prstGeom prst="rect">
            <a:avLst/>
          </a:prstGeom>
        </p:spPr>
        <p:txBody>
          <a:bodyPr vert="horz" lIns="91428" tIns="45714" rIns="91428" bIns="45714" rtlCol="0" anchor="b"/>
          <a:lstStyle>
            <a:lvl1pPr algn="r">
              <a:defRPr sz="1200"/>
            </a:lvl1pPr>
          </a:lstStyle>
          <a:p>
            <a:fld id="{EDFEAAA8-3BB2-421A-A6A1-315046207C91}" type="slidenum">
              <a:rPr kumimoji="1" lang="ja-JP" altLang="en-US" smtClean="0"/>
              <a:t>‹#›</a:t>
            </a:fld>
            <a:endParaRPr kumimoji="1" lang="ja-JP" altLang="en-US"/>
          </a:p>
        </p:txBody>
      </p:sp>
    </p:spTree>
    <p:extLst>
      <p:ext uri="{BB962C8B-B14F-4D97-AF65-F5344CB8AC3E}">
        <p14:creationId xmlns:p14="http://schemas.microsoft.com/office/powerpoint/2010/main" val="405511847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357188"/>
            <a:ext cx="5953125" cy="3349625"/>
          </a:xfrm>
        </p:spPr>
      </p:sp>
      <p:sp>
        <p:nvSpPr>
          <p:cNvPr id="3" name="ノート プレースホルダー 2"/>
          <p:cNvSpPr>
            <a:spLocks noGrp="1"/>
          </p:cNvSpPr>
          <p:nvPr>
            <p:ph type="body" idx="1"/>
          </p:nvPr>
        </p:nvSpPr>
        <p:spPr>
          <a:xfrm>
            <a:off x="679452" y="4776790"/>
            <a:ext cx="5438775" cy="4652962"/>
          </a:xfrm>
        </p:spPr>
        <p:txBody>
          <a:bodyPr/>
          <a:lstStyle/>
          <a:p>
            <a:r>
              <a:rPr kumimoji="1" lang="ja-JP" altLang="en-US" dirty="0" smtClean="0"/>
              <a:t>今日はコミュニケーション，について，学んでいきたいと思います。</a:t>
            </a:r>
            <a:endParaRPr kumimoji="1" lang="en-US" altLang="ja-JP" dirty="0" smtClean="0"/>
          </a:p>
          <a:p>
            <a:r>
              <a:rPr kumimoji="1" lang="ja-JP" altLang="en-US" dirty="0" smtClean="0"/>
              <a:t>皆さん</a:t>
            </a:r>
            <a:r>
              <a:rPr lang="ja-JP" altLang="en-US" dirty="0" smtClean="0"/>
              <a:t>は木屋平中学校で日々を送っています。５人は小さい頃からよく知り合った仲のよい仲間ですけれども，中学校を卒業すると，高校，大学，社会へと出て行くことになります。</a:t>
            </a:r>
            <a:endParaRPr lang="en-US" altLang="ja-JP" dirty="0" smtClean="0"/>
          </a:p>
          <a:p>
            <a:r>
              <a:rPr kumimoji="1" lang="ja-JP" altLang="en-US" dirty="0"/>
              <a:t>そこで</a:t>
            </a:r>
            <a:r>
              <a:rPr kumimoji="1" lang="ja-JP" altLang="en-US" dirty="0" smtClean="0"/>
              <a:t>はたくさんの人と出会って，関わって，過ごしていくと思います。</a:t>
            </a:r>
            <a:endParaRPr kumimoji="1" lang="en-US" altLang="ja-JP" dirty="0" smtClean="0"/>
          </a:p>
          <a:p>
            <a:r>
              <a:rPr lang="ja-JP" altLang="en-US" dirty="0"/>
              <a:t>そこ</a:t>
            </a:r>
            <a:r>
              <a:rPr lang="ja-JP" altLang="en-US" dirty="0" smtClean="0"/>
              <a:t>で必要になってくるのは，コミュニケーションですね。</a:t>
            </a:r>
            <a:endParaRPr lang="en-US" altLang="ja-JP" dirty="0" smtClean="0"/>
          </a:p>
          <a:p>
            <a:r>
              <a:rPr lang="ja-JP" altLang="en-US" dirty="0" smtClean="0"/>
              <a:t>皆さんが今より大きな社会に出て行ったときに，たくさんの人と出会って，たくさんの人と仲良くなって，たくさんの人とより良い人間関係を築いてほしいと思います。</a:t>
            </a:r>
            <a:endParaRPr lang="en-US" altLang="ja-JP" dirty="0" smtClean="0"/>
          </a:p>
          <a:p>
            <a:r>
              <a:rPr lang="ja-JP" altLang="en-US" dirty="0"/>
              <a:t>より</a:t>
            </a:r>
            <a:r>
              <a:rPr lang="ja-JP" altLang="en-US" dirty="0" smtClean="0"/>
              <a:t>よい人間関係を作り上げていけることは，よりよい自分を作っていくことにつながっていくことだと思います。</a:t>
            </a:r>
            <a:endParaRPr lang="en-US" altLang="ja-JP" dirty="0" smtClean="0"/>
          </a:p>
          <a:p>
            <a:r>
              <a:rPr lang="ja-JP" altLang="en-US" dirty="0" smtClean="0"/>
              <a:t>まず，自分自身の生活を振り返って普段のコミュニケーションうまくいっていますか？自分は人間関係うまくいっていると思う人は手を上げてくれますか？</a:t>
            </a:r>
            <a:endParaRPr lang="en-US" altLang="ja-JP" dirty="0" smtClean="0"/>
          </a:p>
          <a:p>
            <a:r>
              <a:rPr kumimoji="1" lang="ja-JP" altLang="en-US" dirty="0" smtClean="0"/>
              <a:t>では，ちょっと，うまくいってないところもあるなあ・・と思う人は手を挙げてください。</a:t>
            </a:r>
            <a:endParaRPr kumimoji="1" lang="en-US" altLang="ja-JP" dirty="0" smtClean="0"/>
          </a:p>
          <a:p>
            <a:r>
              <a:rPr lang="ja-JP" altLang="en-US" dirty="0" smtClean="0"/>
              <a:t>人とのコミュニケーションがうまくいってるなあと思う人は，どんなときにそう思いますか？</a:t>
            </a:r>
            <a:endParaRPr lang="en-US" altLang="ja-JP" dirty="0" smtClean="0"/>
          </a:p>
          <a:p>
            <a:r>
              <a:rPr kumimoji="1" lang="ja-JP" altLang="en-US" dirty="0" smtClean="0"/>
              <a:t>人とのコミュニケーションが，あまり，うまくいってないところがあるなあ・・という人はどんなところがうまくいってないと思いますか？</a:t>
            </a:r>
            <a:endParaRPr kumimoji="1" lang="en-US" altLang="ja-JP" dirty="0" smtClean="0"/>
          </a:p>
          <a:p>
            <a:r>
              <a:rPr lang="ja-JP" altLang="en-US" dirty="0" smtClean="0"/>
              <a:t>人にはよりよい人間関係を築いていく力があると思います</a:t>
            </a:r>
            <a:endParaRPr lang="en-US" altLang="ja-JP" dirty="0" smtClean="0"/>
          </a:p>
          <a:p>
            <a:r>
              <a:rPr lang="ja-JP" altLang="en-US" dirty="0" smtClean="0"/>
              <a:t>互いに切磋琢磨してより自分を高めていこうとするときには，自分も相手に認めてもらいたいし，自分も相手を認め，尊重し合うことが必要ではないかなと思います。</a:t>
            </a:r>
            <a:endParaRPr lang="en-US" altLang="ja-JP" dirty="0" smtClean="0"/>
          </a:p>
          <a:p>
            <a:endParaRPr lang="en-US" altLang="ja-JP"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a:t>
            </a:fld>
            <a:endParaRPr kumimoji="1" lang="ja-JP" altLang="en-US"/>
          </a:p>
        </p:txBody>
      </p:sp>
    </p:spTree>
    <p:extLst>
      <p:ext uri="{BB962C8B-B14F-4D97-AF65-F5344CB8AC3E}">
        <p14:creationId xmlns:p14="http://schemas.microsoft.com/office/powerpoint/2010/main" val="10284199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en-US" sz="1800" dirty="0">
                <a:solidFill>
                  <a:prstClr val="black"/>
                </a:solidFill>
              </a:rPr>
              <a:t>そんな</a:t>
            </a:r>
            <a:r>
              <a:rPr lang="ja-JP" altLang="en-US" sz="1800" dirty="0" smtClean="0">
                <a:solidFill>
                  <a:prstClr val="black"/>
                </a:solidFill>
              </a:rPr>
              <a:t>時，みんななら，どう</a:t>
            </a:r>
            <a:r>
              <a:rPr lang="ja-JP" altLang="en-US" sz="1800" dirty="0">
                <a:solidFill>
                  <a:prstClr val="black"/>
                </a:solidFill>
              </a:rPr>
              <a:t>言いますか？一人ずつ言っていってみましょうか。</a:t>
            </a:r>
            <a:endParaRPr lang="en-US" altLang="ja-JP" sz="1800" dirty="0">
              <a:solidFill>
                <a:prstClr val="black"/>
              </a:solidFill>
            </a:endParaRPr>
          </a:p>
          <a:p>
            <a:pPr lvl="0"/>
            <a:r>
              <a:rPr lang="en-US" altLang="ja-JP" sz="1800" dirty="0">
                <a:solidFill>
                  <a:prstClr val="black"/>
                </a:solidFill>
              </a:rPr>
              <a:t>S</a:t>
            </a:r>
            <a:r>
              <a:rPr lang="ja-JP" altLang="en-US" sz="1800" dirty="0">
                <a:solidFill>
                  <a:prstClr val="black"/>
                </a:solidFill>
              </a:rPr>
              <a:t>「・・・・・」</a:t>
            </a:r>
            <a:endParaRPr lang="en-US" altLang="ja-JP" sz="1800" dirty="0">
              <a:solidFill>
                <a:prstClr val="black"/>
              </a:solidFill>
            </a:endParaRPr>
          </a:p>
          <a:p>
            <a:pPr lvl="0"/>
            <a:r>
              <a:rPr lang="en-US" altLang="ja-JP" sz="1800" dirty="0">
                <a:solidFill>
                  <a:prstClr val="black"/>
                </a:solidFill>
              </a:rPr>
              <a:t>S</a:t>
            </a:r>
            <a:r>
              <a:rPr lang="ja-JP" altLang="en-US" sz="1800" dirty="0">
                <a:solidFill>
                  <a:prstClr val="black"/>
                </a:solidFill>
              </a:rPr>
              <a:t>「・・・・</a:t>
            </a:r>
            <a:r>
              <a:rPr lang="ja-JP" altLang="en-US" sz="1800" dirty="0" smtClean="0">
                <a:solidFill>
                  <a:prstClr val="black"/>
                </a:solidFill>
              </a:rPr>
              <a:t>・」</a:t>
            </a:r>
            <a:endParaRPr lang="en-US" altLang="ja-JP" sz="1800" dirty="0" smtClean="0">
              <a:solidFill>
                <a:prstClr val="black"/>
              </a:solidFill>
            </a:endParaRPr>
          </a:p>
          <a:p>
            <a:pPr lvl="0"/>
            <a:endParaRPr kumimoji="1" lang="en-US" altLang="ja-JP" sz="1800" dirty="0">
              <a:solidFill>
                <a:prstClr val="black"/>
              </a:solidFill>
            </a:endParaRPr>
          </a:p>
          <a:p>
            <a:pPr lvl="0"/>
            <a:r>
              <a:rPr lang="ja-JP" altLang="en-US" sz="1800" dirty="0" smtClean="0">
                <a:solidFill>
                  <a:prstClr val="black"/>
                </a:solidFill>
              </a:rPr>
              <a:t>私も考えてみました。</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10</a:t>
            </a:fld>
            <a:endParaRPr kumimoji="1" lang="ja-JP" altLang="en-US"/>
          </a:p>
        </p:txBody>
      </p:sp>
    </p:spTree>
    <p:extLst>
      <p:ext uri="{BB962C8B-B14F-4D97-AF65-F5344CB8AC3E}">
        <p14:creationId xmlns:p14="http://schemas.microsoft.com/office/powerpoint/2010/main" val="10537760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449" y="4592638"/>
            <a:ext cx="5438775" cy="4837113"/>
          </a:xfrm>
        </p:spPr>
        <p:txBody>
          <a:bodyPr/>
          <a:lstStyle/>
          <a:p>
            <a:r>
              <a:rPr lang="ja-JP" altLang="en-US" dirty="0" smtClean="0"/>
              <a:t>怒られたくないとこの子は困っています。宿題が出来てない人に，だめだなあ，どうしてしなかったのなどを言っても，何の解決にもなりません。</a:t>
            </a:r>
            <a:endParaRPr lang="en-US" altLang="ja-JP" dirty="0" smtClean="0"/>
          </a:p>
          <a:p>
            <a:endParaRPr lang="en-US" altLang="ja-JP" dirty="0" smtClean="0"/>
          </a:p>
          <a:p>
            <a:r>
              <a:rPr lang="ja-JP" altLang="en-US" dirty="0" smtClean="0"/>
              <a:t>なぜ，良い</a:t>
            </a:r>
            <a:r>
              <a:rPr lang="ja-JP" altLang="en-US" dirty="0"/>
              <a:t>答え方といえるのか見てみたいと思います。</a:t>
            </a:r>
            <a:endParaRPr lang="en-US" altLang="ja-JP" dirty="0"/>
          </a:p>
          <a:p>
            <a:r>
              <a:rPr lang="ja-JP" altLang="en-US" dirty="0" smtClean="0"/>
              <a:t>ピンクの文字の部分は，相手を思いやる，共感している言葉です。</a:t>
            </a:r>
            <a:endParaRPr lang="en-US" altLang="ja-JP" dirty="0" smtClean="0"/>
          </a:p>
          <a:p>
            <a:r>
              <a:rPr lang="ja-JP" altLang="en-US" dirty="0" smtClean="0"/>
              <a:t>「困ったねえ」この部分で相手に共感しています。</a:t>
            </a:r>
            <a:endParaRPr lang="en-US" altLang="ja-JP" dirty="0" smtClean="0"/>
          </a:p>
          <a:p>
            <a:r>
              <a:rPr lang="ja-JP" altLang="en-US" dirty="0" smtClean="0"/>
              <a:t>相手の気持ちになっているのです。相手は，困っているから，この状況を分かってほしいから話しかけています。その気持ちを，状況を分かっているよということを伝えてほしいと思います。君の困っている状況，気持ちは分かったよ。</a:t>
            </a:r>
            <a:endParaRPr lang="en-US" altLang="ja-JP" dirty="0" smtClean="0"/>
          </a:p>
          <a:p>
            <a:r>
              <a:rPr lang="ja-JP" altLang="en-US" dirty="0"/>
              <a:t>そう</a:t>
            </a:r>
            <a:r>
              <a:rPr lang="ja-JP" altLang="en-US" dirty="0" smtClean="0"/>
              <a:t>すれば，宿題を忘れた人は，とりあえず，自分の</a:t>
            </a:r>
            <a:r>
              <a:rPr lang="ja-JP" altLang="en-US" dirty="0"/>
              <a:t>状況</a:t>
            </a:r>
            <a:r>
              <a:rPr lang="ja-JP" altLang="en-US" dirty="0" smtClean="0"/>
              <a:t>を分かってもらえたと思って安心します。</a:t>
            </a:r>
            <a:endParaRPr lang="en-US" altLang="ja-JP" dirty="0" smtClean="0"/>
          </a:p>
          <a:p>
            <a:r>
              <a:rPr kumimoji="1" lang="ja-JP" altLang="en-US" dirty="0" smtClean="0"/>
              <a:t>そこで，青い文字の部分は，前向きな次につながる言葉です。</a:t>
            </a:r>
            <a:endParaRPr kumimoji="1" lang="en-US" altLang="ja-JP" dirty="0" smtClean="0"/>
          </a:p>
          <a:p>
            <a:r>
              <a:rPr lang="ja-JP" altLang="en-US" dirty="0"/>
              <a:t>困ったから</a:t>
            </a:r>
            <a:r>
              <a:rPr lang="ja-JP" altLang="en-US" dirty="0" smtClean="0"/>
              <a:t>と，悩んでいるだけでは解決しないから，今，できることはないかい？間に合わなくてもこうすればいいんだよと</a:t>
            </a:r>
            <a:r>
              <a:rPr kumimoji="1" lang="ja-JP" altLang="en-US" dirty="0" smtClean="0"/>
              <a:t>アドバイスも送っています。見せてあげることも，友達だけれども，ここで見せたのでは君のためにならない。だから，もう一つ上の友達のつきあい方です。自分がしなかったことは自分で解決していくんだよ。自分で解決する方法はこうだよ。時間を最後まで使って頑張って，それでもできなかった場合は，正直に言うんだよ。それで，先生にしっかり伝えるんだよ。と前向きな言葉で，困っている相手に伝えています。</a:t>
            </a:r>
            <a:endParaRPr kumimoji="1" lang="en-US" altLang="ja-JP" dirty="0" smtClean="0"/>
          </a:p>
          <a:p>
            <a:r>
              <a:rPr kumimoji="1" lang="ja-JP" altLang="en-US" dirty="0" smtClean="0"/>
              <a:t>こう言われたら，宿題忘れた人もどう思うでしょう？</a:t>
            </a:r>
            <a:r>
              <a:rPr lang="en-US" altLang="ja-JP" dirty="0" smtClean="0"/>
              <a:t>S</a:t>
            </a:r>
            <a:r>
              <a:rPr lang="ja-JP" altLang="en-US" dirty="0" smtClean="0"/>
              <a:t>「・・・・｝</a:t>
            </a:r>
            <a:endParaRPr lang="en-US" altLang="ja-JP" dirty="0" smtClean="0"/>
          </a:p>
          <a:p>
            <a:r>
              <a:rPr kumimoji="1" lang="ja-JP" altLang="en-US" dirty="0"/>
              <a:t>納得</a:t>
            </a:r>
            <a:r>
              <a:rPr kumimoji="1" lang="ja-JP" altLang="en-US" dirty="0" smtClean="0"/>
              <a:t>して，解決の方向に向けて取り組み出しやすいですよね。</a:t>
            </a:r>
            <a:endParaRPr kumimoji="1" lang="en-US" altLang="ja-JP" dirty="0" smtClean="0"/>
          </a:p>
          <a:p>
            <a:r>
              <a:rPr lang="ja-JP" altLang="en-US" dirty="0" smtClean="0"/>
              <a:t>この２つの要素で，十分相手を良い方向へ導く言葉になっています。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11</a:t>
            </a:fld>
            <a:endParaRPr kumimoji="1" lang="ja-JP" altLang="en-US"/>
          </a:p>
        </p:txBody>
      </p:sp>
    </p:spTree>
    <p:extLst>
      <p:ext uri="{BB962C8B-B14F-4D97-AF65-F5344CB8AC3E}">
        <p14:creationId xmlns:p14="http://schemas.microsoft.com/office/powerpoint/2010/main" val="11153490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会話では，相手の気持ちに共感しつつ，どのように，行動すれば良いのか伝えましょう。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12</a:t>
            </a:fld>
            <a:endParaRPr kumimoji="1" lang="ja-JP" altLang="en-US"/>
          </a:p>
        </p:txBody>
      </p:sp>
    </p:spTree>
    <p:extLst>
      <p:ext uri="{BB962C8B-B14F-4D97-AF65-F5344CB8AC3E}">
        <p14:creationId xmlns:p14="http://schemas.microsoft.com/office/powerpoint/2010/main" val="3959927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452" y="4776790"/>
            <a:ext cx="5438775" cy="4523327"/>
          </a:xfrm>
        </p:spPr>
        <p:txBody>
          <a:bodyPr/>
          <a:lstStyle/>
          <a:p>
            <a:r>
              <a:rPr kumimoji="1" lang="ja-JP" altLang="en-US" dirty="0" smtClean="0"/>
              <a:t>ここで一句，○○君読んでください。</a:t>
            </a:r>
            <a:endParaRPr kumimoji="1" lang="en-US" altLang="ja-JP" dirty="0" smtClean="0"/>
          </a:p>
          <a:p>
            <a:endParaRPr lang="en-US" altLang="ja-JP" dirty="0"/>
          </a:p>
          <a:p>
            <a:r>
              <a:rPr kumimoji="1" lang="en-US" altLang="ja-JP" dirty="0" smtClean="0"/>
              <a:t>S</a:t>
            </a:r>
            <a:r>
              <a:rPr kumimoji="1" lang="ja-JP" altLang="en-US" dirty="0" smtClean="0"/>
              <a:t>「伝えましょう，共感しながら正しい行動」</a:t>
            </a:r>
            <a:endParaRPr kumimoji="1" lang="en-US" altLang="ja-JP" dirty="0" smtClean="0"/>
          </a:p>
          <a:p>
            <a:endParaRPr lang="en-US" altLang="ja-JP" dirty="0"/>
          </a:p>
          <a:p>
            <a:r>
              <a:rPr kumimoji="1" lang="ja-JP" altLang="en-US" dirty="0" smtClean="0"/>
              <a:t>みんなで復唱しましょう</a:t>
            </a:r>
            <a:endParaRPr kumimoji="1" lang="en-US" altLang="ja-JP" dirty="0" smtClean="0"/>
          </a:p>
          <a:p>
            <a:endParaRPr lang="en-US" altLang="ja-JP" dirty="0"/>
          </a:p>
          <a:p>
            <a:r>
              <a:rPr lang="en-US" altLang="ja-JP" dirty="0"/>
              <a:t>S</a:t>
            </a:r>
            <a:r>
              <a:rPr lang="ja-JP" altLang="en-US" dirty="0"/>
              <a:t>「</a:t>
            </a:r>
            <a:r>
              <a:rPr lang="ja-JP" altLang="en-US" dirty="0" smtClean="0"/>
              <a:t>伝えましょう，共感しながら正しい行動」</a:t>
            </a:r>
            <a:endParaRPr lang="en-US" altLang="ja-JP" dirty="0" smtClean="0"/>
          </a:p>
          <a:p>
            <a:endParaRPr lang="en-US" altLang="ja-JP" dirty="0"/>
          </a:p>
          <a:p>
            <a:r>
              <a:rPr lang="ja-JP" altLang="en-US" dirty="0" smtClean="0"/>
              <a:t>相手の状況を理解し，君は宿題よりテレビ優先しちゃったんだねえ，困ったねえ，大変</a:t>
            </a:r>
            <a:r>
              <a:rPr lang="ja-JP" altLang="en-US" dirty="0"/>
              <a:t>だ</a:t>
            </a:r>
            <a:r>
              <a:rPr lang="ja-JP" altLang="en-US" dirty="0" smtClean="0"/>
              <a:t>ねえ，このまま先生になんて言えばいいんだろうね，また，怒られるねえ，どうしたらいいんだろうね・・忘れた人の立場になって，相手の困った状況を理解して，相手の気持ちに共感する言葉をかけてあげてください。</a:t>
            </a:r>
            <a:endParaRPr lang="en-US" altLang="ja-JP" dirty="0" smtClean="0"/>
          </a:p>
          <a:p>
            <a:endParaRPr lang="en-US" altLang="ja-JP" dirty="0" smtClean="0"/>
          </a:p>
          <a:p>
            <a:r>
              <a:rPr lang="ja-JP" altLang="en-US" dirty="0" smtClean="0"/>
              <a:t>そして，どうしたらいいんだ・・・と</a:t>
            </a:r>
            <a:r>
              <a:rPr lang="ja-JP" altLang="en-US" dirty="0"/>
              <a:t>困って</a:t>
            </a:r>
            <a:r>
              <a:rPr lang="ja-JP" altLang="en-US" dirty="0" smtClean="0"/>
              <a:t>いる人ができることで，こうすればいいんじゃないかなあと</a:t>
            </a:r>
            <a:r>
              <a:rPr lang="ja-JP" altLang="en-US" dirty="0"/>
              <a:t>思うこと</a:t>
            </a:r>
            <a:r>
              <a:rPr lang="ja-JP" altLang="en-US" dirty="0" smtClean="0"/>
              <a:t>を，伝えてほしいと思います。</a:t>
            </a:r>
            <a:endParaRPr lang="en-US" altLang="ja-JP" dirty="0" smtClean="0"/>
          </a:p>
          <a:p>
            <a:endParaRPr lang="en-US" altLang="ja-JP" dirty="0"/>
          </a:p>
          <a:p>
            <a:r>
              <a:rPr lang="ja-JP" altLang="en-US" dirty="0" smtClean="0"/>
              <a:t>宿題見せてほしかった人も，この人は僕のことを分かってくれた。僕のことを本当に心配して思ってくれているから，こういうアドバイスをしてくれたんだと思って，自分を反省して，自分でできる限り頑張っていこうという気持ちになると思います。</a:t>
            </a:r>
            <a:endParaRPr lang="en-US" altLang="ja-JP" dirty="0" smtClean="0"/>
          </a:p>
          <a:p>
            <a:endParaRPr lang="en-US" altLang="ja-JP" dirty="0"/>
          </a:p>
          <a:p>
            <a:r>
              <a:rPr lang="ja-JP" altLang="en-US" dirty="0" smtClean="0"/>
              <a:t>人が困っていたら，怒ったり，突き放したりするんじゃなくて，困っている状況を理解し共感して，思いやりの言葉で伝えてほしいと思います。</a:t>
            </a:r>
            <a:endParaRPr lang="en-US" altLang="ja-JP" dirty="0"/>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13</a:t>
            </a:fld>
            <a:endParaRPr kumimoji="1" lang="ja-JP" altLang="en-US"/>
          </a:p>
        </p:txBody>
      </p:sp>
    </p:spTree>
    <p:extLst>
      <p:ext uri="{BB962C8B-B14F-4D97-AF65-F5344CB8AC3E}">
        <p14:creationId xmlns:p14="http://schemas.microsoft.com/office/powerpoint/2010/main" val="21468451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22275" y="1220788"/>
            <a:ext cx="5953125" cy="3349625"/>
          </a:xfrm>
        </p:spPr>
      </p:sp>
      <p:sp>
        <p:nvSpPr>
          <p:cNvPr id="3" name="ノート プレースホルダー 2"/>
          <p:cNvSpPr>
            <a:spLocks noGrp="1"/>
          </p:cNvSpPr>
          <p:nvPr>
            <p:ph type="body" idx="1"/>
          </p:nvPr>
        </p:nvSpPr>
        <p:spPr/>
        <p:txBody>
          <a:bodyPr/>
          <a:lstStyle/>
          <a:p>
            <a:r>
              <a:rPr kumimoji="1" lang="ja-JP" altLang="en-US" dirty="0" smtClean="0"/>
              <a:t>練習２です。</a:t>
            </a:r>
            <a:endParaRPr kumimoji="1" lang="en-US" altLang="ja-JP" dirty="0" smtClean="0"/>
          </a:p>
          <a:p>
            <a:r>
              <a:rPr kumimoji="1" lang="ja-JP" altLang="en-US" dirty="0" smtClean="0"/>
              <a:t>友達と，映画を見る待ち合わせをしていたのに，なかなか来なくって，約束の３０分を過ぎて，やっとやって来ました。やってきた友達が，「まった？さあ，いこうか？」</a:t>
            </a:r>
            <a:endParaRPr kumimoji="1" lang="en-US" altLang="ja-JP" dirty="0" smtClean="0"/>
          </a:p>
          <a:p>
            <a:r>
              <a:rPr lang="ja-JP" altLang="en-US" dirty="0" err="1"/>
              <a:t>って</a:t>
            </a:r>
            <a:r>
              <a:rPr lang="ja-JP" altLang="en-US" dirty="0"/>
              <a:t>言うん</a:t>
            </a:r>
            <a:r>
              <a:rPr lang="ja-JP" altLang="en-US" dirty="0" smtClean="0"/>
              <a:t>です。</a:t>
            </a:r>
            <a:endParaRPr lang="en-US" altLang="ja-JP" dirty="0" smtClean="0"/>
          </a:p>
          <a:p>
            <a:endParaRPr kumimoji="1" lang="en-US" altLang="ja-JP" dirty="0"/>
          </a:p>
          <a:p>
            <a:r>
              <a:rPr lang="ja-JP" altLang="en-US" dirty="0" smtClean="0"/>
              <a:t>なるほど。普通３０分，待たされたら腹が立ちますよね。</a:t>
            </a:r>
            <a:endParaRPr lang="en-US" altLang="ja-JP" dirty="0" smtClean="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14</a:t>
            </a:fld>
            <a:endParaRPr kumimoji="1" lang="ja-JP" altLang="en-US"/>
          </a:p>
        </p:txBody>
      </p:sp>
    </p:spTree>
    <p:extLst>
      <p:ext uri="{BB962C8B-B14F-4D97-AF65-F5344CB8AC3E}">
        <p14:creationId xmlns:p14="http://schemas.microsoft.com/office/powerpoint/2010/main" val="230277505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一人一人答えてもらう。</a:t>
            </a:r>
            <a:endParaRPr kumimoji="1" lang="en-US" altLang="ja-JP" dirty="0" smtClean="0"/>
          </a:p>
          <a:p>
            <a:endParaRPr lang="en-US" altLang="ja-JP" dirty="0"/>
          </a:p>
          <a:p>
            <a:endParaRPr kumimoji="1" lang="en-US" altLang="ja-JP" dirty="0" smtClean="0"/>
          </a:p>
          <a:p>
            <a:r>
              <a:rPr lang="ja-JP" altLang="en-US" dirty="0"/>
              <a:t>私</a:t>
            </a:r>
            <a:r>
              <a:rPr lang="ja-JP" altLang="en-US" dirty="0" smtClean="0"/>
              <a:t>も考えてきました。</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15</a:t>
            </a:fld>
            <a:endParaRPr kumimoji="1" lang="ja-JP" altLang="en-US"/>
          </a:p>
        </p:txBody>
      </p:sp>
    </p:spTree>
    <p:extLst>
      <p:ext uri="{BB962C8B-B14F-4D97-AF65-F5344CB8AC3E}">
        <p14:creationId xmlns:p14="http://schemas.microsoft.com/office/powerpoint/2010/main" val="4005008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en-US" dirty="0" smtClean="0">
                <a:solidFill>
                  <a:prstClr val="black"/>
                </a:solidFill>
              </a:rPr>
              <a:t>こんな答え方はどうでしょう。</a:t>
            </a:r>
            <a:endParaRPr lang="en-US" altLang="ja-JP" dirty="0" smtClean="0">
              <a:solidFill>
                <a:prstClr val="black"/>
              </a:solidFill>
            </a:endParaRPr>
          </a:p>
          <a:p>
            <a:pPr lvl="0"/>
            <a:endParaRPr lang="en-US" altLang="ja-JP" dirty="0" smtClean="0">
              <a:solidFill>
                <a:prstClr val="black"/>
              </a:solidFill>
            </a:endParaRPr>
          </a:p>
          <a:p>
            <a:pPr lvl="0"/>
            <a:r>
              <a:rPr lang="ja-JP" altLang="en-US" dirty="0" smtClean="0">
                <a:solidFill>
                  <a:prstClr val="black"/>
                </a:solidFill>
              </a:rPr>
              <a:t>ピンク</a:t>
            </a:r>
            <a:r>
              <a:rPr lang="ja-JP" altLang="en-US" dirty="0">
                <a:solidFill>
                  <a:prstClr val="black"/>
                </a:solidFill>
              </a:rPr>
              <a:t>の文字の部分</a:t>
            </a:r>
            <a:r>
              <a:rPr lang="ja-JP" altLang="en-US" dirty="0" smtClean="0">
                <a:solidFill>
                  <a:prstClr val="black"/>
                </a:solidFill>
              </a:rPr>
              <a:t>は，相手</a:t>
            </a:r>
            <a:r>
              <a:rPr lang="ja-JP" altLang="en-US" dirty="0">
                <a:solidFill>
                  <a:prstClr val="black"/>
                </a:solidFill>
              </a:rPr>
              <a:t>を</a:t>
            </a:r>
            <a:r>
              <a:rPr lang="ja-JP" altLang="en-US" dirty="0" smtClean="0">
                <a:solidFill>
                  <a:prstClr val="black"/>
                </a:solidFill>
              </a:rPr>
              <a:t>思いやる，共感</a:t>
            </a:r>
            <a:r>
              <a:rPr lang="ja-JP" altLang="en-US" dirty="0">
                <a:solidFill>
                  <a:prstClr val="black"/>
                </a:solidFill>
              </a:rPr>
              <a:t>している言葉です</a:t>
            </a:r>
            <a:r>
              <a:rPr lang="ja-JP" altLang="en-US" dirty="0" smtClean="0">
                <a:solidFill>
                  <a:prstClr val="black"/>
                </a:solidFill>
              </a:rPr>
              <a:t>。</a:t>
            </a:r>
            <a:endParaRPr lang="en-US" altLang="ja-JP" dirty="0" smtClean="0">
              <a:solidFill>
                <a:prstClr val="black"/>
              </a:solidFill>
            </a:endParaRPr>
          </a:p>
          <a:p>
            <a:pPr lvl="0"/>
            <a:r>
              <a:rPr lang="ja-JP" altLang="en-US" dirty="0">
                <a:solidFill>
                  <a:prstClr val="black"/>
                </a:solidFill>
              </a:rPr>
              <a:t>「とても心配したよ」</a:t>
            </a:r>
            <a:r>
              <a:rPr lang="ja-JP" altLang="en-US" dirty="0" smtClean="0">
                <a:solidFill>
                  <a:prstClr val="black"/>
                </a:solidFill>
              </a:rPr>
              <a:t>「時間を間違えたのかと不安になったわ</a:t>
            </a:r>
            <a:r>
              <a:rPr lang="ja-JP" altLang="en-US" dirty="0">
                <a:solidFill>
                  <a:prstClr val="black"/>
                </a:solidFill>
              </a:rPr>
              <a:t>」この部分で自分の気持ちを相手に伝えて</a:t>
            </a:r>
            <a:r>
              <a:rPr lang="ja-JP" altLang="en-US" dirty="0" smtClean="0">
                <a:solidFill>
                  <a:prstClr val="black"/>
                </a:solidFill>
              </a:rPr>
              <a:t>います。ずっと待たされて腹が立っているかもしれません。しかし，なんで腹が立ったのかを伝えるのです。待ち合わせの時間に会えると思っていていたのに姿が見えない・・なぜ来ないんだ，何かあったのか，もしかして，大きな事故に巻き込まれているんじゃないのか・・あー心配だわ。あー，心がざわつく。あー，一人でこの状態で待つなんて心細いわー。という相手を思うが故の心の苦しさを伝えるんです。一人待っていたこの気持ちを伝えながら，</a:t>
            </a:r>
            <a:endParaRPr lang="en-US" altLang="ja-JP" dirty="0" smtClean="0">
              <a:solidFill>
                <a:prstClr val="black"/>
              </a:solidFill>
            </a:endParaRPr>
          </a:p>
          <a:p>
            <a:pPr lvl="0"/>
            <a:r>
              <a:rPr lang="ja-JP" altLang="en-US" dirty="0">
                <a:solidFill>
                  <a:prstClr val="black"/>
                </a:solidFill>
              </a:rPr>
              <a:t>青い部分</a:t>
            </a:r>
            <a:r>
              <a:rPr lang="ja-JP" altLang="en-US" dirty="0" smtClean="0">
                <a:solidFill>
                  <a:prstClr val="black"/>
                </a:solidFill>
              </a:rPr>
              <a:t>で</a:t>
            </a:r>
            <a:r>
              <a:rPr lang="ja-JP" altLang="en-US" dirty="0">
                <a:solidFill>
                  <a:prstClr val="black"/>
                </a:solidFill>
              </a:rPr>
              <a:t>す</a:t>
            </a:r>
            <a:r>
              <a:rPr lang="ja-JP" altLang="en-US" dirty="0" smtClean="0">
                <a:solidFill>
                  <a:prstClr val="black"/>
                </a:solidFill>
              </a:rPr>
              <a:t>。</a:t>
            </a:r>
            <a:endParaRPr lang="en-US" altLang="ja-JP" dirty="0">
              <a:solidFill>
                <a:prstClr val="black"/>
              </a:solidFill>
            </a:endParaRPr>
          </a:p>
          <a:p>
            <a:pPr lvl="0"/>
            <a:r>
              <a:rPr lang="ja-JP" altLang="en-US" dirty="0" smtClean="0">
                <a:solidFill>
                  <a:prstClr val="black"/>
                </a:solidFill>
              </a:rPr>
              <a:t>青い文字</a:t>
            </a:r>
            <a:r>
              <a:rPr lang="ja-JP" altLang="en-US" dirty="0">
                <a:solidFill>
                  <a:prstClr val="black"/>
                </a:solidFill>
              </a:rPr>
              <a:t>の部分</a:t>
            </a:r>
            <a:r>
              <a:rPr lang="ja-JP" altLang="en-US" dirty="0" smtClean="0">
                <a:solidFill>
                  <a:prstClr val="black"/>
                </a:solidFill>
              </a:rPr>
              <a:t>は，前向き</a:t>
            </a:r>
            <a:r>
              <a:rPr lang="ja-JP" altLang="en-US" dirty="0">
                <a:solidFill>
                  <a:prstClr val="black"/>
                </a:solidFill>
              </a:rPr>
              <a:t>な次につながる言葉です。</a:t>
            </a:r>
            <a:endParaRPr lang="en-US" altLang="ja-JP" dirty="0">
              <a:solidFill>
                <a:prstClr val="black"/>
              </a:solidFill>
            </a:endParaRPr>
          </a:p>
          <a:p>
            <a:pPr lvl="0"/>
            <a:r>
              <a:rPr lang="ja-JP" altLang="en-US" dirty="0" smtClean="0">
                <a:solidFill>
                  <a:prstClr val="black"/>
                </a:solidFill>
              </a:rPr>
              <a:t>だから，こうしてほしかった。だから，辛かったのよ。遅れたことを責めているんじゃ</a:t>
            </a:r>
            <a:r>
              <a:rPr lang="ja-JP" altLang="en-US" dirty="0" err="1" smtClean="0">
                <a:solidFill>
                  <a:prstClr val="black"/>
                </a:solidFill>
              </a:rPr>
              <a:t>にのよ</a:t>
            </a:r>
            <a:r>
              <a:rPr lang="ja-JP" altLang="en-US" dirty="0" smtClean="0">
                <a:solidFill>
                  <a:prstClr val="black"/>
                </a:solidFill>
              </a:rPr>
              <a:t>。でも遅れるときには，こうしてほしかったのよ。こうしてくれたら，私も腹が立たないわ。心細くないわ。今日の目的は映画をみて  楽しむことよ。さあさあ，映画に遅れてしまうよ。僕たちは急がなくちゃいけないね。</a:t>
            </a:r>
            <a:endParaRPr lang="en-US" altLang="ja-JP" dirty="0" smtClean="0">
              <a:solidFill>
                <a:prstClr val="black"/>
              </a:solidFill>
            </a:endParaRPr>
          </a:p>
          <a:p>
            <a:pPr lvl="0"/>
            <a:r>
              <a:rPr lang="ja-JP" altLang="en-US" dirty="0" smtClean="0">
                <a:solidFill>
                  <a:prstClr val="black"/>
                </a:solidFill>
              </a:rPr>
              <a:t>と次にとるべき適切な行動を伝えています。</a:t>
            </a:r>
            <a:endParaRPr lang="en-US" altLang="ja-JP" dirty="0" smtClean="0">
              <a:solidFill>
                <a:prstClr val="black"/>
              </a:solidFill>
            </a:endParaRPr>
          </a:p>
          <a:p>
            <a:pPr lvl="0"/>
            <a:r>
              <a:rPr lang="ja-JP" altLang="en-US" dirty="0">
                <a:solidFill>
                  <a:prstClr val="black"/>
                </a:solidFill>
              </a:rPr>
              <a:t>こう</a:t>
            </a:r>
            <a:r>
              <a:rPr lang="ja-JP" altLang="en-US" dirty="0" smtClean="0">
                <a:solidFill>
                  <a:prstClr val="black"/>
                </a:solidFill>
              </a:rPr>
              <a:t>言われたらどうですか？</a:t>
            </a:r>
            <a:r>
              <a:rPr lang="en-US" altLang="ja-JP" dirty="0" smtClean="0">
                <a:solidFill>
                  <a:prstClr val="black"/>
                </a:solidFill>
              </a:rPr>
              <a:t>S</a:t>
            </a:r>
            <a:r>
              <a:rPr lang="ja-JP" altLang="en-US" dirty="0" smtClean="0">
                <a:solidFill>
                  <a:prstClr val="black"/>
                </a:solidFill>
              </a:rPr>
              <a:t>「・・・・」</a:t>
            </a:r>
            <a:endParaRPr lang="en-US" altLang="ja-JP" dirty="0" smtClean="0">
              <a:solidFill>
                <a:prstClr val="black"/>
              </a:solidFill>
            </a:endParaRPr>
          </a:p>
          <a:p>
            <a:pPr lvl="0"/>
            <a:r>
              <a:rPr lang="ja-JP" altLang="en-US" dirty="0" smtClean="0">
                <a:solidFill>
                  <a:prstClr val="black"/>
                </a:solidFill>
              </a:rPr>
              <a:t>申し訳なかったな，悪いことしちゃったな，素直に反省してごめんと言おう。次からは，気をつけようと思いますね。</a:t>
            </a:r>
            <a:endParaRPr lang="en-US" altLang="ja-JP" dirty="0">
              <a:solidFill>
                <a:prstClr val="black"/>
              </a:solidFill>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16</a:t>
            </a:fld>
            <a:endParaRPr kumimoji="1" lang="ja-JP" altLang="en-US"/>
          </a:p>
        </p:txBody>
      </p:sp>
    </p:spTree>
    <p:extLst>
      <p:ext uri="{BB962C8B-B14F-4D97-AF65-F5344CB8AC3E}">
        <p14:creationId xmlns:p14="http://schemas.microsoft.com/office/powerpoint/2010/main" val="34744695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422275" y="4732185"/>
            <a:ext cx="5438775" cy="3908425"/>
          </a:xfrm>
        </p:spPr>
        <p:txBody>
          <a:bodyPr/>
          <a:lstStyle/>
          <a:p>
            <a:pPr lvl="0"/>
            <a:endParaRPr lang="en-US" altLang="ja-JP" dirty="0">
              <a:solidFill>
                <a:prstClr val="black"/>
              </a:solidFill>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17</a:t>
            </a:fld>
            <a:endParaRPr kumimoji="1" lang="ja-JP" altLang="en-US"/>
          </a:p>
        </p:txBody>
      </p:sp>
      <p:sp>
        <p:nvSpPr>
          <p:cNvPr id="5" name="正方形/長方形 4"/>
          <p:cNvSpPr/>
          <p:nvPr/>
        </p:nvSpPr>
        <p:spPr>
          <a:xfrm>
            <a:off x="1187256" y="5259335"/>
            <a:ext cx="4845553" cy="1292662"/>
          </a:xfrm>
          <a:prstGeom prst="rect">
            <a:avLst/>
          </a:prstGeom>
        </p:spPr>
        <p:txBody>
          <a:bodyPr wrap="square">
            <a:spAutoFit/>
          </a:bodyPr>
          <a:lstStyle/>
          <a:p>
            <a:pPr lvl="0"/>
            <a:r>
              <a:rPr lang="ja-JP" altLang="en-US" sz="1400" dirty="0" smtClean="0">
                <a:solidFill>
                  <a:prstClr val="black"/>
                </a:solidFill>
              </a:rPr>
              <a:t>腹を立てて相手を責めるのではなくて，自分の気持ちを伝えながら，どのように行動してほしかったのかを伝えましょう。</a:t>
            </a:r>
            <a:endParaRPr lang="en-US" altLang="ja-JP" sz="1400" dirty="0" smtClean="0">
              <a:solidFill>
                <a:prstClr val="black"/>
              </a:solidFill>
            </a:endParaRPr>
          </a:p>
          <a:p>
            <a:pPr lvl="0"/>
            <a:endParaRPr lang="en-US" altLang="ja-JP" sz="1400" dirty="0">
              <a:solidFill>
                <a:prstClr val="black"/>
              </a:solidFill>
            </a:endParaRPr>
          </a:p>
          <a:p>
            <a:pPr lvl="0"/>
            <a:endParaRPr lang="en-US" altLang="ja-JP" dirty="0" smtClean="0">
              <a:solidFill>
                <a:prstClr val="black"/>
              </a:solidFill>
            </a:endParaRPr>
          </a:p>
          <a:p>
            <a:pPr lvl="0"/>
            <a:endParaRPr lang="en-US" altLang="ja-JP" dirty="0">
              <a:solidFill>
                <a:prstClr val="black"/>
              </a:solidFill>
            </a:endParaRPr>
          </a:p>
        </p:txBody>
      </p:sp>
    </p:spTree>
    <p:extLst>
      <p:ext uri="{BB962C8B-B14F-4D97-AF65-F5344CB8AC3E}">
        <p14:creationId xmlns:p14="http://schemas.microsoft.com/office/powerpoint/2010/main" val="31721268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en-US" dirty="0">
                <a:solidFill>
                  <a:prstClr val="black"/>
                </a:solidFill>
              </a:rPr>
              <a:t>ここで</a:t>
            </a:r>
            <a:r>
              <a:rPr lang="ja-JP" altLang="en-US" dirty="0" smtClean="0">
                <a:solidFill>
                  <a:prstClr val="black"/>
                </a:solidFill>
              </a:rPr>
              <a:t>一句，○○</a:t>
            </a:r>
            <a:r>
              <a:rPr lang="ja-JP" altLang="en-US" dirty="0">
                <a:solidFill>
                  <a:prstClr val="black"/>
                </a:solidFill>
              </a:rPr>
              <a:t>君読んでください。</a:t>
            </a:r>
            <a:endParaRPr lang="en-US" altLang="ja-JP" dirty="0">
              <a:solidFill>
                <a:prstClr val="black"/>
              </a:solidFill>
            </a:endParaRPr>
          </a:p>
          <a:p>
            <a:pPr lvl="0"/>
            <a:endParaRPr lang="en-US" altLang="ja-JP" dirty="0">
              <a:solidFill>
                <a:prstClr val="black"/>
              </a:solidFill>
            </a:endParaRPr>
          </a:p>
          <a:p>
            <a:pPr lvl="0"/>
            <a:r>
              <a:rPr lang="en-US" altLang="ja-JP" dirty="0">
                <a:solidFill>
                  <a:prstClr val="black"/>
                </a:solidFill>
              </a:rPr>
              <a:t>S</a:t>
            </a:r>
            <a:r>
              <a:rPr lang="ja-JP" altLang="en-US" dirty="0">
                <a:solidFill>
                  <a:prstClr val="black"/>
                </a:solidFill>
              </a:rPr>
              <a:t>「</a:t>
            </a:r>
            <a:r>
              <a:rPr lang="ja-JP" altLang="en-US" dirty="0" smtClean="0">
                <a:solidFill>
                  <a:prstClr val="black"/>
                </a:solidFill>
              </a:rPr>
              <a:t>伝えよう　　こうしてもらえたら　　うれしいな」</a:t>
            </a:r>
            <a:endParaRPr lang="en-US" altLang="ja-JP" dirty="0">
              <a:solidFill>
                <a:prstClr val="black"/>
              </a:solidFill>
            </a:endParaRPr>
          </a:p>
          <a:p>
            <a:pPr lvl="0"/>
            <a:endParaRPr lang="en-US" altLang="ja-JP" dirty="0">
              <a:solidFill>
                <a:prstClr val="black"/>
              </a:solidFill>
            </a:endParaRPr>
          </a:p>
          <a:p>
            <a:pPr lvl="0"/>
            <a:r>
              <a:rPr lang="ja-JP" altLang="en-US" dirty="0">
                <a:solidFill>
                  <a:prstClr val="black"/>
                </a:solidFill>
              </a:rPr>
              <a:t>みんなで</a:t>
            </a:r>
            <a:r>
              <a:rPr lang="ja-JP" altLang="en-US" dirty="0" smtClean="0">
                <a:solidFill>
                  <a:prstClr val="black"/>
                </a:solidFill>
              </a:rPr>
              <a:t>復唱です。</a:t>
            </a:r>
            <a:endParaRPr lang="en-US" altLang="ja-JP" dirty="0">
              <a:solidFill>
                <a:prstClr val="black"/>
              </a:solidFill>
            </a:endParaRPr>
          </a:p>
          <a:p>
            <a:pPr lvl="0"/>
            <a:endParaRPr lang="en-US" altLang="ja-JP" dirty="0">
              <a:solidFill>
                <a:prstClr val="black"/>
              </a:solidFill>
            </a:endParaRPr>
          </a:p>
          <a:p>
            <a:pPr lvl="0"/>
            <a:r>
              <a:rPr lang="en-US" altLang="ja-JP" dirty="0">
                <a:solidFill>
                  <a:prstClr val="black"/>
                </a:solidFill>
              </a:rPr>
              <a:t>S</a:t>
            </a:r>
            <a:r>
              <a:rPr lang="ja-JP" altLang="en-US" dirty="0" smtClean="0">
                <a:solidFill>
                  <a:prstClr val="black"/>
                </a:solidFill>
              </a:rPr>
              <a:t>「</a:t>
            </a:r>
            <a:r>
              <a:rPr lang="ja-JP" altLang="en-US" dirty="0">
                <a:solidFill>
                  <a:prstClr val="black"/>
                </a:solidFill>
              </a:rPr>
              <a:t>伝えよう　　こうして</a:t>
            </a:r>
            <a:r>
              <a:rPr lang="ja-JP" altLang="en-US" dirty="0" smtClean="0">
                <a:solidFill>
                  <a:prstClr val="black"/>
                </a:solidFill>
              </a:rPr>
              <a:t>もらえたら</a:t>
            </a:r>
            <a:r>
              <a:rPr lang="ja-JP" altLang="en-US" dirty="0">
                <a:solidFill>
                  <a:prstClr val="black"/>
                </a:solidFill>
              </a:rPr>
              <a:t>　　うれしいな</a:t>
            </a:r>
            <a:r>
              <a:rPr lang="ja-JP" altLang="en-US" dirty="0" smtClean="0">
                <a:solidFill>
                  <a:prstClr val="black"/>
                </a:solidFill>
              </a:rPr>
              <a:t>」</a:t>
            </a:r>
            <a:endParaRPr lang="en-US" altLang="ja-JP" dirty="0" smtClean="0">
              <a:solidFill>
                <a:prstClr val="black"/>
              </a:solidFill>
            </a:endParaRPr>
          </a:p>
          <a:p>
            <a:pPr lvl="0"/>
            <a:endParaRPr lang="en-US" altLang="ja-JP" dirty="0">
              <a:solidFill>
                <a:prstClr val="black"/>
              </a:solidFill>
            </a:endParaRPr>
          </a:p>
          <a:p>
            <a:pPr lvl="0"/>
            <a:r>
              <a:rPr lang="ja-JP" altLang="en-US" dirty="0" smtClean="0">
                <a:solidFill>
                  <a:prstClr val="black"/>
                </a:solidFill>
              </a:rPr>
              <a:t>腹を立てて「ばかや</a:t>
            </a:r>
            <a:r>
              <a:rPr lang="ja-JP" altLang="en-US" dirty="0" err="1" smtClean="0">
                <a:solidFill>
                  <a:prstClr val="black"/>
                </a:solidFill>
              </a:rPr>
              <a:t>ろ</a:t>
            </a:r>
            <a:r>
              <a:rPr lang="ja-JP" altLang="en-US" dirty="0" smtClean="0">
                <a:solidFill>
                  <a:prstClr val="black"/>
                </a:solidFill>
              </a:rPr>
              <a:t>ー，なんで遅れてきたんだよ！おまえが悪いんだ！」なんて，相手を責めても，時間は戻ってきません。遅れてきた理由もあるんでしょう。連絡できなかった理由もあるんでしょう。相手の事情も聞かずに怒ったり責めたりしても，的外れになることもあります。それを聞いてあげることも大事ですね。</a:t>
            </a:r>
            <a:endParaRPr lang="en-US" altLang="ja-JP" dirty="0" smtClean="0">
              <a:solidFill>
                <a:prstClr val="black"/>
              </a:solidFill>
            </a:endParaRPr>
          </a:p>
          <a:p>
            <a:pPr lvl="0"/>
            <a:r>
              <a:rPr lang="ja-JP" altLang="en-US" dirty="0" smtClean="0">
                <a:solidFill>
                  <a:prstClr val="black"/>
                </a:solidFill>
              </a:rPr>
              <a:t>責めることよりも，私は，こういう気持ちでずっとまっていたのよという事実と，こうしてほしかったという気持ちを伝えることで，待たせた方も，心から悪かったな</a:t>
            </a:r>
            <a:r>
              <a:rPr lang="ja-JP" altLang="en-US" dirty="0">
                <a:solidFill>
                  <a:prstClr val="black"/>
                </a:solidFill>
              </a:rPr>
              <a:t>あ</a:t>
            </a:r>
            <a:r>
              <a:rPr lang="ja-JP" altLang="en-US" dirty="0" smtClean="0">
                <a:solidFill>
                  <a:prstClr val="black"/>
                </a:solidFill>
              </a:rPr>
              <a:t>と，思うことができます。</a:t>
            </a:r>
            <a:endParaRPr lang="en-US" altLang="ja-JP" dirty="0" smtClean="0">
              <a:solidFill>
                <a:prstClr val="black"/>
              </a:solidFill>
            </a:endParaRPr>
          </a:p>
          <a:p>
            <a:pPr lvl="0"/>
            <a:endParaRPr lang="en-US" altLang="ja-JP" dirty="0">
              <a:solidFill>
                <a:prstClr val="black"/>
              </a:solidFill>
            </a:endParaRPr>
          </a:p>
          <a:p>
            <a:pPr lvl="0"/>
            <a:r>
              <a:rPr lang="ja-JP" altLang="en-US" dirty="0" smtClean="0">
                <a:solidFill>
                  <a:prstClr val="black"/>
                </a:solidFill>
              </a:rPr>
              <a:t>コミュニケーションは互いの気持ちを伝えあうことが大事なんですね。</a:t>
            </a:r>
            <a:endParaRPr lang="en-US" altLang="ja-JP" dirty="0" smtClean="0">
              <a:solidFill>
                <a:prstClr val="black"/>
              </a:solidFill>
            </a:endParaRPr>
          </a:p>
          <a:p>
            <a:pPr lvl="0"/>
            <a:endParaRPr lang="en-US" altLang="ja-JP" dirty="0">
              <a:solidFill>
                <a:prstClr val="black"/>
              </a:solidFill>
            </a:endParaRPr>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18</a:t>
            </a:fld>
            <a:endParaRPr kumimoji="1" lang="ja-JP" altLang="en-US"/>
          </a:p>
        </p:txBody>
      </p:sp>
    </p:spTree>
    <p:extLst>
      <p:ext uri="{BB962C8B-B14F-4D97-AF65-F5344CB8AC3E}">
        <p14:creationId xmlns:p14="http://schemas.microsoft.com/office/powerpoint/2010/main" val="6119448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sz="1050" dirty="0" smtClean="0"/>
              <a:t>練習３です。この場面はそれぞれまず個人で考えてもらいます。松葉杖使っている友達です。つぶやいてきました。○○くん，読んでく</a:t>
            </a:r>
            <a:r>
              <a:rPr lang="ja-JP" altLang="en-US" sz="1050" dirty="0"/>
              <a:t>れます</a:t>
            </a:r>
            <a:r>
              <a:rPr lang="ja-JP" altLang="en-US" sz="1050" dirty="0" smtClean="0"/>
              <a:t>か。</a:t>
            </a:r>
            <a:endParaRPr lang="en-US" altLang="ja-JP" sz="1050" dirty="0" smtClean="0"/>
          </a:p>
          <a:p>
            <a:endParaRPr lang="en-US" altLang="ja-JP" sz="1050" dirty="0" smtClean="0"/>
          </a:p>
          <a:p>
            <a:endParaRPr lang="en-US" altLang="ja-JP" sz="1050" dirty="0" smtClean="0"/>
          </a:p>
          <a:p>
            <a:endParaRPr kumimoji="1" lang="ja-JP" altLang="en-US" sz="1050"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19</a:t>
            </a:fld>
            <a:endParaRPr kumimoji="1" lang="ja-JP" altLang="en-US"/>
          </a:p>
        </p:txBody>
      </p:sp>
    </p:spTree>
    <p:extLst>
      <p:ext uri="{BB962C8B-B14F-4D97-AF65-F5344CB8AC3E}">
        <p14:creationId xmlns:p14="http://schemas.microsoft.com/office/powerpoint/2010/main" val="5549827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679452" y="4776790"/>
            <a:ext cx="5438775" cy="5008767"/>
          </a:xfrm>
        </p:spPr>
        <p:txBody>
          <a:bodyPr/>
          <a:lstStyle/>
          <a:p>
            <a:r>
              <a:rPr lang="ja-JP" altLang="en-US" sz="1100" dirty="0"/>
              <a:t>コミュニケーションのタイプに</a:t>
            </a:r>
            <a:r>
              <a:rPr lang="ja-JP" altLang="en-US" sz="1100" dirty="0" smtClean="0"/>
              <a:t>は，いろいろ</a:t>
            </a:r>
            <a:r>
              <a:rPr lang="ja-JP" altLang="en-US" sz="1100" dirty="0"/>
              <a:t>なものがあります。</a:t>
            </a:r>
            <a:endParaRPr lang="en-US" altLang="ja-JP" sz="1100" dirty="0"/>
          </a:p>
          <a:p>
            <a:r>
              <a:rPr lang="ja-JP" altLang="en-US" sz="1100" dirty="0"/>
              <a:t>まず・・攻撃的なコミュニケーションですが・・ちょっと演技してみます</a:t>
            </a:r>
            <a:r>
              <a:rPr lang="ja-JP" altLang="en-US" sz="1100" dirty="0" smtClean="0"/>
              <a:t>ので，○○先生，前にでてきてください。私に，話</a:t>
            </a:r>
            <a:r>
              <a:rPr lang="ja-JP" altLang="en-US" sz="1100" dirty="0"/>
              <a:t>かけてくれますか？</a:t>
            </a:r>
            <a:endParaRPr lang="en-US" altLang="ja-JP" sz="1100" dirty="0"/>
          </a:p>
          <a:p>
            <a:r>
              <a:rPr lang="en-US" altLang="ja-JP" sz="1100" dirty="0" smtClean="0"/>
              <a:t>T</a:t>
            </a:r>
            <a:r>
              <a:rPr lang="ja-JP" altLang="en-US" sz="1100" dirty="0" smtClean="0"/>
              <a:t>「</a:t>
            </a:r>
            <a:r>
              <a:rPr lang="ja-JP" altLang="en-US" sz="1100" dirty="0"/>
              <a:t>今日は何時までいるんですか？」</a:t>
            </a:r>
            <a:endParaRPr lang="en-US" altLang="ja-JP" sz="1100" dirty="0"/>
          </a:p>
          <a:p>
            <a:r>
              <a:rPr lang="en-US" altLang="ja-JP" sz="1100" dirty="0"/>
              <a:t>T</a:t>
            </a:r>
            <a:r>
              <a:rPr lang="ja-JP" altLang="en-US" sz="1100" dirty="0"/>
              <a:t>「知らないよ</a:t>
            </a:r>
            <a:r>
              <a:rPr lang="ja-JP" altLang="en-US" sz="1100" dirty="0" smtClean="0"/>
              <a:t>！仕事が終わったら勝手に帰るよ！あなたに関係ないだろう！」</a:t>
            </a:r>
            <a:r>
              <a:rPr lang="ja-JP" altLang="en-US" sz="1100" dirty="0"/>
              <a:t>・・どうでしたか？こんな攻撃的な返事が返ってきたらどんな気持ちがしましたか</a:t>
            </a:r>
            <a:r>
              <a:rPr lang="ja-JP" altLang="en-US" sz="1100" dirty="0" smtClean="0"/>
              <a:t>？</a:t>
            </a:r>
            <a:r>
              <a:rPr lang="en-US" altLang="ja-JP" sz="1100" dirty="0" smtClean="0"/>
              <a:t>T</a:t>
            </a:r>
            <a:r>
              <a:rPr lang="ja-JP" altLang="en-US" sz="1100" dirty="0" smtClean="0"/>
              <a:t>「</a:t>
            </a:r>
            <a:r>
              <a:rPr lang="ja-JP" altLang="en-US" sz="1100" dirty="0"/>
              <a:t>・・・・</a:t>
            </a:r>
            <a:r>
              <a:rPr lang="ja-JP" altLang="en-US" sz="1100" dirty="0" smtClean="0"/>
              <a:t>」・・そう</a:t>
            </a:r>
            <a:r>
              <a:rPr lang="ja-JP" altLang="en-US" sz="1100" dirty="0"/>
              <a:t>ですね。相手が怒って</a:t>
            </a:r>
            <a:r>
              <a:rPr lang="ja-JP" altLang="en-US" sz="1100" dirty="0" smtClean="0"/>
              <a:t>きたら，もう，次</a:t>
            </a:r>
            <a:r>
              <a:rPr lang="ja-JP" altLang="en-US" sz="1100" dirty="0"/>
              <a:t>は話もしたくない</a:t>
            </a:r>
            <a:r>
              <a:rPr lang="ja-JP" altLang="en-US" sz="1100" dirty="0" smtClean="0"/>
              <a:t>し，あまり関わりたく</a:t>
            </a:r>
            <a:r>
              <a:rPr lang="ja-JP" altLang="en-US" sz="1100" dirty="0"/>
              <a:t>なくなりますよね。</a:t>
            </a:r>
            <a:endParaRPr lang="en-US" altLang="ja-JP" sz="1100" dirty="0"/>
          </a:p>
          <a:p>
            <a:r>
              <a:rPr lang="ja-JP" altLang="en-US" sz="1100" dirty="0" smtClean="0"/>
              <a:t>次</a:t>
            </a:r>
            <a:r>
              <a:rPr lang="ja-JP" altLang="en-US" sz="1100" dirty="0"/>
              <a:t>に・・悲観的なコミュニケーションです</a:t>
            </a:r>
            <a:r>
              <a:rPr lang="ja-JP" altLang="en-US" sz="1100" dirty="0" smtClean="0"/>
              <a:t>が，○○先生，また</a:t>
            </a:r>
            <a:r>
              <a:rPr lang="ja-JP" altLang="en-US" sz="1100" dirty="0"/>
              <a:t>私</a:t>
            </a:r>
            <a:r>
              <a:rPr lang="ja-JP" altLang="en-US" sz="1100" dirty="0" smtClean="0"/>
              <a:t>に，話</a:t>
            </a:r>
            <a:r>
              <a:rPr lang="ja-JP" altLang="en-US" sz="1100" dirty="0"/>
              <a:t>かけてくれますか？</a:t>
            </a:r>
            <a:endParaRPr lang="en-US" altLang="ja-JP" sz="1100" dirty="0"/>
          </a:p>
          <a:p>
            <a:r>
              <a:rPr lang="en-US" altLang="ja-JP" sz="1100" dirty="0" smtClean="0"/>
              <a:t>T</a:t>
            </a:r>
            <a:r>
              <a:rPr lang="ja-JP" altLang="en-US" sz="1100" dirty="0" smtClean="0"/>
              <a:t>「今日のお昼は何を食べたんですか？</a:t>
            </a:r>
            <a:r>
              <a:rPr lang="ja-JP" altLang="en-US" sz="1100" dirty="0"/>
              <a:t>」</a:t>
            </a:r>
            <a:endParaRPr lang="en-US" altLang="ja-JP" sz="1100" dirty="0"/>
          </a:p>
          <a:p>
            <a:r>
              <a:rPr lang="en-US" altLang="ja-JP" sz="1100" dirty="0"/>
              <a:t>T</a:t>
            </a:r>
            <a:r>
              <a:rPr lang="ja-JP" altLang="en-US" sz="1100" dirty="0" smtClean="0"/>
              <a:t>「今日は時間がなくておにぎり一つしか食べていません。あー，せっかくのランチをこんな少ししか食べられないなんて・・こんな生活いやになってくる（</a:t>
            </a:r>
            <a:r>
              <a:rPr lang="ja-JP" altLang="en-US" sz="1100" dirty="0"/>
              <a:t>泣）」・・</a:t>
            </a:r>
            <a:r>
              <a:rPr lang="ja-JP" altLang="en-US" sz="1100" dirty="0" smtClean="0"/>
              <a:t>どうで</a:t>
            </a:r>
            <a:r>
              <a:rPr lang="ja-JP" altLang="en-US" sz="1100" dirty="0"/>
              <a:t>したか？こんな悲観的な返事が返ってきたらどんな気持ちがしましたか？</a:t>
            </a:r>
            <a:endParaRPr lang="en-US" altLang="ja-JP" sz="1100" dirty="0"/>
          </a:p>
          <a:p>
            <a:r>
              <a:rPr lang="en-US" altLang="ja-JP" sz="1100" dirty="0" smtClean="0"/>
              <a:t>T</a:t>
            </a:r>
            <a:r>
              <a:rPr lang="ja-JP" altLang="en-US" sz="1100" dirty="0" smtClean="0"/>
              <a:t>「</a:t>
            </a:r>
            <a:r>
              <a:rPr lang="ja-JP" altLang="en-US" sz="1100" dirty="0"/>
              <a:t>・・・・・」そうですね。相手がマイナス思考ばっかりで</a:t>
            </a:r>
            <a:r>
              <a:rPr lang="ja-JP" altLang="en-US" sz="1100" dirty="0" smtClean="0"/>
              <a:t>返答してきたら，もう，次</a:t>
            </a:r>
            <a:r>
              <a:rPr lang="ja-JP" altLang="en-US" sz="1100" dirty="0"/>
              <a:t>は話もしたくない</a:t>
            </a:r>
            <a:r>
              <a:rPr lang="ja-JP" altLang="en-US" sz="1100" dirty="0" smtClean="0"/>
              <a:t>し，あまり関わりたく</a:t>
            </a:r>
            <a:r>
              <a:rPr lang="ja-JP" altLang="en-US" sz="1100" dirty="0"/>
              <a:t>なくなりますよね。</a:t>
            </a:r>
            <a:endParaRPr lang="en-US" altLang="ja-JP" sz="1100" dirty="0"/>
          </a:p>
          <a:p>
            <a:r>
              <a:rPr lang="ja-JP" altLang="en-US" sz="1100" dirty="0" smtClean="0"/>
              <a:t>次</a:t>
            </a:r>
            <a:r>
              <a:rPr lang="ja-JP" altLang="en-US" sz="1100" dirty="0"/>
              <a:t>は・・無関心なコミュニケーション・・</a:t>
            </a:r>
            <a:r>
              <a:rPr lang="ja-JP" altLang="en-US" sz="1100" dirty="0" smtClean="0"/>
              <a:t>○○先生，ちょっと</a:t>
            </a:r>
            <a:r>
              <a:rPr lang="ja-JP" altLang="en-US" sz="1100" dirty="0"/>
              <a:t>私に話しかけてみてください。</a:t>
            </a:r>
            <a:endParaRPr lang="en-US" altLang="ja-JP" sz="1100" dirty="0"/>
          </a:p>
          <a:p>
            <a:r>
              <a:rPr lang="en-US" altLang="ja-JP" sz="1100" dirty="0"/>
              <a:t>T</a:t>
            </a:r>
            <a:r>
              <a:rPr lang="ja-JP" altLang="en-US" sz="1100" dirty="0" smtClean="0"/>
              <a:t>「</a:t>
            </a:r>
            <a:r>
              <a:rPr lang="ja-JP" altLang="en-US" sz="1100" dirty="0"/>
              <a:t>今日は天気いいですね。」</a:t>
            </a:r>
            <a:endParaRPr lang="en-US" altLang="ja-JP" sz="1100" dirty="0"/>
          </a:p>
          <a:p>
            <a:r>
              <a:rPr lang="en-US" altLang="ja-JP" sz="1100" dirty="0"/>
              <a:t>T</a:t>
            </a:r>
            <a:r>
              <a:rPr lang="ja-JP" altLang="en-US" sz="1100" dirty="0"/>
              <a:t>「天気が良くても悪くても別にどこにも出かけない</a:t>
            </a:r>
            <a:r>
              <a:rPr lang="ja-JP" altLang="en-US" sz="1100" dirty="0" smtClean="0"/>
              <a:t>からどうでもいいわ・</a:t>
            </a:r>
            <a:r>
              <a:rPr lang="ja-JP" altLang="en-US" sz="1100" dirty="0"/>
              <a:t>・」</a:t>
            </a:r>
            <a:endParaRPr lang="en-US" altLang="ja-JP" sz="1100" dirty="0"/>
          </a:p>
          <a:p>
            <a:r>
              <a:rPr lang="ja-JP" altLang="en-US" sz="1100" dirty="0"/>
              <a:t>どうですか？</a:t>
            </a:r>
            <a:r>
              <a:rPr lang="en-US" altLang="ja-JP" sz="1100" dirty="0"/>
              <a:t/>
            </a:r>
            <a:br>
              <a:rPr lang="en-US" altLang="ja-JP" sz="1100" dirty="0"/>
            </a:br>
            <a:r>
              <a:rPr lang="en-US" altLang="ja-JP" sz="1100" dirty="0" smtClean="0"/>
              <a:t>T</a:t>
            </a:r>
            <a:r>
              <a:rPr lang="ja-JP" altLang="en-US" sz="1100" dirty="0" smtClean="0"/>
              <a:t>「</a:t>
            </a:r>
            <a:r>
              <a:rPr lang="ja-JP" altLang="en-US" sz="1100" dirty="0"/>
              <a:t>・・・・・」そうですね。こんな風に</a:t>
            </a:r>
            <a:r>
              <a:rPr lang="ja-JP" altLang="en-US" sz="1100" dirty="0" smtClean="0"/>
              <a:t>答えられたら，話しかけて</a:t>
            </a:r>
            <a:r>
              <a:rPr lang="ja-JP" altLang="en-US" sz="1100" dirty="0"/>
              <a:t>損したみたいな嫌な気持ちになりますね</a:t>
            </a:r>
            <a:r>
              <a:rPr lang="ja-JP" altLang="en-US" sz="1100" dirty="0" smtClean="0"/>
              <a:t>。</a:t>
            </a:r>
            <a:endParaRPr lang="en-US" altLang="ja-JP" sz="1100" dirty="0" smtClean="0"/>
          </a:p>
          <a:p>
            <a:r>
              <a:rPr lang="ja-JP" altLang="en-US" sz="1100" dirty="0" smtClean="0"/>
              <a:t>皆さんも，分かっているとは思いますが，このようなコミュニケーションでは良い人間関係を築くことは出来ません。このようなコミュニケーションは，良いコミュニケーションだとはいえないのです。</a:t>
            </a:r>
            <a:endParaRPr lang="en-US" altLang="ja-JP" sz="1100" dirty="0"/>
          </a:p>
          <a:p>
            <a:r>
              <a:rPr lang="ja-JP" altLang="en-US" sz="1100" dirty="0"/>
              <a:t>今日は</a:t>
            </a:r>
            <a:r>
              <a:rPr lang="ja-JP" altLang="en-US" sz="1100" dirty="0" smtClean="0"/>
              <a:t>こんな，自分</a:t>
            </a:r>
            <a:r>
              <a:rPr lang="ja-JP" altLang="en-US" sz="1100" dirty="0"/>
              <a:t>も相手も嫌な気持ちに</a:t>
            </a:r>
            <a:r>
              <a:rPr lang="ja-JP" altLang="en-US" sz="1100" dirty="0" smtClean="0"/>
              <a:t>ならない，より良いコミュニケーション</a:t>
            </a:r>
            <a:r>
              <a:rPr lang="ja-JP" altLang="en-US" sz="1100" dirty="0"/>
              <a:t>を学んで</a:t>
            </a:r>
            <a:r>
              <a:rPr lang="ja-JP" altLang="en-US" sz="1100" dirty="0" smtClean="0"/>
              <a:t>いきます。</a:t>
            </a:r>
            <a:r>
              <a:rPr lang="ja-JP" altLang="en-US" sz="1100" dirty="0"/>
              <a:t>より</a:t>
            </a:r>
            <a:r>
              <a:rPr lang="ja-JP" altLang="en-US" sz="1100" dirty="0" smtClean="0"/>
              <a:t>よい，コミュニケーション</a:t>
            </a:r>
            <a:r>
              <a:rPr lang="ja-JP" altLang="en-US" sz="1100" dirty="0"/>
              <a:t>を</a:t>
            </a:r>
            <a:r>
              <a:rPr lang="ja-JP" altLang="en-US" sz="1100" dirty="0" smtClean="0"/>
              <a:t>学んでいると，即，日々</a:t>
            </a:r>
            <a:r>
              <a:rPr lang="ja-JP" altLang="en-US" sz="1100" dirty="0"/>
              <a:t>の生活に生かすことができます。</a:t>
            </a:r>
            <a:r>
              <a:rPr lang="ja-JP" altLang="en-US" sz="1100" dirty="0" smtClean="0"/>
              <a:t>そして，将来</a:t>
            </a:r>
            <a:r>
              <a:rPr lang="ja-JP" altLang="en-US" sz="1100" dirty="0"/>
              <a:t>に渡ってずっと</a:t>
            </a:r>
            <a:r>
              <a:rPr lang="ja-JP" altLang="en-US" sz="1100" dirty="0" smtClean="0"/>
              <a:t>ずっと，自分</a:t>
            </a:r>
            <a:r>
              <a:rPr lang="ja-JP" altLang="en-US" sz="1100" dirty="0"/>
              <a:t>自身をよりよく表現して</a:t>
            </a:r>
            <a:r>
              <a:rPr lang="ja-JP" altLang="en-US" sz="1100" dirty="0" smtClean="0"/>
              <a:t>いく，より</a:t>
            </a:r>
            <a:r>
              <a:rPr lang="ja-JP" altLang="en-US" sz="1100" dirty="0"/>
              <a:t>よい人間関係を築いていく手助けとなってくれると思います。</a:t>
            </a:r>
            <a:endParaRPr lang="en-US" altLang="ja-JP" sz="1100" dirty="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a:t>
            </a:fld>
            <a:endParaRPr kumimoji="1" lang="ja-JP" altLang="en-US"/>
          </a:p>
        </p:txBody>
      </p:sp>
    </p:spTree>
    <p:extLst>
      <p:ext uri="{BB962C8B-B14F-4D97-AF65-F5344CB8AC3E}">
        <p14:creationId xmlns:p14="http://schemas.microsoft.com/office/powerpoint/2010/main" val="85566913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lvl="0"/>
            <a:r>
              <a:rPr lang="ja-JP" altLang="en-US" sz="1050" dirty="0">
                <a:solidFill>
                  <a:prstClr val="black"/>
                </a:solidFill>
              </a:rPr>
              <a:t>落ち込んでいる友達</a:t>
            </a:r>
            <a:r>
              <a:rPr lang="ja-JP" altLang="en-US" sz="1050" dirty="0" smtClean="0">
                <a:solidFill>
                  <a:prstClr val="black"/>
                </a:solidFill>
              </a:rPr>
              <a:t>に，自分なら，どの</a:t>
            </a:r>
            <a:r>
              <a:rPr lang="ja-JP" altLang="en-US" sz="1050" dirty="0">
                <a:solidFill>
                  <a:prstClr val="black"/>
                </a:solidFill>
              </a:rPr>
              <a:t>ように答えるか。練習１・２を参考に</a:t>
            </a:r>
            <a:r>
              <a:rPr lang="ja-JP" altLang="en-US" sz="1050" dirty="0" smtClean="0">
                <a:solidFill>
                  <a:prstClr val="black"/>
                </a:solidFill>
              </a:rPr>
              <a:t>して，自分</a:t>
            </a:r>
            <a:r>
              <a:rPr lang="ja-JP" altLang="en-US" sz="1050" dirty="0">
                <a:solidFill>
                  <a:prstClr val="black"/>
                </a:solidFill>
              </a:rPr>
              <a:t>の考える答えを書いてみましょう。</a:t>
            </a:r>
            <a:endParaRPr lang="en-US" altLang="ja-JP" sz="1050" dirty="0">
              <a:solidFill>
                <a:prstClr val="black"/>
              </a:solidFill>
            </a:endParaRPr>
          </a:p>
          <a:p>
            <a:pPr lvl="0"/>
            <a:r>
              <a:rPr lang="ja-JP" altLang="en-US" sz="1050" dirty="0">
                <a:solidFill>
                  <a:prstClr val="black"/>
                </a:solidFill>
              </a:rPr>
              <a:t>プリントにかけましたか？その自分の意見を</a:t>
            </a:r>
            <a:r>
              <a:rPr lang="ja-JP" altLang="en-US" sz="1050" dirty="0" smtClean="0">
                <a:solidFill>
                  <a:prstClr val="black"/>
                </a:solidFill>
              </a:rPr>
              <a:t>持って，隣</a:t>
            </a:r>
            <a:r>
              <a:rPr lang="ja-JP" altLang="en-US" sz="1050" dirty="0">
                <a:solidFill>
                  <a:prstClr val="black"/>
                </a:solidFill>
              </a:rPr>
              <a:t>の人と机を</a:t>
            </a:r>
            <a:r>
              <a:rPr lang="ja-JP" altLang="en-US" sz="1050" dirty="0" smtClean="0">
                <a:solidFill>
                  <a:prstClr val="black"/>
                </a:solidFill>
              </a:rPr>
              <a:t>合わせて，自分</a:t>
            </a:r>
            <a:r>
              <a:rPr lang="ja-JP" altLang="en-US" sz="1050" dirty="0">
                <a:solidFill>
                  <a:prstClr val="black"/>
                </a:solidFill>
              </a:rPr>
              <a:t>の答えを紹介してください。</a:t>
            </a:r>
            <a:endParaRPr lang="en-US" altLang="ja-JP" sz="1050" dirty="0">
              <a:solidFill>
                <a:prstClr val="black"/>
              </a:solidFill>
            </a:endParaRPr>
          </a:p>
          <a:p>
            <a:pPr lvl="0"/>
            <a:r>
              <a:rPr lang="ja-JP" altLang="en-US" sz="1050" dirty="0">
                <a:solidFill>
                  <a:prstClr val="black"/>
                </a:solidFill>
              </a:rPr>
              <a:t>○○さんと○○さんのペアが</a:t>
            </a:r>
            <a:r>
              <a:rPr lang="en-US" altLang="ja-JP" sz="1050" dirty="0">
                <a:solidFill>
                  <a:prstClr val="black"/>
                </a:solidFill>
              </a:rPr>
              <a:t>A</a:t>
            </a:r>
            <a:r>
              <a:rPr lang="ja-JP" altLang="en-US" sz="1050" dirty="0" smtClean="0">
                <a:solidFill>
                  <a:prstClr val="black"/>
                </a:solidFill>
              </a:rPr>
              <a:t>班，そして，○○</a:t>
            </a:r>
            <a:r>
              <a:rPr lang="ja-JP" altLang="en-US" sz="1050" dirty="0">
                <a:solidFill>
                  <a:prstClr val="black"/>
                </a:solidFill>
              </a:rPr>
              <a:t>さんと○○さんと○○さんのが</a:t>
            </a:r>
            <a:r>
              <a:rPr lang="en-US" altLang="ja-JP" sz="1050" dirty="0">
                <a:solidFill>
                  <a:prstClr val="black"/>
                </a:solidFill>
              </a:rPr>
              <a:t>B</a:t>
            </a:r>
            <a:r>
              <a:rPr lang="ja-JP" altLang="en-US" sz="1050" dirty="0">
                <a:solidFill>
                  <a:prstClr val="black"/>
                </a:solidFill>
              </a:rPr>
              <a:t>班としてし合いましょう。</a:t>
            </a:r>
            <a:r>
              <a:rPr lang="ja-JP" altLang="en-US" sz="1050" dirty="0" smtClean="0">
                <a:solidFill>
                  <a:prstClr val="black"/>
                </a:solidFill>
              </a:rPr>
              <a:t>そして，より</a:t>
            </a:r>
            <a:r>
              <a:rPr lang="ja-JP" altLang="en-US" sz="1050" dirty="0">
                <a:solidFill>
                  <a:prstClr val="black"/>
                </a:solidFill>
              </a:rPr>
              <a:t>良い答えを決めてホワイトボードに書いてください</a:t>
            </a:r>
            <a:endParaRPr lang="en-US" altLang="ja-JP" sz="1050" dirty="0">
              <a:solidFill>
                <a:prstClr val="black"/>
              </a:solidFill>
            </a:endParaRPr>
          </a:p>
          <a:p>
            <a:pPr lvl="0"/>
            <a:r>
              <a:rPr lang="ja-JP" altLang="en-US" sz="1050" dirty="0">
                <a:solidFill>
                  <a:prstClr val="black"/>
                </a:solidFill>
              </a:rPr>
              <a:t>２分後</a:t>
            </a:r>
            <a:endParaRPr lang="en-US" altLang="ja-JP" sz="1050" dirty="0">
              <a:solidFill>
                <a:prstClr val="black"/>
              </a:solidFill>
            </a:endParaRPr>
          </a:p>
          <a:p>
            <a:pPr lvl="0"/>
            <a:r>
              <a:rPr lang="ja-JP" altLang="en-US" sz="1050" dirty="0">
                <a:solidFill>
                  <a:prstClr val="black"/>
                </a:solidFill>
              </a:rPr>
              <a:t>それで</a:t>
            </a:r>
            <a:r>
              <a:rPr lang="ja-JP" altLang="en-US" sz="1050" dirty="0" smtClean="0">
                <a:solidFill>
                  <a:prstClr val="black"/>
                </a:solidFill>
              </a:rPr>
              <a:t>は，各班</a:t>
            </a:r>
            <a:r>
              <a:rPr lang="ja-JP" altLang="en-US" sz="1050" dirty="0">
                <a:solidFill>
                  <a:prstClr val="black"/>
                </a:solidFill>
              </a:rPr>
              <a:t>で考えた答えを相手班の人に</a:t>
            </a:r>
            <a:r>
              <a:rPr lang="ja-JP" altLang="en-US" sz="1050" dirty="0" smtClean="0">
                <a:solidFill>
                  <a:prstClr val="black"/>
                </a:solidFill>
              </a:rPr>
              <a:t>対して，互いに</a:t>
            </a:r>
            <a:r>
              <a:rPr lang="ja-JP" altLang="en-US" sz="1050" dirty="0">
                <a:solidFill>
                  <a:prstClr val="black"/>
                </a:solidFill>
              </a:rPr>
              <a:t>演技して台詞として言ってもらいたいと思います。</a:t>
            </a:r>
            <a:endParaRPr lang="en-US" altLang="ja-JP" sz="1050" dirty="0">
              <a:solidFill>
                <a:prstClr val="black"/>
              </a:solidFill>
            </a:endParaRPr>
          </a:p>
          <a:p>
            <a:pPr lvl="0"/>
            <a:r>
              <a:rPr lang="ja-JP" altLang="en-US" sz="1050" dirty="0">
                <a:solidFill>
                  <a:prstClr val="black"/>
                </a:solidFill>
              </a:rPr>
              <a:t>はじめに</a:t>
            </a:r>
            <a:r>
              <a:rPr lang="en-US" altLang="ja-JP" sz="1050" dirty="0">
                <a:solidFill>
                  <a:prstClr val="black"/>
                </a:solidFill>
              </a:rPr>
              <a:t>A</a:t>
            </a:r>
            <a:r>
              <a:rPr lang="ja-JP" altLang="en-US" sz="1050" dirty="0">
                <a:solidFill>
                  <a:prstClr val="black"/>
                </a:solidFill>
              </a:rPr>
              <a:t>班が松葉杖の少年役です。そして</a:t>
            </a:r>
            <a:r>
              <a:rPr lang="en-US" altLang="ja-JP" sz="1050" dirty="0">
                <a:solidFill>
                  <a:prstClr val="black"/>
                </a:solidFill>
              </a:rPr>
              <a:t>B</a:t>
            </a:r>
            <a:r>
              <a:rPr lang="ja-JP" altLang="en-US" sz="1050" dirty="0">
                <a:solidFill>
                  <a:prstClr val="black"/>
                </a:solidFill>
              </a:rPr>
              <a:t>チームが答える方の役をしてください。</a:t>
            </a:r>
            <a:endParaRPr lang="en-US" altLang="ja-JP" sz="1050" dirty="0">
              <a:solidFill>
                <a:prstClr val="black"/>
              </a:solidFill>
            </a:endParaRPr>
          </a:p>
          <a:p>
            <a:pPr lvl="0"/>
            <a:r>
              <a:rPr lang="ja-JP" altLang="en-US" sz="1050" dirty="0">
                <a:solidFill>
                  <a:prstClr val="black"/>
                </a:solidFill>
              </a:rPr>
              <a:t>・・ロールプレイをする。</a:t>
            </a:r>
            <a:endParaRPr lang="en-US" altLang="ja-JP" sz="1050" dirty="0">
              <a:solidFill>
                <a:prstClr val="black"/>
              </a:solidFill>
            </a:endParaRPr>
          </a:p>
          <a:p>
            <a:pPr lvl="0"/>
            <a:r>
              <a:rPr lang="ja-JP" altLang="en-US" sz="1050" dirty="0">
                <a:solidFill>
                  <a:prstClr val="black"/>
                </a:solidFill>
              </a:rPr>
              <a:t>どうでしたか？</a:t>
            </a:r>
            <a:r>
              <a:rPr lang="en-US" altLang="ja-JP" sz="1050" dirty="0">
                <a:solidFill>
                  <a:prstClr val="black"/>
                </a:solidFill>
              </a:rPr>
              <a:t>B</a:t>
            </a:r>
            <a:r>
              <a:rPr lang="ja-JP" altLang="en-US" sz="1050" dirty="0">
                <a:solidFill>
                  <a:prstClr val="black"/>
                </a:solidFill>
              </a:rPr>
              <a:t>班が考えた答え方はこうでしたね</a:t>
            </a:r>
            <a:r>
              <a:rPr lang="ja-JP" altLang="en-US" sz="1050" dirty="0" smtClean="0">
                <a:solidFill>
                  <a:prstClr val="black"/>
                </a:solidFill>
              </a:rPr>
              <a:t>。→</a:t>
            </a:r>
            <a:r>
              <a:rPr lang="en-US" altLang="ja-JP" sz="1050" dirty="0" smtClean="0">
                <a:solidFill>
                  <a:prstClr val="black"/>
                </a:solidFill>
              </a:rPr>
              <a:t>【</a:t>
            </a:r>
            <a:r>
              <a:rPr lang="ja-JP" altLang="en-US" sz="1050" dirty="0" smtClean="0">
                <a:solidFill>
                  <a:prstClr val="black"/>
                </a:solidFill>
              </a:rPr>
              <a:t>褒める・褒める・</a:t>
            </a:r>
            <a:r>
              <a:rPr lang="en-US" altLang="ja-JP" sz="1050" dirty="0" smtClean="0">
                <a:solidFill>
                  <a:prstClr val="black"/>
                </a:solidFill>
              </a:rPr>
              <a:t>】</a:t>
            </a:r>
            <a:endParaRPr lang="en-US" altLang="ja-JP" sz="1050" dirty="0">
              <a:solidFill>
                <a:prstClr val="black"/>
              </a:solidFill>
            </a:endParaRPr>
          </a:p>
          <a:p>
            <a:pPr lvl="0"/>
            <a:r>
              <a:rPr lang="ja-JP" altLang="en-US" sz="1050" dirty="0">
                <a:solidFill>
                  <a:prstClr val="black"/>
                </a:solidFill>
              </a:rPr>
              <a:t>次</a:t>
            </a:r>
            <a:r>
              <a:rPr lang="ja-JP" altLang="en-US" sz="1050" dirty="0" smtClean="0">
                <a:solidFill>
                  <a:prstClr val="black"/>
                </a:solidFill>
              </a:rPr>
              <a:t>に，役割</a:t>
            </a:r>
            <a:r>
              <a:rPr lang="ja-JP" altLang="en-US" sz="1050" dirty="0">
                <a:solidFill>
                  <a:prstClr val="black"/>
                </a:solidFill>
              </a:rPr>
              <a:t>を交代</a:t>
            </a:r>
            <a:r>
              <a:rPr lang="ja-JP" altLang="en-US" sz="1050" dirty="0" smtClean="0">
                <a:solidFill>
                  <a:prstClr val="black"/>
                </a:solidFill>
              </a:rPr>
              <a:t>して，演じて</a:t>
            </a:r>
            <a:r>
              <a:rPr lang="ja-JP" altLang="en-US" sz="1050" dirty="0">
                <a:solidFill>
                  <a:prstClr val="black"/>
                </a:solidFill>
              </a:rPr>
              <a:t>みましょう。</a:t>
            </a:r>
            <a:endParaRPr lang="en-US" altLang="ja-JP" sz="1050" dirty="0">
              <a:solidFill>
                <a:prstClr val="black"/>
              </a:solidFill>
            </a:endParaRPr>
          </a:p>
          <a:p>
            <a:pPr lvl="0"/>
            <a:r>
              <a:rPr lang="ja-JP" altLang="en-US" sz="1050" dirty="0">
                <a:solidFill>
                  <a:prstClr val="black"/>
                </a:solidFill>
              </a:rPr>
              <a:t>・・ロールプレイをする</a:t>
            </a:r>
            <a:r>
              <a:rPr lang="ja-JP" altLang="en-US" sz="1050" dirty="0" smtClean="0">
                <a:solidFill>
                  <a:prstClr val="black"/>
                </a:solidFill>
              </a:rPr>
              <a:t>。→</a:t>
            </a:r>
            <a:r>
              <a:rPr lang="en-US" altLang="ja-JP" sz="1050" dirty="0" smtClean="0">
                <a:solidFill>
                  <a:prstClr val="black"/>
                </a:solidFill>
              </a:rPr>
              <a:t>【</a:t>
            </a:r>
            <a:r>
              <a:rPr lang="ja-JP" altLang="en-US" sz="1050" dirty="0" smtClean="0">
                <a:solidFill>
                  <a:prstClr val="black"/>
                </a:solidFill>
              </a:rPr>
              <a:t>褒める・褒める</a:t>
            </a:r>
            <a:r>
              <a:rPr lang="en-US" altLang="ja-JP" sz="1050" dirty="0" smtClean="0">
                <a:solidFill>
                  <a:prstClr val="black"/>
                </a:solidFill>
              </a:rPr>
              <a:t>】</a:t>
            </a:r>
            <a:endParaRPr lang="en-US" altLang="ja-JP" sz="1050" dirty="0">
              <a:solidFill>
                <a:prstClr val="black"/>
              </a:solidFill>
            </a:endParaRPr>
          </a:p>
          <a:p>
            <a:pPr lvl="0"/>
            <a:r>
              <a:rPr lang="ja-JP" altLang="en-US" sz="1050" dirty="0">
                <a:solidFill>
                  <a:prstClr val="black"/>
                </a:solidFill>
              </a:rPr>
              <a:t>どうでしたか？</a:t>
            </a:r>
            <a:endParaRPr lang="en-US" altLang="ja-JP" sz="1050" dirty="0">
              <a:solidFill>
                <a:prstClr val="black"/>
              </a:solidFill>
            </a:endParaRPr>
          </a:p>
          <a:p>
            <a:pPr lvl="0"/>
            <a:r>
              <a:rPr lang="ja-JP" altLang="en-US" sz="1050" dirty="0">
                <a:solidFill>
                  <a:prstClr val="black"/>
                </a:solidFill>
              </a:rPr>
              <a:t>それぞれの班の答えをみんなで見てみましょう。・・ここに共感する言葉がありますね。</a:t>
            </a:r>
            <a:endParaRPr lang="en-US" altLang="ja-JP" sz="1050" dirty="0">
              <a:solidFill>
                <a:prstClr val="black"/>
              </a:solidFill>
            </a:endParaRPr>
          </a:p>
          <a:p>
            <a:pPr lvl="0"/>
            <a:r>
              <a:rPr lang="ja-JP" altLang="en-US" sz="1050" dirty="0">
                <a:solidFill>
                  <a:prstClr val="black"/>
                </a:solidFill>
              </a:rPr>
              <a:t>・・ここに思いやりの言葉がありますね。より</a:t>
            </a:r>
            <a:r>
              <a:rPr lang="ja-JP" altLang="en-US" sz="1050" dirty="0" smtClean="0">
                <a:solidFill>
                  <a:prstClr val="black"/>
                </a:solidFill>
              </a:rPr>
              <a:t>よい，コミュケーション</a:t>
            </a:r>
            <a:r>
              <a:rPr lang="ja-JP" altLang="en-US" sz="1050" dirty="0">
                <a:solidFill>
                  <a:prstClr val="black"/>
                </a:solidFill>
              </a:rPr>
              <a:t>の答え方ができていますね。</a:t>
            </a:r>
            <a:endParaRPr lang="en-US" altLang="ja-JP" sz="1050" dirty="0">
              <a:solidFill>
                <a:prstClr val="black"/>
              </a:solidFill>
            </a:endParaRPr>
          </a:p>
          <a:p>
            <a:pPr lvl="0"/>
            <a:r>
              <a:rPr lang="ja-JP" altLang="en-US" sz="1050" dirty="0">
                <a:solidFill>
                  <a:prstClr val="black"/>
                </a:solidFill>
              </a:rPr>
              <a:t>それぞれの演技をして感じた</a:t>
            </a:r>
            <a:r>
              <a:rPr lang="ja-JP" altLang="en-US" sz="1050" dirty="0" smtClean="0">
                <a:solidFill>
                  <a:prstClr val="black"/>
                </a:solidFill>
              </a:rPr>
              <a:t>こと，また，見て</a:t>
            </a:r>
            <a:r>
              <a:rPr lang="ja-JP" altLang="en-US" sz="1050" dirty="0">
                <a:solidFill>
                  <a:prstClr val="black"/>
                </a:solidFill>
              </a:rPr>
              <a:t>いて感じたことをワークシートに書きましょう。</a:t>
            </a:r>
            <a:endParaRPr lang="en-US" altLang="ja-JP" sz="1050" dirty="0">
              <a:solidFill>
                <a:prstClr val="black"/>
              </a:solidFill>
            </a:endParaRPr>
          </a:p>
          <a:p>
            <a:pPr lvl="0"/>
            <a:r>
              <a:rPr lang="ja-JP" altLang="en-US" sz="1050" dirty="0">
                <a:solidFill>
                  <a:prstClr val="black"/>
                </a:solidFill>
              </a:rPr>
              <a:t>・・</a:t>
            </a:r>
            <a:r>
              <a:rPr lang="ja-JP" altLang="en-US" sz="1050" dirty="0" smtClean="0">
                <a:solidFill>
                  <a:prstClr val="black"/>
                </a:solidFill>
              </a:rPr>
              <a:t>発表しましょう。</a:t>
            </a:r>
            <a:endParaRPr lang="en-US" altLang="ja-JP" sz="1050" dirty="0" smtClean="0">
              <a:solidFill>
                <a:prstClr val="black"/>
              </a:solidFill>
            </a:endParaRPr>
          </a:p>
          <a:p>
            <a:pPr lvl="0"/>
            <a:r>
              <a:rPr lang="ja-JP" altLang="en-US" sz="1050" dirty="0">
                <a:solidFill>
                  <a:prstClr val="black"/>
                </a:solidFill>
              </a:rPr>
              <a:t>自分</a:t>
            </a:r>
            <a:r>
              <a:rPr lang="ja-JP" altLang="en-US" sz="1050" dirty="0" smtClean="0">
                <a:solidFill>
                  <a:prstClr val="black"/>
                </a:solidFill>
              </a:rPr>
              <a:t>がロールプレイをしての感想はどうでしたか？</a:t>
            </a:r>
            <a:endParaRPr lang="en-US" altLang="ja-JP" sz="1050" dirty="0" smtClean="0">
              <a:solidFill>
                <a:prstClr val="black"/>
              </a:solidFill>
            </a:endParaRPr>
          </a:p>
          <a:p>
            <a:pPr lvl="0"/>
            <a:endParaRPr lang="en-US" altLang="ja-JP" sz="1050" dirty="0">
              <a:solidFill>
                <a:prstClr val="black"/>
              </a:solidFill>
            </a:endParaRPr>
          </a:p>
          <a:p>
            <a:pPr lvl="0"/>
            <a:r>
              <a:rPr lang="ja-JP" altLang="en-US" sz="1050" dirty="0">
                <a:solidFill>
                  <a:prstClr val="black"/>
                </a:solidFill>
              </a:rPr>
              <a:t>このよう</a:t>
            </a:r>
            <a:r>
              <a:rPr lang="ja-JP" altLang="en-US" sz="1050" dirty="0" smtClean="0">
                <a:solidFill>
                  <a:prstClr val="black"/>
                </a:solidFill>
              </a:rPr>
              <a:t>に，良い</a:t>
            </a:r>
            <a:r>
              <a:rPr lang="ja-JP" altLang="en-US" sz="1050" dirty="0">
                <a:solidFill>
                  <a:prstClr val="black"/>
                </a:solidFill>
              </a:rPr>
              <a:t>コミュケーションを使っていく</a:t>
            </a:r>
            <a:r>
              <a:rPr lang="ja-JP" altLang="en-US" sz="1050" dirty="0" smtClean="0">
                <a:solidFill>
                  <a:prstClr val="black"/>
                </a:solidFill>
              </a:rPr>
              <a:t>と，相談</a:t>
            </a:r>
            <a:r>
              <a:rPr lang="ja-JP" altLang="en-US" sz="1050" dirty="0">
                <a:solidFill>
                  <a:prstClr val="black"/>
                </a:solidFill>
              </a:rPr>
              <a:t>された人の答え方一つ</a:t>
            </a:r>
            <a:r>
              <a:rPr lang="ja-JP" altLang="en-US" sz="1050" dirty="0" smtClean="0">
                <a:solidFill>
                  <a:prstClr val="black"/>
                </a:solidFill>
              </a:rPr>
              <a:t>で，相談</a:t>
            </a:r>
            <a:r>
              <a:rPr lang="ja-JP" altLang="en-US" sz="1050" dirty="0">
                <a:solidFill>
                  <a:prstClr val="black"/>
                </a:solidFill>
              </a:rPr>
              <a:t>した方も</a:t>
            </a:r>
            <a:r>
              <a:rPr lang="ja-JP" altLang="en-US" sz="1050" dirty="0" smtClean="0">
                <a:solidFill>
                  <a:prstClr val="black"/>
                </a:solidFill>
              </a:rPr>
              <a:t>またまた，二人</a:t>
            </a:r>
            <a:r>
              <a:rPr lang="ja-JP" altLang="en-US" sz="1050" dirty="0">
                <a:solidFill>
                  <a:prstClr val="black"/>
                </a:solidFill>
              </a:rPr>
              <a:t>が相談しているのを聞いていた人</a:t>
            </a:r>
            <a:r>
              <a:rPr lang="ja-JP" altLang="en-US" sz="1050" dirty="0" smtClean="0">
                <a:solidFill>
                  <a:prstClr val="black"/>
                </a:solidFill>
              </a:rPr>
              <a:t>も，周り</a:t>
            </a:r>
            <a:r>
              <a:rPr lang="ja-JP" altLang="en-US" sz="1050" dirty="0">
                <a:solidFill>
                  <a:prstClr val="black"/>
                </a:solidFill>
              </a:rPr>
              <a:t>も</a:t>
            </a:r>
            <a:r>
              <a:rPr lang="ja-JP" altLang="en-US" sz="1050" dirty="0" smtClean="0">
                <a:solidFill>
                  <a:prstClr val="black"/>
                </a:solidFill>
              </a:rPr>
              <a:t>みんな，良い</a:t>
            </a:r>
            <a:r>
              <a:rPr lang="ja-JP" altLang="en-US" sz="1050" dirty="0">
                <a:solidFill>
                  <a:prstClr val="black"/>
                </a:solidFill>
              </a:rPr>
              <a:t>気持ちになっていくんですね。</a:t>
            </a:r>
            <a:endParaRPr lang="en-US" altLang="ja-JP" sz="1050" dirty="0">
              <a:solidFill>
                <a:prstClr val="black"/>
              </a:solidFill>
            </a:endParaRPr>
          </a:p>
          <a:p>
            <a:pPr lvl="0"/>
            <a:endParaRPr lang="en-US" altLang="ja-JP" sz="1050" dirty="0">
              <a:solidFill>
                <a:prstClr val="black"/>
              </a:solidFill>
            </a:endParaRPr>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20</a:t>
            </a:fld>
            <a:endParaRPr kumimoji="1" lang="ja-JP" altLang="en-US"/>
          </a:p>
        </p:txBody>
      </p:sp>
    </p:spTree>
    <p:extLst>
      <p:ext uri="{BB962C8B-B14F-4D97-AF65-F5344CB8AC3E}">
        <p14:creationId xmlns:p14="http://schemas.microsoft.com/office/powerpoint/2010/main" val="41780348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21</a:t>
            </a:fld>
            <a:endParaRPr kumimoji="1" lang="ja-JP" altLang="en-US"/>
          </a:p>
        </p:txBody>
      </p:sp>
    </p:spTree>
    <p:extLst>
      <p:ext uri="{BB962C8B-B14F-4D97-AF65-F5344CB8AC3E}">
        <p14:creationId xmlns:p14="http://schemas.microsoft.com/office/powerpoint/2010/main" val="325380511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このように，会話の時には，相手の気持ちを受け止めていくことが大事ですね。</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22</a:t>
            </a:fld>
            <a:endParaRPr kumimoji="1" lang="ja-JP" altLang="en-US"/>
          </a:p>
        </p:txBody>
      </p:sp>
    </p:spTree>
    <p:extLst>
      <p:ext uri="{BB962C8B-B14F-4D97-AF65-F5344CB8AC3E}">
        <p14:creationId xmlns:p14="http://schemas.microsoft.com/office/powerpoint/2010/main" val="6469949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322612" y="4754488"/>
            <a:ext cx="5438775" cy="3908425"/>
          </a:xfrm>
        </p:spPr>
        <p:txBody>
          <a:bodyPr/>
          <a:lstStyle/>
          <a:p>
            <a:pPr lvl="0"/>
            <a:r>
              <a:rPr lang="ja-JP" altLang="en-US" dirty="0">
                <a:solidFill>
                  <a:prstClr val="black"/>
                </a:solidFill>
              </a:rPr>
              <a:t>ここで</a:t>
            </a:r>
            <a:r>
              <a:rPr lang="ja-JP" altLang="en-US" dirty="0" smtClean="0">
                <a:solidFill>
                  <a:prstClr val="black"/>
                </a:solidFill>
              </a:rPr>
              <a:t>一句，○○</a:t>
            </a:r>
            <a:r>
              <a:rPr lang="ja-JP" altLang="en-US" dirty="0">
                <a:solidFill>
                  <a:prstClr val="black"/>
                </a:solidFill>
              </a:rPr>
              <a:t>君読んでください。</a:t>
            </a:r>
            <a:endParaRPr lang="en-US" altLang="ja-JP" dirty="0">
              <a:solidFill>
                <a:prstClr val="black"/>
              </a:solidFill>
            </a:endParaRPr>
          </a:p>
          <a:p>
            <a:pPr lvl="0"/>
            <a:r>
              <a:rPr lang="en-US" altLang="ja-JP" dirty="0" smtClean="0">
                <a:solidFill>
                  <a:prstClr val="black"/>
                </a:solidFill>
              </a:rPr>
              <a:t>S</a:t>
            </a:r>
            <a:r>
              <a:rPr lang="ja-JP" altLang="en-US" dirty="0" smtClean="0">
                <a:solidFill>
                  <a:prstClr val="black"/>
                </a:solidFill>
              </a:rPr>
              <a:t>「励まそう　言葉一つで　やる気出る」</a:t>
            </a:r>
            <a:endParaRPr lang="en-US" altLang="ja-JP" dirty="0" smtClean="0">
              <a:solidFill>
                <a:prstClr val="black"/>
              </a:solidFill>
            </a:endParaRPr>
          </a:p>
          <a:p>
            <a:pPr lvl="0"/>
            <a:r>
              <a:rPr lang="ja-JP" altLang="en-US" dirty="0" smtClean="0">
                <a:solidFill>
                  <a:prstClr val="black"/>
                </a:solidFill>
              </a:rPr>
              <a:t>復唱です。</a:t>
            </a:r>
            <a:endParaRPr lang="en-US" altLang="ja-JP" dirty="0">
              <a:solidFill>
                <a:prstClr val="black"/>
              </a:solidFill>
            </a:endParaRPr>
          </a:p>
          <a:p>
            <a:pPr lvl="0"/>
            <a:r>
              <a:rPr lang="en-US" altLang="ja-JP" dirty="0" smtClean="0">
                <a:solidFill>
                  <a:prstClr val="black"/>
                </a:solidFill>
              </a:rPr>
              <a:t>S</a:t>
            </a:r>
            <a:r>
              <a:rPr lang="ja-JP" altLang="en-US" dirty="0" smtClean="0">
                <a:solidFill>
                  <a:prstClr val="black"/>
                </a:solidFill>
              </a:rPr>
              <a:t>「励まそう</a:t>
            </a:r>
            <a:r>
              <a:rPr lang="ja-JP" altLang="en-US" dirty="0">
                <a:solidFill>
                  <a:prstClr val="black"/>
                </a:solidFill>
              </a:rPr>
              <a:t>　言葉一つで　やる気出る</a:t>
            </a:r>
            <a:r>
              <a:rPr lang="ja-JP" altLang="en-US" dirty="0" smtClean="0">
                <a:solidFill>
                  <a:prstClr val="black"/>
                </a:solidFill>
              </a:rPr>
              <a:t>」</a:t>
            </a:r>
            <a:endParaRPr lang="en-US" altLang="ja-JP" dirty="0" smtClean="0">
              <a:solidFill>
                <a:prstClr val="black"/>
              </a:solidFill>
            </a:endParaRPr>
          </a:p>
          <a:p>
            <a:pPr lvl="0"/>
            <a:r>
              <a:rPr lang="ja-JP" altLang="en-US" dirty="0" smtClean="0">
                <a:solidFill>
                  <a:prstClr val="black"/>
                </a:solidFill>
              </a:rPr>
              <a:t>困っている人に，試合出られなくなったのか，せっかく，今まで練習してきたのに，台無しだねえ，努力も水の泡だねえ，・・なんて暗いことばかり言われたんじゃ，ただでさえ落ち込んでいるのに，ますます，辛くなってきます。希望が持てなくなってしまいます。</a:t>
            </a:r>
            <a:endParaRPr lang="en-US" altLang="ja-JP" dirty="0" smtClean="0">
              <a:solidFill>
                <a:prstClr val="black"/>
              </a:solidFill>
            </a:endParaRPr>
          </a:p>
          <a:p>
            <a:pPr lvl="0"/>
            <a:r>
              <a:rPr lang="ja-JP" altLang="en-US" dirty="0" smtClean="0">
                <a:solidFill>
                  <a:prstClr val="black"/>
                </a:solidFill>
              </a:rPr>
              <a:t>現実は現実として，理解しつつ，その人にとっての希望や明るい見方を持てるような言葉をかけてあげてほしいと思いま</a:t>
            </a:r>
            <a:r>
              <a:rPr lang="ja-JP" altLang="en-US" dirty="0">
                <a:solidFill>
                  <a:prstClr val="black"/>
                </a:solidFill>
              </a:rPr>
              <a:t>す</a:t>
            </a:r>
            <a:r>
              <a:rPr lang="ja-JP" altLang="en-US" dirty="0" smtClean="0">
                <a:solidFill>
                  <a:prstClr val="black"/>
                </a:solidFill>
              </a:rPr>
              <a:t>。</a:t>
            </a:r>
            <a:endParaRPr lang="en-US" altLang="ja-JP" dirty="0" smtClean="0">
              <a:solidFill>
                <a:prstClr val="black"/>
              </a:solidFill>
            </a:endParaRPr>
          </a:p>
          <a:p>
            <a:pPr lvl="0"/>
            <a:r>
              <a:rPr lang="ja-JP" altLang="en-US" dirty="0">
                <a:solidFill>
                  <a:prstClr val="black"/>
                </a:solidFill>
              </a:rPr>
              <a:t>相手</a:t>
            </a:r>
            <a:r>
              <a:rPr lang="ja-JP" altLang="en-US" dirty="0" smtClean="0">
                <a:solidFill>
                  <a:prstClr val="black"/>
                </a:solidFill>
              </a:rPr>
              <a:t>が本当に悲しい時も，辛い状況で苦しんでいる時も，共感し，辛い気持ちを分かってあげようとしてほしいと思います。</a:t>
            </a:r>
            <a:endParaRPr lang="en-US" altLang="ja-JP" dirty="0" smtClean="0">
              <a:solidFill>
                <a:prstClr val="black"/>
              </a:solidFill>
            </a:endParaRPr>
          </a:p>
          <a:p>
            <a:pPr lvl="0"/>
            <a:r>
              <a:rPr lang="ja-JP" altLang="en-US" dirty="0" smtClean="0">
                <a:solidFill>
                  <a:prstClr val="black"/>
                </a:solidFill>
              </a:rPr>
              <a:t>暗く</a:t>
            </a:r>
            <a:r>
              <a:rPr lang="ja-JP" altLang="en-US" dirty="0">
                <a:solidFill>
                  <a:prstClr val="black"/>
                </a:solidFill>
              </a:rPr>
              <a:t>沈んでいるような友達</a:t>
            </a:r>
            <a:r>
              <a:rPr lang="ja-JP" altLang="en-US" dirty="0" smtClean="0">
                <a:solidFill>
                  <a:prstClr val="black"/>
                </a:solidFill>
              </a:rPr>
              <a:t>も，その人が元気が出て，やる気がわいてくる言葉・・それが，次</a:t>
            </a:r>
            <a:r>
              <a:rPr lang="ja-JP" altLang="en-US" dirty="0">
                <a:solidFill>
                  <a:prstClr val="black"/>
                </a:solidFill>
              </a:rPr>
              <a:t>につながる</a:t>
            </a:r>
            <a:r>
              <a:rPr lang="ja-JP" altLang="en-US" dirty="0" smtClean="0">
                <a:solidFill>
                  <a:prstClr val="black"/>
                </a:solidFill>
              </a:rPr>
              <a:t>前向きな</a:t>
            </a:r>
            <a:r>
              <a:rPr lang="ja-JP" altLang="en-US" dirty="0">
                <a:solidFill>
                  <a:prstClr val="black"/>
                </a:solidFill>
              </a:rPr>
              <a:t>言葉</a:t>
            </a:r>
            <a:r>
              <a:rPr lang="ja-JP" altLang="en-US" dirty="0" smtClean="0">
                <a:solidFill>
                  <a:prstClr val="black"/>
                </a:solidFill>
              </a:rPr>
              <a:t>です。「早く治るといいね。」「次の試合には調整して，一緒に出ようね。」「大丈夫だよ。」「また，チャンスはあるんだよ。」ということばによって，人の心は回復します。言葉によって人は</a:t>
            </a:r>
            <a:endParaRPr lang="en-US" altLang="ja-JP" dirty="0" smtClean="0">
              <a:solidFill>
                <a:prstClr val="black"/>
              </a:solidFill>
            </a:endParaRPr>
          </a:p>
          <a:p>
            <a:pPr lvl="0"/>
            <a:r>
              <a:rPr lang="ja-JP" altLang="en-US" dirty="0" smtClean="0">
                <a:solidFill>
                  <a:prstClr val="black"/>
                </a:solidFill>
              </a:rPr>
              <a:t>「そうか，落ち込まなくてもいいんだ。」「次に向かって頑張ろう」という気持ちになることができます。</a:t>
            </a:r>
            <a:endParaRPr lang="en-US" altLang="ja-JP" dirty="0" smtClean="0">
              <a:solidFill>
                <a:prstClr val="black"/>
              </a:solidFill>
            </a:endParaRPr>
          </a:p>
          <a:p>
            <a:pPr lvl="0"/>
            <a:r>
              <a:rPr lang="ja-JP" altLang="en-US" dirty="0">
                <a:solidFill>
                  <a:prstClr val="black"/>
                </a:solidFill>
              </a:rPr>
              <a:t>言葉</a:t>
            </a:r>
            <a:r>
              <a:rPr lang="ja-JP" altLang="en-US" dirty="0" smtClean="0">
                <a:solidFill>
                  <a:prstClr val="black"/>
                </a:solidFill>
              </a:rPr>
              <a:t>の使い方によって，人を悲しませることも，元気づけることもできるのです。</a:t>
            </a:r>
            <a:endParaRPr lang="en-US" altLang="ja-JP" dirty="0">
              <a:solidFill>
                <a:prstClr val="black"/>
              </a:solidFill>
            </a:endParaRPr>
          </a:p>
          <a:p>
            <a:pPr lvl="0"/>
            <a:endParaRPr lang="ja-JP" altLang="en-US" dirty="0">
              <a:solidFill>
                <a:prstClr val="black"/>
              </a:solidFill>
            </a:endParaRPr>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23</a:t>
            </a:fld>
            <a:endParaRPr kumimoji="1" lang="ja-JP" altLang="en-US"/>
          </a:p>
        </p:txBody>
      </p:sp>
    </p:spTree>
    <p:extLst>
      <p:ext uri="{BB962C8B-B14F-4D97-AF65-F5344CB8AC3E}">
        <p14:creationId xmlns:p14="http://schemas.microsoft.com/office/powerpoint/2010/main" val="26355014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最後の場面も見てください。</a:t>
            </a:r>
            <a:endParaRPr kumimoji="1" lang="en-US" altLang="ja-JP" dirty="0" smtClean="0"/>
          </a:p>
          <a:p>
            <a:endParaRPr kumimoji="1" lang="en-US" altLang="ja-JP" dirty="0" smtClean="0"/>
          </a:p>
          <a:p>
            <a:r>
              <a:rPr lang="ja-JP" altLang="en-US" dirty="0"/>
              <a:t>自分</a:t>
            </a:r>
            <a:r>
              <a:rPr lang="ja-JP" altLang="en-US" dirty="0" smtClean="0"/>
              <a:t>の当番だった日に，休み時間，トイレに行って帰ってきたら，友達が，なんと，黒板を消してくれていた。</a:t>
            </a:r>
            <a:endParaRPr lang="en-US" altLang="ja-JP" dirty="0" smtClean="0"/>
          </a:p>
          <a:p>
            <a:endParaRPr kumimoji="1" lang="en-US" altLang="ja-JP" dirty="0"/>
          </a:p>
          <a:p>
            <a:r>
              <a:rPr lang="ja-JP" altLang="en-US" dirty="0" smtClean="0"/>
              <a:t>そんな時，あなたはなんと言うでしょう。</a:t>
            </a:r>
            <a:endParaRPr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24</a:t>
            </a:fld>
            <a:endParaRPr kumimoji="1" lang="ja-JP" altLang="en-US"/>
          </a:p>
        </p:txBody>
      </p:sp>
    </p:spTree>
    <p:extLst>
      <p:ext uri="{BB962C8B-B14F-4D97-AF65-F5344CB8AC3E}">
        <p14:creationId xmlns:p14="http://schemas.microsoft.com/office/powerpoint/2010/main" val="94709340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25</a:t>
            </a:fld>
            <a:endParaRPr kumimoji="1" lang="ja-JP" altLang="en-US"/>
          </a:p>
        </p:txBody>
      </p:sp>
    </p:spTree>
    <p:extLst>
      <p:ext uri="{BB962C8B-B14F-4D97-AF65-F5344CB8AC3E}">
        <p14:creationId xmlns:p14="http://schemas.microsoft.com/office/powerpoint/2010/main" val="421792361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a:xfrm>
            <a:off x="422275" y="4740696"/>
            <a:ext cx="5438775" cy="3908425"/>
          </a:xfrm>
        </p:spPr>
        <p:txBody>
          <a:bodyPr/>
          <a:lstStyle/>
          <a:p>
            <a:r>
              <a:rPr kumimoji="1" lang="ja-JP" altLang="en-US" dirty="0" smtClean="0"/>
              <a:t>ちょっと考えてきました。</a:t>
            </a:r>
            <a:endParaRPr kumimoji="1" lang="en-US" altLang="ja-JP" dirty="0" smtClean="0"/>
          </a:p>
          <a:p>
            <a:pPr lvl="0"/>
            <a:r>
              <a:rPr lang="ja-JP" altLang="en-US" dirty="0">
                <a:solidFill>
                  <a:prstClr val="black"/>
                </a:solidFill>
              </a:rPr>
              <a:t>こんな答え方はどうでしょう。</a:t>
            </a:r>
            <a:endParaRPr lang="en-US" altLang="ja-JP" dirty="0">
              <a:solidFill>
                <a:prstClr val="black"/>
              </a:solidFill>
            </a:endParaRPr>
          </a:p>
          <a:p>
            <a:r>
              <a:rPr lang="ja-JP" altLang="en-US" dirty="0"/>
              <a:t>○○君読んでください。</a:t>
            </a:r>
          </a:p>
          <a:p>
            <a:pPr lvl="0"/>
            <a:endParaRPr lang="en-US" altLang="ja-JP" dirty="0">
              <a:solidFill>
                <a:prstClr val="black"/>
              </a:solidFill>
            </a:endParaRPr>
          </a:p>
          <a:p>
            <a:pPr lvl="0"/>
            <a:r>
              <a:rPr lang="ja-JP" altLang="en-US" dirty="0">
                <a:solidFill>
                  <a:prstClr val="black"/>
                </a:solidFill>
              </a:rPr>
              <a:t>ピンクの文字の部分</a:t>
            </a:r>
            <a:r>
              <a:rPr lang="ja-JP" altLang="en-US" dirty="0" smtClean="0">
                <a:solidFill>
                  <a:prstClr val="black"/>
                </a:solidFill>
              </a:rPr>
              <a:t>は，相手</a:t>
            </a:r>
            <a:r>
              <a:rPr lang="ja-JP" altLang="en-US" dirty="0">
                <a:solidFill>
                  <a:prstClr val="black"/>
                </a:solidFill>
              </a:rPr>
              <a:t>を</a:t>
            </a:r>
            <a:r>
              <a:rPr lang="ja-JP" altLang="en-US" dirty="0" smtClean="0">
                <a:solidFill>
                  <a:prstClr val="black"/>
                </a:solidFill>
              </a:rPr>
              <a:t>思いやる，共感</a:t>
            </a:r>
            <a:r>
              <a:rPr lang="ja-JP" altLang="en-US" dirty="0">
                <a:solidFill>
                  <a:prstClr val="black"/>
                </a:solidFill>
              </a:rPr>
              <a:t>している言葉です。</a:t>
            </a:r>
            <a:endParaRPr lang="en-US" altLang="ja-JP" dirty="0">
              <a:solidFill>
                <a:prstClr val="black"/>
              </a:solidFill>
            </a:endParaRPr>
          </a:p>
          <a:p>
            <a:pPr lvl="0"/>
            <a:endParaRPr lang="en-US" altLang="ja-JP" dirty="0">
              <a:solidFill>
                <a:prstClr val="black"/>
              </a:solidFill>
            </a:endParaRPr>
          </a:p>
          <a:p>
            <a:pPr lvl="0"/>
            <a:r>
              <a:rPr lang="ja-JP" altLang="en-US" dirty="0" smtClean="0">
                <a:solidFill>
                  <a:prstClr val="black"/>
                </a:solidFill>
              </a:rPr>
              <a:t>「ありがとう」「よく気がついてくれたね</a:t>
            </a:r>
            <a:endParaRPr lang="en-US" altLang="ja-JP" dirty="0" smtClean="0">
              <a:solidFill>
                <a:prstClr val="black"/>
              </a:solidFill>
            </a:endParaRPr>
          </a:p>
          <a:p>
            <a:pPr lvl="0"/>
            <a:r>
              <a:rPr lang="ja-JP" altLang="en-US" dirty="0" smtClean="0">
                <a:solidFill>
                  <a:prstClr val="black"/>
                </a:solidFill>
              </a:rPr>
              <a:t>」</a:t>
            </a:r>
            <a:r>
              <a:rPr lang="ja-JP" altLang="en-US" dirty="0">
                <a:solidFill>
                  <a:prstClr val="black"/>
                </a:solidFill>
              </a:rPr>
              <a:t>この部分で自分の気持ちを相手に伝えています。</a:t>
            </a:r>
            <a:endParaRPr lang="en-US" altLang="ja-JP" dirty="0">
              <a:solidFill>
                <a:prstClr val="black"/>
              </a:solidFill>
            </a:endParaRPr>
          </a:p>
          <a:p>
            <a:pPr lvl="0"/>
            <a:endParaRPr lang="en-US" altLang="ja-JP" dirty="0">
              <a:solidFill>
                <a:prstClr val="black"/>
              </a:solidFill>
            </a:endParaRPr>
          </a:p>
          <a:p>
            <a:pPr lvl="0"/>
            <a:endParaRPr lang="en-US" altLang="ja-JP" dirty="0">
              <a:solidFill>
                <a:prstClr val="black"/>
              </a:solidFill>
            </a:endParaRPr>
          </a:p>
          <a:p>
            <a:pPr lvl="0"/>
            <a:r>
              <a:rPr lang="ja-JP" altLang="en-US" dirty="0">
                <a:solidFill>
                  <a:prstClr val="black"/>
                </a:solidFill>
              </a:rPr>
              <a:t>青い文字の部分</a:t>
            </a:r>
            <a:r>
              <a:rPr lang="ja-JP" altLang="en-US" dirty="0" smtClean="0">
                <a:solidFill>
                  <a:prstClr val="black"/>
                </a:solidFill>
              </a:rPr>
              <a:t>は，前向き</a:t>
            </a:r>
            <a:r>
              <a:rPr lang="ja-JP" altLang="en-US" dirty="0">
                <a:solidFill>
                  <a:prstClr val="black"/>
                </a:solidFill>
              </a:rPr>
              <a:t>な次につながる言葉です。</a:t>
            </a:r>
            <a:endParaRPr lang="en-US" altLang="ja-JP" dirty="0">
              <a:solidFill>
                <a:prstClr val="black"/>
              </a:solidFill>
            </a:endParaRPr>
          </a:p>
          <a:p>
            <a:pPr lvl="0"/>
            <a:r>
              <a:rPr lang="ja-JP" altLang="en-US" dirty="0">
                <a:solidFill>
                  <a:prstClr val="black"/>
                </a:solidFill>
              </a:rPr>
              <a:t>僕</a:t>
            </a:r>
            <a:r>
              <a:rPr lang="ja-JP" altLang="en-US" dirty="0" smtClean="0">
                <a:solidFill>
                  <a:prstClr val="black"/>
                </a:solidFill>
              </a:rPr>
              <a:t>も，君のためにできることするよ。</a:t>
            </a:r>
            <a:endParaRPr lang="en-US" altLang="ja-JP" dirty="0" smtClean="0">
              <a:solidFill>
                <a:prstClr val="black"/>
              </a:solidFill>
            </a:endParaRPr>
          </a:p>
          <a:p>
            <a:pPr lvl="0"/>
            <a:endParaRPr lang="en-US" altLang="ja-JP" dirty="0">
              <a:solidFill>
                <a:prstClr val="black"/>
              </a:solidFill>
            </a:endParaRPr>
          </a:p>
          <a:p>
            <a:pPr lvl="0"/>
            <a:endParaRPr lang="ja-JP" altLang="en-US" dirty="0">
              <a:solidFill>
                <a:prstClr val="black"/>
              </a:solidFill>
            </a:endParaRPr>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26</a:t>
            </a:fld>
            <a:endParaRPr kumimoji="1" lang="ja-JP" altLang="en-US"/>
          </a:p>
        </p:txBody>
      </p:sp>
    </p:spTree>
    <p:extLst>
      <p:ext uri="{BB962C8B-B14F-4D97-AF65-F5344CB8AC3E}">
        <p14:creationId xmlns:p14="http://schemas.microsoft.com/office/powerpoint/2010/main" val="76760958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ということで，うれしい，感謝の気持ちは，素直に言葉に出して伝えましょう。</a:t>
            </a:r>
            <a:endParaRPr kumimoji="1" lang="en-US" altLang="ja-JP" dirty="0" smtClean="0"/>
          </a:p>
          <a:p>
            <a:endParaRPr lang="en-US" altLang="ja-JP" dirty="0"/>
          </a:p>
          <a:p>
            <a:r>
              <a:rPr kumimoji="1" lang="ja-JP" altLang="en-US" dirty="0" smtClean="0"/>
              <a:t>「ありがとう」のひと言で，当番の人の感謝も伝わるし，消してあげた方も，また，力になりたいなって思います。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27</a:t>
            </a:fld>
            <a:endParaRPr kumimoji="1" lang="ja-JP" altLang="en-US"/>
          </a:p>
        </p:txBody>
      </p:sp>
    </p:spTree>
    <p:extLst>
      <p:ext uri="{BB962C8B-B14F-4D97-AF65-F5344CB8AC3E}">
        <p14:creationId xmlns:p14="http://schemas.microsoft.com/office/powerpoint/2010/main" val="411165434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ここで一句</a:t>
            </a:r>
            <a:endParaRPr lang="en-US" altLang="ja-JP" dirty="0" smtClean="0"/>
          </a:p>
          <a:p>
            <a:r>
              <a:rPr lang="ja-JP" altLang="en-US" dirty="0" smtClean="0"/>
              <a:t>○○</a:t>
            </a:r>
            <a:r>
              <a:rPr lang="ja-JP" altLang="en-US" dirty="0"/>
              <a:t>君読んでください</a:t>
            </a:r>
            <a:r>
              <a:rPr lang="ja-JP" altLang="en-US" dirty="0" smtClean="0"/>
              <a:t>。</a:t>
            </a:r>
            <a:endParaRPr lang="en-US" altLang="ja-JP" dirty="0" smtClean="0"/>
          </a:p>
          <a:p>
            <a:endParaRPr lang="en-US" altLang="ja-JP" dirty="0" smtClean="0"/>
          </a:p>
          <a:p>
            <a:r>
              <a:rPr lang="en-US" altLang="ja-JP" dirty="0" smtClean="0"/>
              <a:t>S</a:t>
            </a:r>
            <a:r>
              <a:rPr lang="ja-JP" altLang="en-US" dirty="0" smtClean="0"/>
              <a:t>「築きましょう　感謝の言葉で　友情を」</a:t>
            </a:r>
            <a:endParaRPr lang="en-US" altLang="ja-JP" dirty="0" smtClean="0"/>
          </a:p>
          <a:p>
            <a:endParaRPr lang="en-US" altLang="ja-JP" dirty="0"/>
          </a:p>
          <a:p>
            <a:r>
              <a:rPr lang="ja-JP" altLang="en-US" dirty="0" smtClean="0"/>
              <a:t>みんなで復唱</a:t>
            </a:r>
            <a:endParaRPr lang="en-US" altLang="ja-JP" dirty="0" smtClean="0"/>
          </a:p>
          <a:p>
            <a:endParaRPr lang="ja-JP" altLang="en-US" dirty="0"/>
          </a:p>
          <a:p>
            <a:pPr lvl="0"/>
            <a:r>
              <a:rPr lang="en-US" altLang="ja-JP" dirty="0" smtClean="0">
                <a:solidFill>
                  <a:prstClr val="black"/>
                </a:solidFill>
              </a:rPr>
              <a:t>S</a:t>
            </a:r>
            <a:r>
              <a:rPr lang="ja-JP" altLang="en-US" dirty="0" smtClean="0">
                <a:solidFill>
                  <a:prstClr val="black"/>
                </a:solidFill>
              </a:rPr>
              <a:t>「</a:t>
            </a:r>
            <a:r>
              <a:rPr lang="ja-JP" altLang="en-US" dirty="0">
                <a:solidFill>
                  <a:prstClr val="black"/>
                </a:solidFill>
              </a:rPr>
              <a:t>築きましょう　感謝の言葉で　友情を</a:t>
            </a:r>
            <a:r>
              <a:rPr lang="ja-JP" altLang="en-US" dirty="0" smtClean="0">
                <a:solidFill>
                  <a:prstClr val="black"/>
                </a:solidFill>
              </a:rPr>
              <a:t>」</a:t>
            </a:r>
            <a:endParaRPr lang="en-US" altLang="ja-JP" dirty="0" smtClean="0">
              <a:solidFill>
                <a:prstClr val="black"/>
              </a:solidFill>
            </a:endParaRPr>
          </a:p>
          <a:p>
            <a:pPr lvl="0"/>
            <a:endParaRPr lang="en-US" altLang="ja-JP" dirty="0">
              <a:solidFill>
                <a:prstClr val="black"/>
              </a:solidFill>
            </a:endParaRPr>
          </a:p>
          <a:p>
            <a:pPr lvl="0"/>
            <a:r>
              <a:rPr lang="ja-JP" altLang="en-US" dirty="0">
                <a:solidFill>
                  <a:prstClr val="black"/>
                </a:solidFill>
              </a:rPr>
              <a:t>みんな</a:t>
            </a:r>
            <a:r>
              <a:rPr lang="ja-JP" altLang="en-US" dirty="0" smtClean="0">
                <a:solidFill>
                  <a:prstClr val="black"/>
                </a:solidFill>
              </a:rPr>
              <a:t>が「ありがとう」って相手に感謝の言葉が素直に言い合えることができたら。互いにもっと，力になってあげたい，今度は私もしてあげたいと，温かい気持ちが広がって深まっていくと思います。</a:t>
            </a:r>
            <a:endParaRPr lang="en-US" altLang="ja-JP" dirty="0">
              <a:solidFill>
                <a:prstClr val="black"/>
              </a:solidFill>
            </a:endParaRPr>
          </a:p>
          <a:p>
            <a:r>
              <a:rPr kumimoji="1" lang="ja-JP" altLang="en-US" dirty="0" smtClean="0"/>
              <a:t>そういう言葉を使っていくと，友情がさらに良いものになっていくんですよ。</a:t>
            </a:r>
            <a:endParaRPr kumimoji="1" lang="en-US" altLang="ja-JP" dirty="0" smtClean="0"/>
          </a:p>
          <a:p>
            <a:endParaRPr lang="en-US" altLang="ja-JP" dirty="0"/>
          </a:p>
          <a:p>
            <a:r>
              <a:rPr kumimoji="1" lang="ja-JP" altLang="en-US" dirty="0" smtClean="0"/>
              <a:t>「ありがとう」「助かったよ」「君のおかげだよ」「君がいてくれて良かったよ」「ありがとう」「やさしいね」「僕も協力するよ」など，互いに感謝を伝え合う，互いに励まし合う</a:t>
            </a:r>
            <a:r>
              <a:rPr lang="ja-JP" altLang="en-US" dirty="0" smtClean="0"/>
              <a:t>言葉によってさらにより良い友人関係，友情を築き上げていってほしいと思います。</a:t>
            </a:r>
            <a:endParaRPr lang="en-US" altLang="ja-JP" dirty="0" smtClean="0"/>
          </a:p>
          <a:p>
            <a:endParaRPr kumimoji="1" lang="en-US" altLang="ja-JP" dirty="0"/>
          </a:p>
          <a:p>
            <a:r>
              <a:rPr lang="ja-JP" altLang="en-US" dirty="0" smtClean="0"/>
              <a:t>互いに，やる気を持てるような，互いに切磋琢磨できるような，高めあえるような人間関係を築き上げていける，言葉をたくさん，使ってほしいと思います。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28</a:t>
            </a:fld>
            <a:endParaRPr kumimoji="1" lang="ja-JP" altLang="en-US"/>
          </a:p>
        </p:txBody>
      </p:sp>
    </p:spTree>
    <p:extLst>
      <p:ext uri="{BB962C8B-B14F-4D97-AF65-F5344CB8AC3E}">
        <p14:creationId xmlns:p14="http://schemas.microsoft.com/office/powerpoint/2010/main" val="273612915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まとめ</a:t>
            </a:r>
            <a:endParaRPr kumimoji="1" lang="en-US" altLang="ja-JP" dirty="0" smtClean="0"/>
          </a:p>
          <a:p>
            <a:r>
              <a:rPr kumimoji="1" lang="ja-JP" altLang="en-US" dirty="0" smtClean="0"/>
              <a:t>より良いコミュケーションというのは</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29</a:t>
            </a:fld>
            <a:endParaRPr kumimoji="1" lang="ja-JP" altLang="en-US"/>
          </a:p>
        </p:txBody>
      </p:sp>
    </p:spTree>
    <p:extLst>
      <p:ext uri="{BB962C8B-B14F-4D97-AF65-F5344CB8AC3E}">
        <p14:creationId xmlns:p14="http://schemas.microsoft.com/office/powerpoint/2010/main" val="14258802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t>良いコミュニケーションというのは・・</a:t>
            </a:r>
            <a:endParaRPr lang="en-US" altLang="ja-JP" dirty="0" smtClean="0"/>
          </a:p>
          <a:p>
            <a:r>
              <a:rPr kumimoji="1" lang="ja-JP" altLang="en-US" dirty="0"/>
              <a:t>相手</a:t>
            </a:r>
            <a:r>
              <a:rPr kumimoji="1" lang="ja-JP" altLang="en-US" dirty="0" smtClean="0"/>
              <a:t>を思いやり</a:t>
            </a:r>
            <a:endParaRPr kumimoji="1" lang="en-US" altLang="ja-JP" dirty="0" smtClean="0"/>
          </a:p>
          <a:p>
            <a:r>
              <a:rPr lang="ja-JP" altLang="en-US" dirty="0"/>
              <a:t>前向</a:t>
            </a:r>
            <a:r>
              <a:rPr lang="ja-JP" altLang="en-US" dirty="0" smtClean="0"/>
              <a:t>きな言葉を使って</a:t>
            </a:r>
            <a:endParaRPr lang="en-US" altLang="ja-JP" dirty="0" smtClean="0"/>
          </a:p>
          <a:p>
            <a:r>
              <a:rPr kumimoji="1" lang="ja-JP" altLang="en-US" dirty="0" smtClean="0"/>
              <a:t>会話をするこ</a:t>
            </a:r>
            <a:r>
              <a:rPr lang="ja-JP" altLang="en-US" dirty="0" smtClean="0"/>
              <a:t>となの</a:t>
            </a:r>
            <a:r>
              <a:rPr kumimoji="1" lang="ja-JP" altLang="en-US" dirty="0" smtClean="0"/>
              <a:t>です</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3</a:t>
            </a:fld>
            <a:endParaRPr kumimoji="1" lang="ja-JP" altLang="en-US"/>
          </a:p>
        </p:txBody>
      </p:sp>
    </p:spTree>
    <p:extLst>
      <p:ext uri="{BB962C8B-B14F-4D97-AF65-F5344CB8AC3E}">
        <p14:creationId xmlns:p14="http://schemas.microsoft.com/office/powerpoint/2010/main" val="368597027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lang="ja-JP" altLang="en-US" dirty="0" smtClean="0">
                <a:ln w="0"/>
                <a:solidFill>
                  <a:prstClr val="black"/>
                </a:solidFill>
                <a:latin typeface="AR P丸ゴシック体E" panose="020F0900000000000000" pitchFamily="50" charset="-128"/>
                <a:ea typeface="AR P丸ゴシック体E" panose="020F0900000000000000" pitchFamily="50" charset="-128"/>
                <a:cs typeface="+mj-cs"/>
              </a:rPr>
              <a:t>より</a:t>
            </a:r>
            <a:r>
              <a:rPr lang="ja-JP" altLang="en-US" dirty="0">
                <a:ln w="0"/>
                <a:solidFill>
                  <a:prstClr val="black"/>
                </a:solidFill>
                <a:latin typeface="AR P丸ゴシック体E" panose="020F0900000000000000" pitchFamily="50" charset="-128"/>
                <a:ea typeface="AR P丸ゴシック体E" panose="020F0900000000000000" pitchFamily="50" charset="-128"/>
                <a:cs typeface="+mj-cs"/>
              </a:rPr>
              <a:t>良い人間関係を作って</a:t>
            </a:r>
            <a:r>
              <a:rPr lang="en-US" altLang="ja-JP" dirty="0">
                <a:ln w="0"/>
                <a:solidFill>
                  <a:prstClr val="black"/>
                </a:solidFill>
                <a:latin typeface="AR P丸ゴシック体E" panose="020F0900000000000000" pitchFamily="50" charset="-128"/>
                <a:ea typeface="AR P丸ゴシック体E" panose="020F0900000000000000" pitchFamily="50" charset="-128"/>
                <a:cs typeface="+mj-cs"/>
              </a:rPr>
              <a:t/>
            </a:r>
            <a:br>
              <a:rPr lang="en-US" altLang="ja-JP" dirty="0">
                <a:ln w="0"/>
                <a:solidFill>
                  <a:prstClr val="black"/>
                </a:solidFill>
                <a:latin typeface="AR P丸ゴシック体E" panose="020F0900000000000000" pitchFamily="50" charset="-128"/>
                <a:ea typeface="AR P丸ゴシック体E" panose="020F0900000000000000" pitchFamily="50" charset="-128"/>
                <a:cs typeface="+mj-cs"/>
              </a:rPr>
            </a:br>
            <a:r>
              <a:rPr lang="ja-JP" altLang="en-US" dirty="0" smtClean="0">
                <a:ln w="0"/>
                <a:solidFill>
                  <a:prstClr val="black"/>
                </a:solidFill>
                <a:latin typeface="AR P丸ゴシック体E" panose="020F0900000000000000" pitchFamily="50" charset="-128"/>
                <a:ea typeface="AR P丸ゴシック体E" panose="020F0900000000000000" pitchFamily="50" charset="-128"/>
                <a:cs typeface="+mj-cs"/>
              </a:rPr>
              <a:t>いくものです。</a:t>
            </a:r>
            <a:endParaRPr lang="en-US" altLang="ja-JP" dirty="0" smtClean="0">
              <a:ln w="0"/>
              <a:solidFill>
                <a:prstClr val="black"/>
              </a:solidFill>
              <a:latin typeface="AR P丸ゴシック体E" panose="020F0900000000000000" pitchFamily="50" charset="-128"/>
              <a:ea typeface="AR P丸ゴシック体E" panose="020F0900000000000000" pitchFamily="50" charset="-128"/>
              <a:cs typeface="+mj-cs"/>
            </a:endParaRPr>
          </a:p>
          <a:p>
            <a:endParaRPr kumimoji="1" lang="en-US" altLang="ja-JP" dirty="0">
              <a:ln w="0"/>
              <a:solidFill>
                <a:prstClr val="black"/>
              </a:solidFill>
              <a:latin typeface="AR P丸ゴシック体E" panose="020F0900000000000000" pitchFamily="50" charset="-128"/>
              <a:ea typeface="AR P丸ゴシック体E" panose="020F0900000000000000" pitchFamily="50" charset="-128"/>
              <a:cs typeface="+mj-cs"/>
            </a:endParaRPr>
          </a:p>
          <a:p>
            <a:r>
              <a:rPr kumimoji="1" lang="ja-JP" altLang="en-US" dirty="0" smtClean="0"/>
              <a:t>みんなにも</a:t>
            </a:r>
            <a:endParaRPr kumimoji="1" lang="en-US" altLang="ja-JP" dirty="0" smtClean="0"/>
          </a:p>
          <a:p>
            <a:r>
              <a:rPr lang="ja-JP" altLang="en-US" dirty="0" smtClean="0"/>
              <a:t>良いコミュケーションによって，良い人間関係をきずいてほしいと思います。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30</a:t>
            </a:fld>
            <a:endParaRPr kumimoji="1" lang="ja-JP" altLang="en-US"/>
          </a:p>
        </p:txBody>
      </p:sp>
    </p:spTree>
    <p:extLst>
      <p:ext uri="{BB962C8B-B14F-4D97-AF65-F5344CB8AC3E}">
        <p14:creationId xmlns:p14="http://schemas.microsoft.com/office/powerpoint/2010/main" val="39522851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そのためには，相手を思いやり，前向きな言葉をたくさん，使うことが大切です。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31</a:t>
            </a:fld>
            <a:endParaRPr kumimoji="1" lang="ja-JP" altLang="en-US"/>
          </a:p>
        </p:txBody>
      </p:sp>
    </p:spTree>
    <p:extLst>
      <p:ext uri="{BB962C8B-B14F-4D97-AF65-F5344CB8AC3E}">
        <p14:creationId xmlns:p14="http://schemas.microsoft.com/office/powerpoint/2010/main" val="9506344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相手を思いやる</a:t>
            </a:r>
            <a:r>
              <a:rPr lang="ja-JP" altLang="en-US" dirty="0"/>
              <a:t>言葉</a:t>
            </a:r>
            <a:r>
              <a:rPr lang="ja-JP" altLang="en-US" dirty="0" smtClean="0"/>
              <a:t>は，こんな言葉でしたね。</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lang="ja-JP" altLang="en-US" smtClean="0">
                <a:solidFill>
                  <a:prstClr val="black"/>
                </a:solidFill>
              </a:rPr>
              <a:pPr/>
              <a:t>32</a:t>
            </a:fld>
            <a:endParaRPr lang="ja-JP" altLang="en-US">
              <a:solidFill>
                <a:prstClr val="black"/>
              </a:solidFill>
            </a:endParaRPr>
          </a:p>
        </p:txBody>
      </p:sp>
    </p:spTree>
    <p:extLst>
      <p:ext uri="{BB962C8B-B14F-4D97-AF65-F5344CB8AC3E}">
        <p14:creationId xmlns:p14="http://schemas.microsoft.com/office/powerpoint/2010/main" val="50264204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相手を思いやる</a:t>
            </a:r>
            <a:r>
              <a:rPr lang="ja-JP" altLang="en-US" dirty="0"/>
              <a:t>言葉</a:t>
            </a:r>
            <a:r>
              <a:rPr lang="ja-JP" altLang="en-US" dirty="0" smtClean="0"/>
              <a:t>は，こんな言葉でしたね。</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lang="ja-JP" altLang="en-US" smtClean="0">
                <a:solidFill>
                  <a:prstClr val="black"/>
                </a:solidFill>
              </a:rPr>
              <a:pPr/>
              <a:t>33</a:t>
            </a:fld>
            <a:endParaRPr lang="ja-JP" altLang="en-US">
              <a:solidFill>
                <a:prstClr val="black"/>
              </a:solidFill>
            </a:endParaRPr>
          </a:p>
        </p:txBody>
      </p:sp>
    </p:spTree>
    <p:extLst>
      <p:ext uri="{BB962C8B-B14F-4D97-AF65-F5344CB8AC3E}">
        <p14:creationId xmlns:p14="http://schemas.microsoft.com/office/powerpoint/2010/main" val="16713864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では，相手を思いやる言葉とはどんな言葉だと思いますか？</a:t>
            </a:r>
            <a:endParaRPr kumimoji="1" lang="en-US" altLang="ja-JP" dirty="0" smtClean="0"/>
          </a:p>
          <a:p>
            <a:r>
              <a:rPr kumimoji="1" lang="ja-JP" altLang="en-US" dirty="0" smtClean="0"/>
              <a:t>一人一つずつ言ってみましょう。</a:t>
            </a:r>
            <a:endParaRPr kumimoji="1" lang="en-US" altLang="ja-JP" dirty="0" smtClean="0"/>
          </a:p>
          <a:p>
            <a:r>
              <a:rPr lang="en-US" altLang="ja-JP" dirty="0" smtClean="0"/>
              <a:t>S</a:t>
            </a:r>
            <a:r>
              <a:rPr lang="ja-JP" altLang="en-US" dirty="0" smtClean="0"/>
              <a:t>「・・・」</a:t>
            </a:r>
            <a:endParaRPr lang="en-US" altLang="ja-JP" dirty="0" smtClean="0"/>
          </a:p>
          <a:p>
            <a:r>
              <a:rPr lang="en-US" altLang="ja-JP" dirty="0" smtClean="0"/>
              <a:t>S</a:t>
            </a:r>
            <a:r>
              <a:rPr lang="ja-JP" altLang="en-US" dirty="0" smtClean="0"/>
              <a:t>「・・・」</a:t>
            </a:r>
            <a:endParaRPr lang="en-US" altLang="ja-JP" dirty="0"/>
          </a:p>
          <a:p>
            <a:endParaRPr kumimoji="1" lang="en-US" altLang="ja-JP" dirty="0" smtClean="0"/>
          </a:p>
          <a:p>
            <a:endParaRPr kumimoji="1" lang="en-US" altLang="ja-JP" dirty="0" smtClean="0"/>
          </a:p>
          <a:p>
            <a:r>
              <a:rPr kumimoji="1" lang="ja-JP" altLang="en-US" dirty="0" smtClean="0"/>
              <a:t>そうですね</a:t>
            </a:r>
            <a:endParaRPr kumimoji="1" lang="en-US" altLang="ja-JP" dirty="0" smtClean="0"/>
          </a:p>
          <a:p>
            <a:r>
              <a:rPr kumimoji="1" lang="ja-JP" altLang="en-US" dirty="0" smtClean="0"/>
              <a:t>私も考えてきました。</a:t>
            </a:r>
            <a:endParaRPr kumimoji="1" lang="en-US" altLang="ja-JP" dirty="0" smtClean="0"/>
          </a:p>
          <a:p>
            <a:endParaRPr lang="en-US" altLang="ja-JP" dirty="0" smtClean="0"/>
          </a:p>
          <a:p>
            <a:endParaRPr lang="en-US" altLang="ja-JP" dirty="0"/>
          </a:p>
          <a:p>
            <a:r>
              <a:rPr lang="ja-JP" altLang="en-US" dirty="0" smtClean="0"/>
              <a:t>こんな</a:t>
            </a:r>
            <a:r>
              <a:rPr lang="ja-JP" altLang="en-US" dirty="0"/>
              <a:t>の</a:t>
            </a:r>
            <a:r>
              <a:rPr lang="ja-JP" altLang="en-US" dirty="0" smtClean="0"/>
              <a:t>が</a:t>
            </a:r>
            <a:endParaRPr lang="en-US" altLang="ja-JP" dirty="0" smtClean="0"/>
          </a:p>
          <a:p>
            <a:r>
              <a:rPr kumimoji="1" lang="ja-JP" altLang="en-US" dirty="0" smtClean="0"/>
              <a:t>思いやりの言葉ですよね。</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4</a:t>
            </a:fld>
            <a:endParaRPr kumimoji="1" lang="ja-JP" altLang="en-US"/>
          </a:p>
        </p:txBody>
      </p:sp>
    </p:spTree>
    <p:extLst>
      <p:ext uri="{BB962C8B-B14F-4D97-AF65-F5344CB8AC3E}">
        <p14:creationId xmlns:p14="http://schemas.microsoft.com/office/powerpoint/2010/main" val="6384403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思いやりの言葉とは，相手を理解し，共感する言葉です。</a:t>
            </a:r>
            <a:endParaRPr kumimoji="1" lang="en-US" altLang="ja-JP" dirty="0" smtClean="0"/>
          </a:p>
          <a:p>
            <a:r>
              <a:rPr lang="ja-JP" altLang="en-US" dirty="0"/>
              <a:t>人</a:t>
            </a:r>
            <a:r>
              <a:rPr lang="ja-JP" altLang="en-US" dirty="0" smtClean="0"/>
              <a:t>は共感してもらえると安心します。「わかってくれたんだ」と思います。</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5</a:t>
            </a:fld>
            <a:endParaRPr kumimoji="1" lang="ja-JP" altLang="en-US"/>
          </a:p>
        </p:txBody>
      </p:sp>
    </p:spTree>
    <p:extLst>
      <p:ext uri="{BB962C8B-B14F-4D97-AF65-F5344CB8AC3E}">
        <p14:creationId xmlns:p14="http://schemas.microsoft.com/office/powerpoint/2010/main" val="41638413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では，前向きになれる言葉とは，どんな言葉だと思いますか？</a:t>
            </a:r>
            <a:endParaRPr lang="en-US" altLang="ja-JP" dirty="0"/>
          </a:p>
          <a:p>
            <a:endParaRPr lang="en-US" altLang="ja-JP" dirty="0"/>
          </a:p>
          <a:p>
            <a:r>
              <a:rPr kumimoji="1" lang="en-US" altLang="ja-JP" dirty="0" smtClean="0"/>
              <a:t>S</a:t>
            </a:r>
            <a:r>
              <a:rPr kumimoji="1" lang="ja-JP" altLang="en-US" dirty="0" smtClean="0"/>
              <a:t>「・・・」</a:t>
            </a:r>
            <a:endParaRPr kumimoji="1" lang="en-US" altLang="ja-JP" dirty="0" smtClean="0"/>
          </a:p>
          <a:p>
            <a:r>
              <a:rPr lang="en-US" altLang="ja-JP" dirty="0" smtClean="0"/>
              <a:t>S</a:t>
            </a:r>
            <a:r>
              <a:rPr lang="ja-JP" altLang="en-US" dirty="0" smtClean="0"/>
              <a:t>「・・・」</a:t>
            </a:r>
            <a:endParaRPr lang="en-US" altLang="ja-JP" dirty="0" smtClean="0"/>
          </a:p>
          <a:p>
            <a:endParaRPr kumimoji="1" lang="en-US" altLang="ja-JP" dirty="0" smtClean="0"/>
          </a:p>
          <a:p>
            <a:r>
              <a:rPr lang="ja-JP" altLang="en-US" dirty="0"/>
              <a:t>そうです</a:t>
            </a:r>
            <a:r>
              <a:rPr lang="ja-JP" altLang="en-US" dirty="0" smtClean="0"/>
              <a:t>ね。</a:t>
            </a:r>
            <a:endParaRPr lang="en-US" altLang="ja-JP" dirty="0" smtClean="0"/>
          </a:p>
          <a:p>
            <a:r>
              <a:rPr kumimoji="1" lang="ja-JP" altLang="en-US" dirty="0"/>
              <a:t>私</a:t>
            </a:r>
            <a:r>
              <a:rPr kumimoji="1" lang="ja-JP" altLang="en-US" dirty="0" smtClean="0"/>
              <a:t>も考えてきました。</a:t>
            </a:r>
            <a:endParaRPr kumimoji="1" lang="en-US" altLang="ja-JP" dirty="0" smtClean="0"/>
          </a:p>
          <a:p>
            <a:endParaRPr lang="en-US" altLang="ja-JP" dirty="0"/>
          </a:p>
          <a:p>
            <a:r>
              <a:rPr kumimoji="1" lang="ja-JP" altLang="en-US" dirty="0" smtClean="0"/>
              <a:t>こんな言葉いいですよね。</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6</a:t>
            </a:fld>
            <a:endParaRPr kumimoji="1" lang="ja-JP" altLang="en-US"/>
          </a:p>
        </p:txBody>
      </p:sp>
    </p:spTree>
    <p:extLst>
      <p:ext uri="{BB962C8B-B14F-4D97-AF65-F5344CB8AC3E}">
        <p14:creationId xmlns:p14="http://schemas.microsoft.com/office/powerpoint/2010/main" val="23674046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といことで</a:t>
            </a:r>
            <a:endParaRPr kumimoji="1" lang="en-US" altLang="ja-JP" dirty="0" smtClean="0"/>
          </a:p>
          <a:p>
            <a:r>
              <a:rPr kumimoji="1" lang="ja-JP" altLang="en-US" dirty="0" smtClean="0"/>
              <a:t>前向きになれる言葉とは，「次につながる明るい言葉です」</a:t>
            </a:r>
            <a:endParaRPr kumimoji="1" lang="en-US" altLang="ja-JP" dirty="0" smtClean="0"/>
          </a:p>
          <a:p>
            <a:r>
              <a:rPr lang="ja-JP" altLang="en-US" dirty="0" smtClean="0"/>
              <a:t>言葉には，人を前に進ませる力があります。</a:t>
            </a:r>
            <a:endParaRPr lang="en-US" altLang="ja-JP" dirty="0" smtClean="0"/>
          </a:p>
          <a:p>
            <a:r>
              <a:rPr lang="ja-JP" altLang="en-US" dirty="0" smtClean="0"/>
              <a:t>そんな言葉に人はこう思います。</a:t>
            </a:r>
            <a:endParaRPr lang="en-US" altLang="ja-JP" dirty="0" smtClean="0"/>
          </a:p>
          <a:p>
            <a:r>
              <a:rPr kumimoji="1" lang="ja-JP" altLang="en-US" dirty="0" smtClean="0"/>
              <a:t>「また，がんばろう」</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7</a:t>
            </a:fld>
            <a:endParaRPr kumimoji="1" lang="ja-JP" altLang="en-US"/>
          </a:p>
        </p:txBody>
      </p:sp>
    </p:spTree>
    <p:extLst>
      <p:ext uri="{BB962C8B-B14F-4D97-AF65-F5344CB8AC3E}">
        <p14:creationId xmlns:p14="http://schemas.microsoft.com/office/powerpoint/2010/main" val="28598187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それでは，４つの場面を想定して練習してみましょう。</a:t>
            </a:r>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8</a:t>
            </a:fld>
            <a:endParaRPr kumimoji="1" lang="ja-JP" altLang="en-US"/>
          </a:p>
        </p:txBody>
      </p:sp>
    </p:spTree>
    <p:extLst>
      <p:ext uri="{BB962C8B-B14F-4D97-AF65-F5344CB8AC3E}">
        <p14:creationId xmlns:p14="http://schemas.microsoft.com/office/powerpoint/2010/main" val="22471018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練習１です。</a:t>
            </a:r>
            <a:endParaRPr kumimoji="1" lang="en-US" altLang="ja-JP" dirty="0" smtClean="0"/>
          </a:p>
          <a:p>
            <a:r>
              <a:rPr lang="ja-JP" altLang="en-US" dirty="0"/>
              <a:t>友達</a:t>
            </a:r>
            <a:r>
              <a:rPr lang="ja-JP" altLang="en-US" dirty="0" smtClean="0"/>
              <a:t>から話しかけられました。</a:t>
            </a:r>
            <a:endParaRPr kumimoji="1" lang="en-US" altLang="ja-JP" dirty="0" smtClean="0"/>
          </a:p>
          <a:p>
            <a:r>
              <a:rPr lang="ja-JP" altLang="en-US" dirty="0" smtClean="0"/>
              <a:t>○○くん。台詞を読んでみてください。</a:t>
            </a:r>
            <a:endParaRPr lang="en-US" altLang="ja-JP" dirty="0" smtClean="0"/>
          </a:p>
          <a:p>
            <a:r>
              <a:rPr kumimoji="1" lang="en-US" altLang="ja-JP" dirty="0" smtClean="0"/>
              <a:t>S</a:t>
            </a:r>
            <a:r>
              <a:rPr kumimoji="1" lang="ja-JP" altLang="en-US" dirty="0" smtClean="0"/>
              <a:t>「・・・」</a:t>
            </a:r>
            <a:endParaRPr kumimoji="1" lang="en-US" altLang="ja-JP" dirty="0" smtClean="0"/>
          </a:p>
          <a:p>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EDFEAAA8-3BB2-421A-A6A1-315046207C91}" type="slidenum">
              <a:rPr kumimoji="1" lang="ja-JP" altLang="en-US" smtClean="0"/>
              <a:t>9</a:t>
            </a:fld>
            <a:endParaRPr kumimoji="1" lang="ja-JP" altLang="en-US"/>
          </a:p>
        </p:txBody>
      </p:sp>
    </p:spTree>
    <p:extLst>
      <p:ext uri="{BB962C8B-B14F-4D97-AF65-F5344CB8AC3E}">
        <p14:creationId xmlns:p14="http://schemas.microsoft.com/office/powerpoint/2010/main" val="427953743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361863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0214546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9253493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5533842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217236897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661762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22911172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2922023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291932753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40900411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2519372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13305921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129691573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ja-JP"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5867825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ja-JP"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400555493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ja-JP"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90591446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13706922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Footer Placeholder 5"/>
          <p:cNvSpPr>
            <a:spLocks noGrp="1"/>
          </p:cNvSpPr>
          <p:nvPr>
            <p:ph type="ftr" sz="quarter" idx="11"/>
          </p:nvPr>
        </p:nvSpPr>
        <p:spPr/>
        <p:txBody>
          <a:bodyPr/>
          <a:lstStyle/>
          <a:p>
            <a:endParaRPr lang="ja-JP"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
        <p:nvSpPr>
          <p:cNvPr id="5" name="Date Placeholder 4"/>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Tree>
    <p:extLst>
      <p:ext uri="{BB962C8B-B14F-4D97-AF65-F5344CB8AC3E}">
        <p14:creationId xmlns:p14="http://schemas.microsoft.com/office/powerpoint/2010/main" val="129272655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1280116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315238800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13690698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r>
              <a:rPr lang="en-US" sz="8000" dirty="0">
                <a:ln w="3175" cmpd="sng">
                  <a:noFill/>
                </a:ln>
                <a:solidFill>
                  <a:srgbClr val="5FCBEF">
                    <a:lumMod val="60000"/>
                    <a:lumOff val="40000"/>
                  </a:srgbClr>
                </a:solidFill>
                <a:latin typeface="Arial"/>
              </a:rPr>
              <a:t>”</a:t>
            </a:r>
          </a:p>
        </p:txBody>
      </p:sp>
    </p:spTree>
    <p:extLst>
      <p:ext uri="{BB962C8B-B14F-4D97-AF65-F5344CB8AC3E}">
        <p14:creationId xmlns:p14="http://schemas.microsoft.com/office/powerpoint/2010/main" val="39905064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164383902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ja-JP" altLang="en-US" smtClean="0"/>
              <a:t>マスター タイトルの書式設定</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1536315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9433002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ja-JP"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144161435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107919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939052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70756867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42072390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5168314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F9284CF2-F3AC-4AB8-96FD-BF1A7D05FB72}" type="slidenum">
              <a:rPr kumimoji="1" lang="ja-JP" altLang="en-US" smtClean="0"/>
              <a:t>‹#›</a:t>
            </a:fld>
            <a:endParaRPr kumimoji="1" lang="ja-JP" altLang="en-US"/>
          </a:p>
        </p:txBody>
      </p:sp>
      <p:sp>
        <p:nvSpPr>
          <p:cNvPr id="5" name="Date Placeholder 4"/>
          <p:cNvSpPr>
            <a:spLocks noGrp="1"/>
          </p:cNvSpPr>
          <p:nvPr>
            <p:ph type="dt" sz="half" idx="10"/>
          </p:nvPr>
        </p:nvSpPr>
        <p:spPr/>
        <p:txBody>
          <a:bodyPr/>
          <a:lstStyle/>
          <a:p>
            <a:fld id="{5848F16A-8F62-4C7F-A0BD-C182E8A1A3E1}" type="datetimeFigureOut">
              <a:rPr kumimoji="1" lang="ja-JP" altLang="en-US" smtClean="0"/>
              <a:t>2018/2/5</a:t>
            </a:fld>
            <a:endParaRPr kumimoji="1" lang="ja-JP" altLang="en-US"/>
          </a:p>
        </p:txBody>
      </p:sp>
    </p:spTree>
    <p:extLst>
      <p:ext uri="{BB962C8B-B14F-4D97-AF65-F5344CB8AC3E}">
        <p14:creationId xmlns:p14="http://schemas.microsoft.com/office/powerpoint/2010/main" val="4192992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heme" Target="../theme/theme2.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48F16A-8F62-4C7F-A0BD-C182E8A1A3E1}" type="datetimeFigureOut">
              <a:rPr kumimoji="1" lang="ja-JP" altLang="en-US" smtClean="0"/>
              <a:t>2018/2/5</a:t>
            </a:fld>
            <a:endParaRPr kumimoji="1" lang="ja-JP" alt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9284CF2-F3AC-4AB8-96FD-BF1A7D05FB72}" type="slidenum">
              <a:rPr kumimoji="1" lang="ja-JP" altLang="en-US" smtClean="0"/>
              <a:t>‹#›</a:t>
            </a:fld>
            <a:endParaRPr kumimoji="1" lang="ja-JP" altLang="en-US"/>
          </a:p>
        </p:txBody>
      </p:sp>
    </p:spTree>
    <p:extLst>
      <p:ext uri="{BB962C8B-B14F-4D97-AF65-F5344CB8AC3E}">
        <p14:creationId xmlns:p14="http://schemas.microsoft.com/office/powerpoint/2010/main" val="3512394607"/>
      </p:ext>
    </p:extLst>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 id="2147483749" r:id="rId12"/>
    <p:sldLayoutId id="2147483750" r:id="rId13"/>
    <p:sldLayoutId id="2147483751" r:id="rId14"/>
    <p:sldLayoutId id="2147483752" r:id="rId15"/>
    <p:sldLayoutId id="2147483753"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848F16A-8F62-4C7F-A0BD-C182E8A1A3E1}" type="datetimeFigureOut">
              <a:rPr lang="ja-JP" altLang="en-US" smtClean="0">
                <a:solidFill>
                  <a:prstClr val="black">
                    <a:tint val="75000"/>
                  </a:prstClr>
                </a:solidFill>
              </a:rPr>
              <a:pPr/>
              <a:t>2018/2/5</a:t>
            </a:fld>
            <a:endParaRPr lang="ja-JP" altLang="en-US">
              <a:solidFill>
                <a:prstClr val="black">
                  <a:tint val="75000"/>
                </a:prstClr>
              </a:solidFill>
            </a:endParaRPr>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ja-JP" altLang="en-US">
              <a:solidFill>
                <a:prstClr val="black">
                  <a:tint val="75000"/>
                </a:prstClr>
              </a:solidFill>
            </a:endParaRPr>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F9284CF2-F3AC-4AB8-96FD-BF1A7D05FB72}" type="slidenum">
              <a:rPr lang="ja-JP" altLang="en-US" smtClean="0">
                <a:solidFill>
                  <a:srgbClr val="5FCBEF"/>
                </a:solidFill>
              </a:rPr>
              <a:pPr/>
              <a:t>‹#›</a:t>
            </a:fld>
            <a:endParaRPr lang="ja-JP" altLang="en-US">
              <a:solidFill>
                <a:srgbClr val="5FCBEF"/>
              </a:solidFill>
            </a:endParaRPr>
          </a:p>
        </p:txBody>
      </p:sp>
    </p:spTree>
    <p:extLst>
      <p:ext uri="{BB962C8B-B14F-4D97-AF65-F5344CB8AC3E}">
        <p14:creationId xmlns:p14="http://schemas.microsoft.com/office/powerpoint/2010/main" val="3722576158"/>
      </p:ext>
    </p:extLst>
  </p:cSld>
  <p:clrMap bg1="lt1" tx1="dk1" bg2="lt2" tx2="dk2" accent1="accent1" accent2="accent2" accent3="accent3" accent4="accent4" accent5="accent5" accent6="accent6" hlink="hlink" folHlink="folHlink"/>
  <p:sldLayoutIdLst>
    <p:sldLayoutId id="2147483755" r:id="rId1"/>
    <p:sldLayoutId id="2147483756" r:id="rId2"/>
    <p:sldLayoutId id="2147483757" r:id="rId3"/>
    <p:sldLayoutId id="2147483758" r:id="rId4"/>
    <p:sldLayoutId id="2147483759" r:id="rId5"/>
    <p:sldLayoutId id="2147483760" r:id="rId6"/>
    <p:sldLayoutId id="2147483761" r:id="rId7"/>
    <p:sldLayoutId id="2147483762" r:id="rId8"/>
    <p:sldLayoutId id="2147483763" r:id="rId9"/>
    <p:sldLayoutId id="2147483764" r:id="rId10"/>
    <p:sldLayoutId id="2147483765" r:id="rId11"/>
    <p:sldLayoutId id="2147483766" r:id="rId12"/>
    <p:sldLayoutId id="2147483767" r:id="rId13"/>
    <p:sldLayoutId id="2147483768" r:id="rId14"/>
    <p:sldLayoutId id="2147483769" r:id="rId15"/>
    <p:sldLayoutId id="2147483770" r:id="rId16"/>
  </p:sldLayoutIdLst>
  <p:txStyles>
    <p:title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13.emf"/></Relationships>
</file>

<file path=ppt/slides/_rels/slide11.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13.xml"/><Relationship Id="rId1" Type="http://schemas.openxmlformats.org/officeDocument/2006/relationships/slideLayout" Target="../slideLayouts/slideLayout20.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5" Type="http://schemas.openxmlformats.org/officeDocument/2006/relationships/image" Target="../media/image2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14.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1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17.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5" Type="http://schemas.openxmlformats.org/officeDocument/2006/relationships/image" Target="../media/image2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19.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4.emf"/><Relationship Id="rId4" Type="http://schemas.openxmlformats.org/officeDocument/2006/relationships/image" Target="../media/image3.emf"/></Relationships>
</file>

<file path=ppt/slides/_rels/slide20.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21.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2.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3.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23.xml"/><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5" Type="http://schemas.openxmlformats.org/officeDocument/2006/relationships/image" Target="../media/image2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24.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12.emf"/><Relationship Id="rId2" Type="http://schemas.openxmlformats.org/officeDocument/2006/relationships/notesSlide" Target="../notesSlides/notesSlide25.xml"/><Relationship Id="rId1" Type="http://schemas.openxmlformats.org/officeDocument/2006/relationships/slideLayout" Target="../slideLayouts/slideLayout6.xml"/><Relationship Id="rId4" Type="http://schemas.openxmlformats.org/officeDocument/2006/relationships/image" Target="../media/image29.emf"/></Relationships>
</file>

<file path=ppt/slides/_rels/slide26.xml.rels><?xml version="1.0" encoding="UTF-8" standalone="yes"?>
<Relationships xmlns="http://schemas.openxmlformats.org/package/2006/relationships"><Relationship Id="rId3" Type="http://schemas.openxmlformats.org/officeDocument/2006/relationships/slide" Target="slide18.xml"/><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notesSlide" Target="../notesSlides/notesSlide27.xml"/><Relationship Id="rId1" Type="http://schemas.openxmlformats.org/officeDocument/2006/relationships/slideLayout" Target="../slideLayouts/slideLayout4.xml"/><Relationship Id="rId4" Type="http://schemas.openxmlformats.org/officeDocument/2006/relationships/image" Target="../media/image31.png"/></Relationships>
</file>

<file path=ppt/slides/_rels/slide28.xml.rels><?xml version="1.0" encoding="UTF-8" standalone="yes"?>
<Relationships xmlns="http://schemas.openxmlformats.org/package/2006/relationships"><Relationship Id="rId8" Type="http://schemas.openxmlformats.org/officeDocument/2006/relationships/image" Target="../media/image20.emf"/><Relationship Id="rId13" Type="http://schemas.openxmlformats.org/officeDocument/2006/relationships/image" Target="../media/image25.emf"/><Relationship Id="rId3" Type="http://schemas.openxmlformats.org/officeDocument/2006/relationships/image" Target="../media/image15.emf"/><Relationship Id="rId7" Type="http://schemas.openxmlformats.org/officeDocument/2006/relationships/image" Target="../media/image19.emf"/><Relationship Id="rId12" Type="http://schemas.openxmlformats.org/officeDocument/2006/relationships/image" Target="../media/image24.emf"/><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18.emf"/><Relationship Id="rId11" Type="http://schemas.openxmlformats.org/officeDocument/2006/relationships/image" Target="../media/image23.emf"/><Relationship Id="rId5" Type="http://schemas.openxmlformats.org/officeDocument/2006/relationships/image" Target="../media/image17.emf"/><Relationship Id="rId15" Type="http://schemas.openxmlformats.org/officeDocument/2006/relationships/image" Target="../media/image27.emf"/><Relationship Id="rId10" Type="http://schemas.openxmlformats.org/officeDocument/2006/relationships/image" Target="../media/image22.emf"/><Relationship Id="rId4" Type="http://schemas.openxmlformats.org/officeDocument/2006/relationships/image" Target="../media/image16.emf"/><Relationship Id="rId9" Type="http://schemas.openxmlformats.org/officeDocument/2006/relationships/image" Target="../media/image21.emf"/><Relationship Id="rId14" Type="http://schemas.openxmlformats.org/officeDocument/2006/relationships/image" Target="../media/image26.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8" Type="http://schemas.openxmlformats.org/officeDocument/2006/relationships/image" Target="../media/image19.emf"/><Relationship Id="rId13" Type="http://schemas.openxmlformats.org/officeDocument/2006/relationships/image" Target="../media/image24.emf"/><Relationship Id="rId18" Type="http://schemas.openxmlformats.org/officeDocument/2006/relationships/image" Target="../media/image35.emf"/><Relationship Id="rId3" Type="http://schemas.openxmlformats.org/officeDocument/2006/relationships/image" Target="../media/image33.emf"/><Relationship Id="rId7" Type="http://schemas.openxmlformats.org/officeDocument/2006/relationships/image" Target="../media/image18.emf"/><Relationship Id="rId12" Type="http://schemas.openxmlformats.org/officeDocument/2006/relationships/image" Target="../media/image23.emf"/><Relationship Id="rId17" Type="http://schemas.openxmlformats.org/officeDocument/2006/relationships/image" Target="../media/image34.emf"/><Relationship Id="rId2" Type="http://schemas.openxmlformats.org/officeDocument/2006/relationships/notesSlide" Target="../notesSlides/notesSlide30.xml"/><Relationship Id="rId16" Type="http://schemas.openxmlformats.org/officeDocument/2006/relationships/image" Target="../media/image27.emf"/><Relationship Id="rId1" Type="http://schemas.openxmlformats.org/officeDocument/2006/relationships/slideLayout" Target="../slideLayouts/slideLayout4.xml"/><Relationship Id="rId6" Type="http://schemas.openxmlformats.org/officeDocument/2006/relationships/image" Target="../media/image17.emf"/><Relationship Id="rId11" Type="http://schemas.openxmlformats.org/officeDocument/2006/relationships/image" Target="../media/image22.emf"/><Relationship Id="rId5" Type="http://schemas.openxmlformats.org/officeDocument/2006/relationships/image" Target="../media/image16.emf"/><Relationship Id="rId15" Type="http://schemas.openxmlformats.org/officeDocument/2006/relationships/image" Target="../media/image26.emf"/><Relationship Id="rId10" Type="http://schemas.openxmlformats.org/officeDocument/2006/relationships/image" Target="../media/image21.emf"/><Relationship Id="rId4" Type="http://schemas.openxmlformats.org/officeDocument/2006/relationships/image" Target="../media/image15.emf"/><Relationship Id="rId9" Type="http://schemas.openxmlformats.org/officeDocument/2006/relationships/image" Target="../media/image20.emf"/><Relationship Id="rId14" Type="http://schemas.openxmlformats.org/officeDocument/2006/relationships/image" Target="../media/image25.emf"/></Relationships>
</file>

<file path=ppt/slides/_rels/slide31.xml.rels><?xml version="1.0" encoding="UTF-8" standalone="yes"?>
<Relationships xmlns="http://schemas.openxmlformats.org/package/2006/relationships"><Relationship Id="rId3" Type="http://schemas.openxmlformats.org/officeDocument/2006/relationships/image" Target="../media/image5.emf"/><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6.emf"/></Relationships>
</file>

<file path=ppt/slides/_rels/slide32.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hyperlink" Target="&#12473;&#12479;&#12540;&#12488;.pptx" TargetMode="External"/><Relationship Id="rId2" Type="http://schemas.openxmlformats.org/officeDocument/2006/relationships/image" Target="../media/image39.e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emf"/><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サブタイトル 2"/>
          <p:cNvSpPr>
            <a:spLocks noGrp="1"/>
          </p:cNvSpPr>
          <p:nvPr>
            <p:ph type="subTitle" idx="1"/>
          </p:nvPr>
        </p:nvSpPr>
        <p:spPr>
          <a:xfrm>
            <a:off x="1048160" y="124273"/>
            <a:ext cx="8895788" cy="3206338"/>
          </a:xfrm>
        </p:spPr>
        <p:txBody>
          <a:bodyPr>
            <a:noAutofit/>
          </a:bodyPr>
          <a:lstStyle/>
          <a:p>
            <a:pPr algn="ctr"/>
            <a:endParaRPr kumimoji="1" lang="en-US" altLang="ja-JP" sz="4400" dirty="0" smtClean="0">
              <a:ln w="0"/>
              <a:solidFill>
                <a:schemeClr val="tx1"/>
              </a:solidFill>
              <a:latin typeface="AR P丸ゴシック体E" panose="020F0900000000000000" pitchFamily="50" charset="-128"/>
              <a:ea typeface="AR P丸ゴシック体E" panose="020F0900000000000000" pitchFamily="50" charset="-128"/>
            </a:endParaRPr>
          </a:p>
          <a:p>
            <a:pPr algn="ctr"/>
            <a:r>
              <a:rPr kumimoji="1" lang="ja-JP" altLang="en-US" sz="6000" smtClean="0">
                <a:ln w="0"/>
                <a:solidFill>
                  <a:schemeClr val="tx1"/>
                </a:solidFill>
                <a:latin typeface="AR P丸ゴシック体E" panose="020F0900000000000000" pitchFamily="50" charset="-128"/>
                <a:ea typeface="AR P丸ゴシック体E" panose="020F0900000000000000" pitchFamily="50" charset="-128"/>
              </a:rPr>
              <a:t>良いコミュニケーションを</a:t>
            </a:r>
            <a:r>
              <a:rPr kumimoji="1" lang="ja-JP" altLang="en-US" sz="6000" dirty="0" smtClean="0">
                <a:ln w="0"/>
                <a:solidFill>
                  <a:schemeClr val="tx1"/>
                </a:solidFill>
                <a:latin typeface="AR P丸ゴシック体E" panose="020F0900000000000000" pitchFamily="50" charset="-128"/>
                <a:ea typeface="AR P丸ゴシック体E" panose="020F0900000000000000" pitchFamily="50" charset="-128"/>
              </a:rPr>
              <a:t>身に付けよう</a:t>
            </a:r>
            <a:endParaRPr kumimoji="1" lang="ja-JP" altLang="en-US" sz="6000"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3"/>
          <a:stretch>
            <a:fillRect/>
          </a:stretch>
        </p:blipFill>
        <p:spPr>
          <a:xfrm>
            <a:off x="2936383" y="3220835"/>
            <a:ext cx="5119342" cy="2814339"/>
          </a:xfrm>
          <a:prstGeom prst="rect">
            <a:avLst/>
          </a:prstGeom>
        </p:spPr>
      </p:pic>
    </p:spTree>
    <p:extLst>
      <p:ext uri="{BB962C8B-B14F-4D97-AF65-F5344CB8AC3E}">
        <p14:creationId xmlns:p14="http://schemas.microsoft.com/office/powerpoint/2010/main" val="18439904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77334" y="360608"/>
            <a:ext cx="9200762" cy="1569792"/>
          </a:xfrm>
        </p:spPr>
        <p:txBody>
          <a:bodyPr>
            <a:noAutofit/>
          </a:bodyPr>
          <a:lstStyle/>
          <a:p>
            <a:r>
              <a:rPr kumimoji="1" lang="ja-JP" altLang="en-US" sz="5400" dirty="0" smtClean="0">
                <a:solidFill>
                  <a:schemeClr val="tx1"/>
                </a:solidFill>
                <a:latin typeface="AR P丸ゴシック体E" panose="020F0900000000000000" pitchFamily="50" charset="-128"/>
                <a:ea typeface="AR P丸ゴシック体E" panose="020F0900000000000000" pitchFamily="50" charset="-128"/>
              </a:rPr>
              <a:t>そんなとき，どのような答え方をしたら良いでしょうか。</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5277715" y="2158154"/>
            <a:ext cx="700476" cy="1536571"/>
          </a:xfrm>
          <a:prstGeom prst="rect">
            <a:avLst/>
          </a:prstGeom>
        </p:spPr>
      </p:pic>
      <p:pic>
        <p:nvPicPr>
          <p:cNvPr id="5" name="図 4"/>
          <p:cNvPicPr>
            <a:picLocks noChangeAspect="1"/>
          </p:cNvPicPr>
          <p:nvPr/>
        </p:nvPicPr>
        <p:blipFill>
          <a:blip r:embed="rId4"/>
          <a:stretch>
            <a:fillRect/>
          </a:stretch>
        </p:blipFill>
        <p:spPr>
          <a:xfrm>
            <a:off x="4263627" y="3757723"/>
            <a:ext cx="2368993" cy="3073371"/>
          </a:xfrm>
          <a:prstGeom prst="rect">
            <a:avLst/>
          </a:prstGeom>
        </p:spPr>
      </p:pic>
    </p:spTree>
    <p:extLst>
      <p:ext uri="{BB962C8B-B14F-4D97-AF65-F5344CB8AC3E}">
        <p14:creationId xmlns:p14="http://schemas.microsoft.com/office/powerpoint/2010/main" val="3659933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雲形吹き出し 4">
            <a:hlinkClick r:id="rId3" action="ppaction://hlinksldjump"/>
          </p:cNvPr>
          <p:cNvSpPr/>
          <p:nvPr/>
        </p:nvSpPr>
        <p:spPr>
          <a:xfrm>
            <a:off x="128788" y="0"/>
            <a:ext cx="11361373" cy="5383968"/>
          </a:xfrm>
          <a:prstGeom prst="cloudCallout">
            <a:avLst>
              <a:gd name="adj1" fmla="val -19076"/>
              <a:gd name="adj2" fmla="val 60329"/>
            </a:avLst>
          </a:prstGeom>
          <a:solidFill>
            <a:srgbClr val="FFFFCC"/>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4400" dirty="0">
              <a:solidFill>
                <a:srgbClr val="FF0000"/>
              </a:solidFill>
              <a:latin typeface="AR P丸ゴシック体E" panose="020F0900000000000000" pitchFamily="50" charset="-128"/>
              <a:ea typeface="AR P丸ゴシック体E" panose="020F0900000000000000" pitchFamily="50" charset="-128"/>
            </a:endParaRPr>
          </a:p>
        </p:txBody>
      </p:sp>
      <p:sp>
        <p:nvSpPr>
          <p:cNvPr id="10" name="テキスト ボックス 9"/>
          <p:cNvSpPr txBox="1"/>
          <p:nvPr/>
        </p:nvSpPr>
        <p:spPr>
          <a:xfrm>
            <a:off x="1210614" y="2295239"/>
            <a:ext cx="8322917" cy="1938992"/>
          </a:xfrm>
          <a:prstGeom prst="rect">
            <a:avLst/>
          </a:prstGeom>
          <a:noFill/>
        </p:spPr>
        <p:txBody>
          <a:bodyPr wrap="square" rtlCol="0">
            <a:spAutoFit/>
          </a:bodyPr>
          <a:lstStyle/>
          <a:p>
            <a:r>
              <a:rPr lang="ja-JP" altLang="en-US" sz="4000" u="dashLong" dirty="0">
                <a:solidFill>
                  <a:schemeClr val="accent2"/>
                </a:solidFill>
                <a:latin typeface="AR P丸ゴシック体E" panose="020F0900000000000000" pitchFamily="50" charset="-128"/>
                <a:ea typeface="AR P丸ゴシック体E" panose="020F0900000000000000" pitchFamily="50" charset="-128"/>
              </a:rPr>
              <a:t>今</a:t>
            </a:r>
            <a:r>
              <a:rPr lang="ja-JP" altLang="en-US" sz="4000" u="dashLong" dirty="0" smtClean="0">
                <a:solidFill>
                  <a:schemeClr val="accent2"/>
                </a:solidFill>
                <a:latin typeface="AR P丸ゴシック体E" panose="020F0900000000000000" pitchFamily="50" charset="-128"/>
                <a:ea typeface="AR P丸ゴシック体E" panose="020F0900000000000000" pitchFamily="50" charset="-128"/>
              </a:rPr>
              <a:t>から</a:t>
            </a:r>
            <a:r>
              <a:rPr lang="ja-JP" altLang="en-US" sz="4000" u="dashLong" dirty="0">
                <a:solidFill>
                  <a:schemeClr val="accent2"/>
                </a:solidFill>
                <a:latin typeface="AR P丸ゴシック体E" panose="020F0900000000000000" pitchFamily="50" charset="-128"/>
                <a:ea typeface="AR P丸ゴシック体E" panose="020F0900000000000000" pitchFamily="50" charset="-128"/>
              </a:rPr>
              <a:t>でもできるところまで</a:t>
            </a:r>
            <a:r>
              <a:rPr lang="ja-JP" altLang="en-US" sz="4000" u="dashLong" dirty="0" smtClean="0">
                <a:solidFill>
                  <a:schemeClr val="accent2"/>
                </a:solidFill>
                <a:latin typeface="AR P丸ゴシック体E" panose="020F0900000000000000" pitchFamily="50" charset="-128"/>
                <a:ea typeface="AR P丸ゴシック体E" panose="020F0900000000000000" pitchFamily="50" charset="-128"/>
              </a:rPr>
              <a:t>やってみよう。それでも出来なかったら先生に正直に言ようよ。ついていこうか？</a:t>
            </a:r>
            <a:endParaRPr lang="ja-JP" altLang="en-US" sz="4000" u="dashLong" dirty="0">
              <a:solidFill>
                <a:schemeClr val="accent2"/>
              </a:solidFill>
              <a:latin typeface="AR P丸ゴシック体E" panose="020F0900000000000000" pitchFamily="50" charset="-128"/>
              <a:ea typeface="AR P丸ゴシック体E" panose="020F0900000000000000" pitchFamily="50" charset="-128"/>
            </a:endParaRPr>
          </a:p>
        </p:txBody>
      </p:sp>
      <p:sp>
        <p:nvSpPr>
          <p:cNvPr id="11" name="テキスト ボックス 10"/>
          <p:cNvSpPr txBox="1"/>
          <p:nvPr/>
        </p:nvSpPr>
        <p:spPr>
          <a:xfrm>
            <a:off x="6041489" y="5521066"/>
            <a:ext cx="5563673" cy="1200329"/>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思いやりと前向きの言葉で答えられています。</a:t>
            </a:r>
            <a:endParaRPr kumimoji="1" lang="ja-JP" altLang="en-US" sz="3600" dirty="0">
              <a:latin typeface="AR P丸ゴシック体E" panose="020F0900000000000000" pitchFamily="50" charset="-128"/>
              <a:ea typeface="AR P丸ゴシック体E" panose="020F0900000000000000" pitchFamily="50" charset="-128"/>
            </a:endParaRPr>
          </a:p>
        </p:txBody>
      </p:sp>
      <p:sp>
        <p:nvSpPr>
          <p:cNvPr id="2" name="テキスト ボックス 1"/>
          <p:cNvSpPr txBox="1"/>
          <p:nvPr/>
        </p:nvSpPr>
        <p:spPr>
          <a:xfrm>
            <a:off x="1419361" y="943325"/>
            <a:ext cx="9092485" cy="1938992"/>
          </a:xfrm>
          <a:prstGeom prst="rect">
            <a:avLst/>
          </a:prstGeom>
          <a:noFill/>
        </p:spPr>
        <p:txBody>
          <a:bodyPr wrap="square" rtlCol="0">
            <a:spAutoFit/>
          </a:bodyPr>
          <a:lstStyle/>
          <a:p>
            <a:r>
              <a:rPr lang="ja-JP" altLang="en-US" sz="4000" u="sng" dirty="0" smtClean="0">
                <a:solidFill>
                  <a:srgbClr val="FF0000"/>
                </a:solidFill>
                <a:latin typeface="AR P丸ゴシック体E" panose="020F0900000000000000" pitchFamily="50" charset="-128"/>
                <a:ea typeface="AR P丸ゴシック体E" panose="020F0900000000000000" pitchFamily="50" charset="-128"/>
              </a:rPr>
              <a:t>サッカー盛り上がってそのまま寝てしまったんだね。宿題できてないのは困ったね。</a:t>
            </a:r>
            <a:endParaRPr lang="ja-JP" altLang="en-US" sz="4000" u="sng" dirty="0">
              <a:solidFill>
                <a:srgbClr val="FF0000"/>
              </a:solidFill>
              <a:latin typeface="AR P丸ゴシック体E" panose="020F0900000000000000" pitchFamily="50" charset="-128"/>
              <a:ea typeface="AR P丸ゴシック体E" panose="020F0900000000000000" pitchFamily="50" charset="-128"/>
            </a:endParaRPr>
          </a:p>
          <a:p>
            <a:endParaRPr kumimoji="1" lang="ja-JP" altLang="en-US" sz="4000" dirty="0"/>
          </a:p>
        </p:txBody>
      </p:sp>
      <p:sp>
        <p:nvSpPr>
          <p:cNvPr id="3" name="正方形/長方形 2"/>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001937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Effect transition="in" filter="fade">
                                      <p:cBhvr>
                                        <p:cTn id="14" dur="1000"/>
                                        <p:tgtEl>
                                          <p:spTgt spid="10"/>
                                        </p:tgtEl>
                                      </p:cBhvr>
                                    </p:animEffect>
                                    <p:anim calcmode="lin" valueType="num">
                                      <p:cBhvr>
                                        <p:cTn id="15" dur="1000" fill="hold"/>
                                        <p:tgtEl>
                                          <p:spTgt spid="10"/>
                                        </p:tgtEl>
                                        <p:attrNameLst>
                                          <p:attrName>ppt_x</p:attrName>
                                        </p:attrNameLst>
                                      </p:cBhvr>
                                      <p:tavLst>
                                        <p:tav tm="0">
                                          <p:val>
                                            <p:strVal val="#ppt_x"/>
                                          </p:val>
                                        </p:tav>
                                        <p:tav tm="100000">
                                          <p:val>
                                            <p:strVal val="#ppt_x"/>
                                          </p:val>
                                        </p:tav>
                                      </p:tavLst>
                                    </p:anim>
                                    <p:anim calcmode="lin" valueType="num">
                                      <p:cBhvr>
                                        <p:cTn id="16"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90212" y="1055692"/>
            <a:ext cx="10061551" cy="1857153"/>
          </a:xfrm>
        </p:spPr>
        <p:txBody>
          <a:bodyPr>
            <a:normAutofit/>
          </a:bodyPr>
          <a:lstStyle/>
          <a:p>
            <a:r>
              <a:rPr kumimoji="1" lang="ja-JP" altLang="en-US" sz="4800" dirty="0" smtClean="0">
                <a:solidFill>
                  <a:schemeClr val="tx1"/>
                </a:solidFill>
                <a:latin typeface="AR P丸ゴシック体E" panose="020F0900000000000000" pitchFamily="50" charset="-128"/>
                <a:ea typeface="AR P丸ゴシック体E" panose="020F0900000000000000" pitchFamily="50" charset="-128"/>
              </a:rPr>
              <a:t>相手の気持ちに共感しつつ，どのように行動すればよいのかを伝えましょう</a:t>
            </a:r>
            <a:r>
              <a:rPr kumimoji="1" lang="ja-JP" altLang="en-US" dirty="0" smtClean="0">
                <a:solidFill>
                  <a:schemeClr val="tx1"/>
                </a:solidFill>
                <a:latin typeface="AR P丸ゴシック体E" panose="020F0900000000000000" pitchFamily="50" charset="-128"/>
                <a:ea typeface="AR P丸ゴシック体E" panose="020F0900000000000000" pitchFamily="50" charset="-128"/>
              </a:rPr>
              <a:t>。</a:t>
            </a:r>
            <a:endParaRPr kumimoji="1" lang="ja-JP" altLang="en-US" dirty="0">
              <a:solidFill>
                <a:schemeClr val="tx1"/>
              </a:solidFill>
              <a:latin typeface="AR P丸ゴシック体E" panose="020F0900000000000000" pitchFamily="50" charset="-128"/>
              <a:ea typeface="AR P丸ゴシック体E" panose="020F0900000000000000" pitchFamily="50" charset="-128"/>
            </a:endParaRPr>
          </a:p>
        </p:txBody>
      </p:sp>
      <p:pic>
        <p:nvPicPr>
          <p:cNvPr id="5" name="コンテンツ プレースホルダー 4"/>
          <p:cNvPicPr>
            <a:picLocks noGrp="1" noChangeAspect="1"/>
          </p:cNvPicPr>
          <p:nvPr>
            <p:ph sz="half" idx="1"/>
          </p:nvPr>
        </p:nvPicPr>
        <p:blipFill>
          <a:blip r:embed="rId3"/>
          <a:stretch>
            <a:fillRect/>
          </a:stretch>
        </p:blipFill>
        <p:spPr>
          <a:xfrm>
            <a:off x="3237610" y="4323905"/>
            <a:ext cx="1400888" cy="2433185"/>
          </a:xfrm>
          <a:prstGeom prst="rect">
            <a:avLst/>
          </a:prstGeom>
        </p:spPr>
      </p:pic>
      <p:sp>
        <p:nvSpPr>
          <p:cNvPr id="7" name="円形吹き出し 6"/>
          <p:cNvSpPr/>
          <p:nvPr/>
        </p:nvSpPr>
        <p:spPr>
          <a:xfrm>
            <a:off x="4148969" y="2703926"/>
            <a:ext cx="5618306" cy="1713528"/>
          </a:xfrm>
          <a:prstGeom prst="wedgeEllipseCallout">
            <a:avLst>
              <a:gd name="adj1" fmla="val -35045"/>
              <a:gd name="adj2" fmla="val 63257"/>
            </a:avLst>
          </a:prstGeom>
          <a:solidFill>
            <a:schemeClr val="accent1">
              <a:alpha val="0"/>
            </a:schemeClr>
          </a:solid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600" dirty="0" smtClean="0">
                <a:solidFill>
                  <a:schemeClr val="tx1"/>
                </a:solidFill>
                <a:latin typeface="AR P丸ゴシック体E" panose="020F0900000000000000" pitchFamily="50" charset="-128"/>
                <a:ea typeface="AR P丸ゴシック体E" panose="020F0900000000000000" pitchFamily="50" charset="-128"/>
              </a:rPr>
              <a:t>こうすればいいんじゃないかな？</a:t>
            </a:r>
            <a:endParaRPr kumimoji="1" lang="ja-JP" altLang="en-US" sz="3600" dirty="0"/>
          </a:p>
        </p:txBody>
      </p:sp>
      <p:sp>
        <p:nvSpPr>
          <p:cNvPr id="3" name="テキスト ボックス 2"/>
          <p:cNvSpPr txBox="1"/>
          <p:nvPr/>
        </p:nvSpPr>
        <p:spPr>
          <a:xfrm>
            <a:off x="690212" y="200442"/>
            <a:ext cx="3850784" cy="646331"/>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会話では</a:t>
            </a:r>
            <a:endParaRPr kumimoji="1" lang="ja-JP" altLang="en-US" sz="36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1185515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646008" y="177143"/>
            <a:ext cx="6539346" cy="845127"/>
          </a:xfrm>
        </p:spPr>
        <p:txBody>
          <a:bodyPr>
            <a:normAutofit/>
          </a:bodyPr>
          <a:lstStyle/>
          <a:p>
            <a:pPr algn="ctr"/>
            <a:r>
              <a:rPr kumimoji="1" lang="ja-JP" altLang="en-US" dirty="0" smtClean="0">
                <a:ln w="0"/>
                <a:solidFill>
                  <a:schemeClr val="tx1"/>
                </a:solidFill>
                <a:effectLst>
                  <a:outerShdw blurRad="38100" dist="19050" dir="2700000" algn="tl" rotWithShape="0">
                    <a:schemeClr val="dk1">
                      <a:alpha val="40000"/>
                    </a:schemeClr>
                  </a:outerShdw>
                </a:effectLst>
              </a:rPr>
              <a:t>ここで一句</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7" name="右矢印 6"/>
          <p:cNvSpPr/>
          <p:nvPr/>
        </p:nvSpPr>
        <p:spPr>
          <a:xfrm>
            <a:off x="6092692" y="3309196"/>
            <a:ext cx="1136822" cy="1039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prstClr val="white"/>
              </a:solidFill>
            </a:endParaRPr>
          </a:p>
        </p:txBody>
      </p:sp>
      <p:sp>
        <p:nvSpPr>
          <p:cNvPr id="3" name="テキスト ボックス 2"/>
          <p:cNvSpPr txBox="1"/>
          <p:nvPr/>
        </p:nvSpPr>
        <p:spPr>
          <a:xfrm>
            <a:off x="7229514" y="1149927"/>
            <a:ext cx="3231654" cy="5315879"/>
          </a:xfrm>
          <a:prstGeom prst="rect">
            <a:avLst/>
          </a:prstGeom>
          <a:noFill/>
        </p:spPr>
        <p:txBody>
          <a:bodyPr vert="eaVert" wrap="square" rtlCol="0">
            <a:spAutoFit/>
          </a:bodyPr>
          <a:lstStyle/>
          <a:p>
            <a:r>
              <a:rPr lang="ja-JP" altLang="en-US" sz="6600" dirty="0" smtClean="0">
                <a:solidFill>
                  <a:prstClr val="black"/>
                </a:solidFill>
                <a:latin typeface="AR P丸ゴシック体E" panose="020F0900000000000000" pitchFamily="50" charset="-128"/>
                <a:ea typeface="AR P丸ゴシック体E" panose="020F0900000000000000" pitchFamily="50" charset="-128"/>
              </a:rPr>
              <a:t>伝えよう</a:t>
            </a:r>
            <a:endParaRPr lang="en-US" altLang="ja-JP" sz="66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6600" dirty="0" smtClean="0">
                <a:solidFill>
                  <a:prstClr val="black"/>
                </a:solidFill>
                <a:latin typeface="AR P丸ゴシック体E" panose="020F0900000000000000" pitchFamily="50" charset="-128"/>
                <a:ea typeface="AR P丸ゴシック体E" panose="020F0900000000000000" pitchFamily="50" charset="-128"/>
              </a:rPr>
              <a:t>共感しながら</a:t>
            </a:r>
            <a:endParaRPr lang="en-US" altLang="ja-JP" sz="66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6600" dirty="0" smtClean="0">
                <a:solidFill>
                  <a:prstClr val="black"/>
                </a:solidFill>
                <a:latin typeface="AR P丸ゴシック体E" panose="020F0900000000000000" pitchFamily="50" charset="-128"/>
                <a:ea typeface="AR P丸ゴシック体E" panose="020F0900000000000000" pitchFamily="50" charset="-128"/>
              </a:rPr>
              <a:t>正しい行動</a:t>
            </a:r>
            <a:endParaRPr lang="ja-JP" altLang="en-US" sz="6600" dirty="0">
              <a:solidFill>
                <a:prstClr val="black"/>
              </a:solidFill>
              <a:latin typeface="AR P丸ゴシック体E" panose="020F0900000000000000" pitchFamily="50" charset="-128"/>
              <a:ea typeface="AR P丸ゴシック体E" panose="020F0900000000000000" pitchFamily="50" charset="-128"/>
            </a:endParaRPr>
          </a:p>
        </p:txBody>
      </p:sp>
      <p:grpSp>
        <p:nvGrpSpPr>
          <p:cNvPr id="36" name="グループ化 35"/>
          <p:cNvGrpSpPr/>
          <p:nvPr/>
        </p:nvGrpSpPr>
        <p:grpSpPr>
          <a:xfrm>
            <a:off x="590252" y="1715674"/>
            <a:ext cx="5502440" cy="4632510"/>
            <a:chOff x="4986163" y="1984255"/>
            <a:chExt cx="5502440" cy="4632510"/>
          </a:xfrm>
        </p:grpSpPr>
        <p:pic>
          <p:nvPicPr>
            <p:cNvPr id="37" name="図 36"/>
            <p:cNvPicPr>
              <a:picLocks noChangeAspect="1"/>
            </p:cNvPicPr>
            <p:nvPr/>
          </p:nvPicPr>
          <p:blipFill>
            <a:blip r:embed="rId3"/>
            <a:stretch>
              <a:fillRect/>
            </a:stretch>
          </p:blipFill>
          <p:spPr>
            <a:xfrm>
              <a:off x="6765881" y="2000225"/>
              <a:ext cx="1902983" cy="1162252"/>
            </a:xfrm>
            <a:prstGeom prst="rect">
              <a:avLst/>
            </a:prstGeom>
          </p:spPr>
        </p:pic>
        <p:grpSp>
          <p:nvGrpSpPr>
            <p:cNvPr id="38" name="グループ化 37"/>
            <p:cNvGrpSpPr/>
            <p:nvPr/>
          </p:nvGrpSpPr>
          <p:grpSpPr>
            <a:xfrm>
              <a:off x="4986163" y="1984255"/>
              <a:ext cx="5502440" cy="4632510"/>
              <a:chOff x="5040227" y="1961838"/>
              <a:chExt cx="5502440" cy="4632510"/>
            </a:xfrm>
          </p:grpSpPr>
          <p:pic>
            <p:nvPicPr>
              <p:cNvPr id="39" name="図 38"/>
              <p:cNvPicPr>
                <a:picLocks noChangeAspect="1"/>
              </p:cNvPicPr>
              <p:nvPr/>
            </p:nvPicPr>
            <p:blipFill>
              <a:blip r:embed="rId4"/>
              <a:stretch>
                <a:fillRect/>
              </a:stretch>
            </p:blipFill>
            <p:spPr>
              <a:xfrm>
                <a:off x="5040227" y="2011906"/>
                <a:ext cx="1010708" cy="1009531"/>
              </a:xfrm>
              <a:prstGeom prst="rect">
                <a:avLst/>
              </a:prstGeom>
            </p:spPr>
          </p:pic>
          <p:grpSp>
            <p:nvGrpSpPr>
              <p:cNvPr id="40" name="グループ化 39"/>
              <p:cNvGrpSpPr/>
              <p:nvPr/>
            </p:nvGrpSpPr>
            <p:grpSpPr>
              <a:xfrm>
                <a:off x="5040227" y="1961838"/>
                <a:ext cx="5502440" cy="4632510"/>
                <a:chOff x="5116655" y="1965262"/>
                <a:chExt cx="5502440" cy="4632510"/>
              </a:xfrm>
            </p:grpSpPr>
            <p:pic>
              <p:nvPicPr>
                <p:cNvPr id="41" name="図 40"/>
                <p:cNvPicPr>
                  <a:picLocks noChangeAspect="1"/>
                </p:cNvPicPr>
                <p:nvPr/>
              </p:nvPicPr>
              <p:blipFill>
                <a:blip r:embed="rId5"/>
                <a:stretch>
                  <a:fillRect/>
                </a:stretch>
              </p:blipFill>
              <p:spPr>
                <a:xfrm>
                  <a:off x="7053986" y="4463566"/>
                  <a:ext cx="1658622" cy="2134206"/>
                </a:xfrm>
                <a:prstGeom prst="rect">
                  <a:avLst/>
                </a:prstGeom>
              </p:spPr>
            </p:pic>
            <p:pic>
              <p:nvPicPr>
                <p:cNvPr id="42" name="図 41"/>
                <p:cNvPicPr>
                  <a:picLocks noChangeAspect="1"/>
                </p:cNvPicPr>
                <p:nvPr/>
              </p:nvPicPr>
              <p:blipFill>
                <a:blip r:embed="rId6"/>
                <a:stretch>
                  <a:fillRect/>
                </a:stretch>
              </p:blipFill>
              <p:spPr>
                <a:xfrm>
                  <a:off x="5168675" y="4300510"/>
                  <a:ext cx="1727698" cy="2251325"/>
                </a:xfrm>
                <a:prstGeom prst="rect">
                  <a:avLst/>
                </a:prstGeom>
              </p:spPr>
            </p:pic>
            <p:pic>
              <p:nvPicPr>
                <p:cNvPr id="43" name="図 42"/>
                <p:cNvPicPr>
                  <a:picLocks noChangeAspect="1"/>
                </p:cNvPicPr>
                <p:nvPr/>
              </p:nvPicPr>
              <p:blipFill>
                <a:blip r:embed="rId7"/>
                <a:stretch>
                  <a:fillRect/>
                </a:stretch>
              </p:blipFill>
              <p:spPr>
                <a:xfrm>
                  <a:off x="9009220" y="4605638"/>
                  <a:ext cx="1609875" cy="1992134"/>
                </a:xfrm>
                <a:prstGeom prst="rect">
                  <a:avLst/>
                </a:prstGeom>
              </p:spPr>
            </p:pic>
            <p:pic>
              <p:nvPicPr>
                <p:cNvPr id="44" name="図 43"/>
                <p:cNvPicPr>
                  <a:picLocks noChangeAspect="1"/>
                </p:cNvPicPr>
                <p:nvPr/>
              </p:nvPicPr>
              <p:blipFill>
                <a:blip r:embed="rId8"/>
                <a:stretch>
                  <a:fillRect/>
                </a:stretch>
              </p:blipFill>
              <p:spPr>
                <a:xfrm>
                  <a:off x="7172411" y="2927207"/>
                  <a:ext cx="1129945" cy="1036763"/>
                </a:xfrm>
                <a:prstGeom prst="rect">
                  <a:avLst/>
                </a:prstGeom>
              </p:spPr>
            </p:pic>
            <p:pic>
              <p:nvPicPr>
                <p:cNvPr id="45" name="図 44"/>
                <p:cNvPicPr>
                  <a:picLocks noChangeAspect="1"/>
                </p:cNvPicPr>
                <p:nvPr/>
              </p:nvPicPr>
              <p:blipFill>
                <a:blip r:embed="rId9"/>
                <a:stretch>
                  <a:fillRect/>
                </a:stretch>
              </p:blipFill>
              <p:spPr>
                <a:xfrm>
                  <a:off x="8360335" y="2887670"/>
                  <a:ext cx="866738" cy="1082160"/>
                </a:xfrm>
                <a:prstGeom prst="rect">
                  <a:avLst/>
                </a:prstGeom>
              </p:spPr>
            </p:pic>
            <p:pic>
              <p:nvPicPr>
                <p:cNvPr id="46" name="図 45"/>
                <p:cNvPicPr>
                  <a:picLocks noChangeAspect="1"/>
                </p:cNvPicPr>
                <p:nvPr/>
              </p:nvPicPr>
              <p:blipFill>
                <a:blip r:embed="rId10"/>
                <a:stretch>
                  <a:fillRect/>
                </a:stretch>
              </p:blipFill>
              <p:spPr>
                <a:xfrm>
                  <a:off x="6083260" y="3077916"/>
                  <a:ext cx="956571" cy="1060164"/>
                </a:xfrm>
                <a:prstGeom prst="rect">
                  <a:avLst/>
                </a:prstGeom>
              </p:spPr>
            </p:pic>
            <p:pic>
              <p:nvPicPr>
                <p:cNvPr id="47" name="図 46"/>
                <p:cNvPicPr>
                  <a:picLocks noChangeAspect="1"/>
                </p:cNvPicPr>
                <p:nvPr/>
              </p:nvPicPr>
              <p:blipFill>
                <a:blip r:embed="rId11"/>
                <a:stretch>
                  <a:fillRect/>
                </a:stretch>
              </p:blipFill>
              <p:spPr>
                <a:xfrm>
                  <a:off x="9422711" y="1965262"/>
                  <a:ext cx="874812" cy="969696"/>
                </a:xfrm>
                <a:prstGeom prst="rect">
                  <a:avLst/>
                </a:prstGeom>
              </p:spPr>
            </p:pic>
            <p:pic>
              <p:nvPicPr>
                <p:cNvPr id="48" name="図 47"/>
                <p:cNvPicPr>
                  <a:picLocks noChangeAspect="1"/>
                </p:cNvPicPr>
                <p:nvPr/>
              </p:nvPicPr>
              <p:blipFill>
                <a:blip r:embed="rId12"/>
                <a:stretch>
                  <a:fillRect/>
                </a:stretch>
              </p:blipFill>
              <p:spPr>
                <a:xfrm>
                  <a:off x="9422711" y="3195186"/>
                  <a:ext cx="960953" cy="1065180"/>
                </a:xfrm>
                <a:prstGeom prst="rect">
                  <a:avLst/>
                </a:prstGeom>
              </p:spPr>
            </p:pic>
            <p:pic>
              <p:nvPicPr>
                <p:cNvPr id="49" name="図 48"/>
                <p:cNvPicPr>
                  <a:picLocks noChangeAspect="1"/>
                </p:cNvPicPr>
                <p:nvPr/>
              </p:nvPicPr>
              <p:blipFill>
                <a:blip r:embed="rId13"/>
                <a:stretch>
                  <a:fillRect/>
                </a:stretch>
              </p:blipFill>
              <p:spPr>
                <a:xfrm>
                  <a:off x="6507703" y="2219402"/>
                  <a:ext cx="2703729" cy="2029083"/>
                </a:xfrm>
                <a:prstGeom prst="rect">
                  <a:avLst/>
                </a:prstGeom>
              </p:spPr>
            </p:pic>
            <p:pic>
              <p:nvPicPr>
                <p:cNvPr id="50" name="図 49"/>
                <p:cNvPicPr>
                  <a:picLocks noChangeAspect="1"/>
                </p:cNvPicPr>
                <p:nvPr/>
              </p:nvPicPr>
              <p:blipFill>
                <a:blip r:embed="rId14"/>
                <a:stretch>
                  <a:fillRect/>
                </a:stretch>
              </p:blipFill>
              <p:spPr>
                <a:xfrm>
                  <a:off x="5755733" y="3236043"/>
                  <a:ext cx="419581" cy="419092"/>
                </a:xfrm>
                <a:prstGeom prst="rect">
                  <a:avLst/>
                </a:prstGeom>
              </p:spPr>
            </p:pic>
            <p:pic>
              <p:nvPicPr>
                <p:cNvPr id="51" name="図 50"/>
                <p:cNvPicPr>
                  <a:picLocks noChangeAspect="1"/>
                </p:cNvPicPr>
                <p:nvPr/>
              </p:nvPicPr>
              <p:blipFill>
                <a:blip r:embed="rId15"/>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1337395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3738" y="869867"/>
            <a:ext cx="2950714" cy="831611"/>
          </a:xfrm>
        </p:spPr>
        <p:txBody>
          <a:bodyPr>
            <a:normAutofit fontScale="90000"/>
          </a:bodyPr>
          <a:lstStyle/>
          <a:p>
            <a:r>
              <a:rPr lang="ja-JP" altLang="en-US" sz="4000" dirty="0">
                <a:ln w="0"/>
                <a:solidFill>
                  <a:schemeClr val="tx1"/>
                </a:solidFill>
              </a:rPr>
              <a:t>練習</a:t>
            </a:r>
            <a:r>
              <a:rPr kumimoji="1" lang="ja-JP" altLang="en-US" sz="4000" dirty="0" smtClean="0">
                <a:ln w="0"/>
                <a:solidFill>
                  <a:schemeClr val="tx1"/>
                </a:solidFill>
              </a:rPr>
              <a:t>２　</a:t>
            </a:r>
            <a:r>
              <a:rPr kumimoji="1" lang="en-US" altLang="ja-JP" sz="4000" dirty="0" smtClean="0">
                <a:ln w="0"/>
                <a:solidFill>
                  <a:schemeClr val="tx1"/>
                </a:solidFill>
              </a:rPr>
              <a:t/>
            </a:r>
            <a:br>
              <a:rPr kumimoji="1" lang="en-US" altLang="ja-JP" sz="4000" dirty="0" smtClean="0">
                <a:ln w="0"/>
                <a:solidFill>
                  <a:schemeClr val="tx1"/>
                </a:solidFill>
              </a:rPr>
            </a:br>
            <a:r>
              <a:rPr lang="en-US" altLang="ja-JP" dirty="0">
                <a:ln w="0"/>
                <a:solidFill>
                  <a:schemeClr val="tx1"/>
                </a:solidFill>
                <a:effectLst>
                  <a:outerShdw blurRad="38100" dist="19050" dir="2700000" algn="tl" rotWithShape="0">
                    <a:schemeClr val="dk1">
                      <a:alpha val="40000"/>
                    </a:schemeClr>
                  </a:outerShdw>
                </a:effectLst>
              </a:rPr>
              <a:t/>
            </a:r>
            <a:br>
              <a:rPr lang="en-US" altLang="ja-JP" dirty="0">
                <a:ln w="0"/>
                <a:solidFill>
                  <a:schemeClr val="tx1"/>
                </a:solidFill>
                <a:effectLst>
                  <a:outerShdw blurRad="38100" dist="19050" dir="2700000" algn="tl" rotWithShape="0">
                    <a:schemeClr val="dk1">
                      <a:alpha val="40000"/>
                    </a:schemeClr>
                  </a:outerShdw>
                </a:effectLst>
              </a:rPr>
            </a:br>
            <a:endParaRPr kumimoji="1" lang="ja-JP" altLang="en-US" dirty="0"/>
          </a:p>
        </p:txBody>
      </p:sp>
      <p:sp>
        <p:nvSpPr>
          <p:cNvPr id="9" name="テキスト ボックス 8"/>
          <p:cNvSpPr txBox="1"/>
          <p:nvPr/>
        </p:nvSpPr>
        <p:spPr>
          <a:xfrm>
            <a:off x="6493223" y="1039757"/>
            <a:ext cx="3605429" cy="1323439"/>
          </a:xfrm>
          <a:prstGeom prst="rect">
            <a:avLst/>
          </a:prstGeom>
          <a:noFill/>
        </p:spPr>
        <p:txBody>
          <a:bodyPr wrap="square" rtlCol="0">
            <a:spAutoFit/>
          </a:bodyPr>
          <a:lstStyle/>
          <a:p>
            <a:r>
              <a:rPr kumimoji="1" lang="ja-JP" altLang="en-US" sz="4000" dirty="0" smtClean="0">
                <a:latin typeface="AR P丸ゴシック体E" panose="020F0900000000000000" pitchFamily="50" charset="-128"/>
                <a:ea typeface="AR P丸ゴシック体E" panose="020F0900000000000000" pitchFamily="50" charset="-128"/>
              </a:rPr>
              <a:t>待った</a:t>
            </a:r>
            <a:r>
              <a:rPr lang="ja-JP" altLang="en-US" sz="4000" dirty="0">
                <a:latin typeface="AR P丸ゴシック体E" panose="020F0900000000000000" pitchFamily="50" charset="-128"/>
                <a:ea typeface="AR P丸ゴシック体E" panose="020F0900000000000000" pitchFamily="50" charset="-128"/>
              </a:rPr>
              <a:t>？</a:t>
            </a:r>
            <a:r>
              <a:rPr lang="ja-JP" altLang="en-US" sz="4000" dirty="0" smtClean="0">
                <a:latin typeface="AR P丸ゴシック体E" panose="020F0900000000000000" pitchFamily="50" charset="-128"/>
                <a:ea typeface="AR P丸ゴシック体E" panose="020F0900000000000000" pitchFamily="50" charset="-128"/>
              </a:rPr>
              <a:t>さあ，行こうか。</a:t>
            </a:r>
            <a:endParaRPr kumimoji="1" lang="ja-JP" altLang="en-US" sz="4000" dirty="0">
              <a:latin typeface="AR P丸ゴシック体E" panose="020F0900000000000000" pitchFamily="50" charset="-128"/>
              <a:ea typeface="AR P丸ゴシック体E" panose="020F0900000000000000" pitchFamily="50" charset="-128"/>
            </a:endParaRPr>
          </a:p>
        </p:txBody>
      </p:sp>
      <p:sp>
        <p:nvSpPr>
          <p:cNvPr id="8" name="タイトル 1"/>
          <p:cNvSpPr txBox="1">
            <a:spLocks/>
          </p:cNvSpPr>
          <p:nvPr/>
        </p:nvSpPr>
        <p:spPr>
          <a:xfrm>
            <a:off x="443738" y="1439825"/>
            <a:ext cx="4195119" cy="3368234"/>
          </a:xfrm>
          <a:prstGeom prst="rect">
            <a:avLst/>
          </a:prstGeom>
        </p:spPr>
        <p:txBody>
          <a:bodyPr vert="horz" lIns="91440" tIns="45720" rIns="91440" bIns="45720" rtlCol="0" anchor="t">
            <a:normAutofit fontScale="90000" lnSpcReduction="1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dirty="0" smtClean="0">
                <a:ln w="0"/>
                <a:solidFill>
                  <a:schemeClr val="tx1"/>
                </a:solidFill>
                <a:effectLst>
                  <a:outerShdw blurRad="38100" dist="19050" dir="2700000" algn="tl" rotWithShape="0">
                    <a:schemeClr val="dk1">
                      <a:alpha val="40000"/>
                    </a:schemeClr>
                  </a:outerShdw>
                </a:effectLst>
              </a:rPr>
              <a:t/>
            </a:r>
            <a:br>
              <a:rPr lang="en-US" altLang="ja-JP" dirty="0" smtClean="0">
                <a:ln w="0"/>
                <a:solidFill>
                  <a:schemeClr val="tx1"/>
                </a:solidFill>
                <a:effectLst>
                  <a:outerShdw blurRad="38100" dist="19050" dir="2700000" algn="tl" rotWithShape="0">
                    <a:schemeClr val="dk1">
                      <a:alpha val="40000"/>
                    </a:schemeClr>
                  </a:outerShdw>
                </a:effectLst>
              </a:rPr>
            </a:br>
            <a:r>
              <a:rPr lang="ja-JP" altLang="en-US" sz="4100" dirty="0" smtClean="0">
                <a:ln w="0"/>
                <a:solidFill>
                  <a:schemeClr val="tx1"/>
                </a:solidFill>
                <a:latin typeface="+mj-ea"/>
              </a:rPr>
              <a:t>友達と映画を観るため，待ち合わせ。しかし，約束の時間を過ぎて３</a:t>
            </a:r>
            <a:r>
              <a:rPr lang="en-US" altLang="ja-JP" sz="4100" dirty="0" smtClean="0">
                <a:ln w="0"/>
                <a:solidFill>
                  <a:schemeClr val="tx1"/>
                </a:solidFill>
                <a:latin typeface="+mj-ea"/>
              </a:rPr>
              <a:t>0</a:t>
            </a:r>
            <a:r>
              <a:rPr lang="ja-JP" altLang="en-US" sz="4100" dirty="0" smtClean="0">
                <a:ln w="0"/>
                <a:solidFill>
                  <a:schemeClr val="tx1"/>
                </a:solidFill>
                <a:latin typeface="+mj-ea"/>
              </a:rPr>
              <a:t>分後にやってきた</a:t>
            </a:r>
            <a:r>
              <a:rPr lang="ja-JP" altLang="en-US" dirty="0" smtClean="0">
                <a:ln w="0"/>
                <a:solidFill>
                  <a:schemeClr val="tx1"/>
                </a:solidFill>
                <a:latin typeface="+mj-ea"/>
              </a:rPr>
              <a:t>。</a:t>
            </a:r>
            <a:endParaRPr lang="ja-JP" altLang="en-US" dirty="0">
              <a:latin typeface="+mj-ea"/>
            </a:endParaRPr>
          </a:p>
        </p:txBody>
      </p:sp>
      <p:sp>
        <p:nvSpPr>
          <p:cNvPr id="7" name="円形吹き出し 6"/>
          <p:cNvSpPr/>
          <p:nvPr/>
        </p:nvSpPr>
        <p:spPr>
          <a:xfrm>
            <a:off x="5588673" y="490048"/>
            <a:ext cx="5234224" cy="2422859"/>
          </a:xfrm>
          <a:prstGeom prst="wedgeEllipseCallout">
            <a:avLst>
              <a:gd name="adj1" fmla="val -25488"/>
              <a:gd name="adj2" fmla="val 59307"/>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 name="図 3"/>
          <p:cNvPicPr>
            <a:picLocks noChangeAspect="1"/>
          </p:cNvPicPr>
          <p:nvPr/>
        </p:nvPicPr>
        <p:blipFill>
          <a:blip r:embed="rId3"/>
          <a:stretch>
            <a:fillRect/>
          </a:stretch>
        </p:blipFill>
        <p:spPr>
          <a:xfrm>
            <a:off x="4638857" y="3462616"/>
            <a:ext cx="2598818" cy="3045343"/>
          </a:xfrm>
          <a:prstGeom prst="rect">
            <a:avLst/>
          </a:prstGeom>
        </p:spPr>
      </p:pic>
    </p:spTree>
    <p:extLst>
      <p:ext uri="{BB962C8B-B14F-4D97-AF65-F5344CB8AC3E}">
        <p14:creationId xmlns:p14="http://schemas.microsoft.com/office/powerpoint/2010/main" val="3883725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80">
                                          <p:stCondLst>
                                            <p:cond delay="0"/>
                                          </p:stCondLst>
                                        </p:cTn>
                                        <p:tgtEl>
                                          <p:spTgt spid="9"/>
                                        </p:tgtEl>
                                      </p:cBhvr>
                                    </p:animEffect>
                                    <p:anim calcmode="lin" valueType="num">
                                      <p:cBhvr>
                                        <p:cTn id="8"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13" dur="26">
                                          <p:stCondLst>
                                            <p:cond delay="650"/>
                                          </p:stCondLst>
                                        </p:cTn>
                                        <p:tgtEl>
                                          <p:spTgt spid="9"/>
                                        </p:tgtEl>
                                      </p:cBhvr>
                                      <p:to x="100000" y="60000"/>
                                    </p:animScale>
                                    <p:animScale>
                                      <p:cBhvr>
                                        <p:cTn id="14" dur="166" decel="50000">
                                          <p:stCondLst>
                                            <p:cond delay="676"/>
                                          </p:stCondLst>
                                        </p:cTn>
                                        <p:tgtEl>
                                          <p:spTgt spid="9"/>
                                        </p:tgtEl>
                                      </p:cBhvr>
                                      <p:to x="100000" y="100000"/>
                                    </p:animScale>
                                    <p:animScale>
                                      <p:cBhvr>
                                        <p:cTn id="15" dur="26">
                                          <p:stCondLst>
                                            <p:cond delay="1312"/>
                                          </p:stCondLst>
                                        </p:cTn>
                                        <p:tgtEl>
                                          <p:spTgt spid="9"/>
                                        </p:tgtEl>
                                      </p:cBhvr>
                                      <p:to x="100000" y="80000"/>
                                    </p:animScale>
                                    <p:animScale>
                                      <p:cBhvr>
                                        <p:cTn id="16" dur="166" decel="50000">
                                          <p:stCondLst>
                                            <p:cond delay="1338"/>
                                          </p:stCondLst>
                                        </p:cTn>
                                        <p:tgtEl>
                                          <p:spTgt spid="9"/>
                                        </p:tgtEl>
                                      </p:cBhvr>
                                      <p:to x="100000" y="100000"/>
                                    </p:animScale>
                                    <p:animScale>
                                      <p:cBhvr>
                                        <p:cTn id="17" dur="26">
                                          <p:stCondLst>
                                            <p:cond delay="1642"/>
                                          </p:stCondLst>
                                        </p:cTn>
                                        <p:tgtEl>
                                          <p:spTgt spid="9"/>
                                        </p:tgtEl>
                                      </p:cBhvr>
                                      <p:to x="100000" y="90000"/>
                                    </p:animScale>
                                    <p:animScale>
                                      <p:cBhvr>
                                        <p:cTn id="18" dur="166" decel="50000">
                                          <p:stCondLst>
                                            <p:cond delay="1668"/>
                                          </p:stCondLst>
                                        </p:cTn>
                                        <p:tgtEl>
                                          <p:spTgt spid="9"/>
                                        </p:tgtEl>
                                      </p:cBhvr>
                                      <p:to x="100000" y="100000"/>
                                    </p:animScale>
                                    <p:animScale>
                                      <p:cBhvr>
                                        <p:cTn id="19" dur="26">
                                          <p:stCondLst>
                                            <p:cond delay="1808"/>
                                          </p:stCondLst>
                                        </p:cTn>
                                        <p:tgtEl>
                                          <p:spTgt spid="9"/>
                                        </p:tgtEl>
                                      </p:cBhvr>
                                      <p:to x="100000" y="95000"/>
                                    </p:animScale>
                                    <p:animScale>
                                      <p:cBhvr>
                                        <p:cTn id="20" dur="166" decel="50000">
                                          <p:stCondLst>
                                            <p:cond delay="1834"/>
                                          </p:stCondLst>
                                        </p:cTn>
                                        <p:tgtEl>
                                          <p:spTgt spid="9"/>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80">
                                          <p:stCondLst>
                                            <p:cond delay="0"/>
                                          </p:stCondLst>
                                        </p:cTn>
                                        <p:tgtEl>
                                          <p:spTgt spid="7"/>
                                        </p:tgtEl>
                                      </p:cBhvr>
                                    </p:animEffect>
                                    <p:anim calcmode="lin" valueType="num">
                                      <p:cBhvr>
                                        <p:cTn id="24"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9" dur="26">
                                          <p:stCondLst>
                                            <p:cond delay="650"/>
                                          </p:stCondLst>
                                        </p:cTn>
                                        <p:tgtEl>
                                          <p:spTgt spid="7"/>
                                        </p:tgtEl>
                                      </p:cBhvr>
                                      <p:to x="100000" y="60000"/>
                                    </p:animScale>
                                    <p:animScale>
                                      <p:cBhvr>
                                        <p:cTn id="30" dur="166" decel="50000">
                                          <p:stCondLst>
                                            <p:cond delay="676"/>
                                          </p:stCondLst>
                                        </p:cTn>
                                        <p:tgtEl>
                                          <p:spTgt spid="7"/>
                                        </p:tgtEl>
                                      </p:cBhvr>
                                      <p:to x="100000" y="100000"/>
                                    </p:animScale>
                                    <p:animScale>
                                      <p:cBhvr>
                                        <p:cTn id="31" dur="26">
                                          <p:stCondLst>
                                            <p:cond delay="1312"/>
                                          </p:stCondLst>
                                        </p:cTn>
                                        <p:tgtEl>
                                          <p:spTgt spid="7"/>
                                        </p:tgtEl>
                                      </p:cBhvr>
                                      <p:to x="100000" y="80000"/>
                                    </p:animScale>
                                    <p:animScale>
                                      <p:cBhvr>
                                        <p:cTn id="32" dur="166" decel="50000">
                                          <p:stCondLst>
                                            <p:cond delay="1338"/>
                                          </p:stCondLst>
                                        </p:cTn>
                                        <p:tgtEl>
                                          <p:spTgt spid="7"/>
                                        </p:tgtEl>
                                      </p:cBhvr>
                                      <p:to x="100000" y="100000"/>
                                    </p:animScale>
                                    <p:animScale>
                                      <p:cBhvr>
                                        <p:cTn id="33" dur="26">
                                          <p:stCondLst>
                                            <p:cond delay="1642"/>
                                          </p:stCondLst>
                                        </p:cTn>
                                        <p:tgtEl>
                                          <p:spTgt spid="7"/>
                                        </p:tgtEl>
                                      </p:cBhvr>
                                      <p:to x="100000" y="90000"/>
                                    </p:animScale>
                                    <p:animScale>
                                      <p:cBhvr>
                                        <p:cTn id="34" dur="166" decel="50000">
                                          <p:stCondLst>
                                            <p:cond delay="1668"/>
                                          </p:stCondLst>
                                        </p:cTn>
                                        <p:tgtEl>
                                          <p:spTgt spid="7"/>
                                        </p:tgtEl>
                                      </p:cBhvr>
                                      <p:to x="100000" y="100000"/>
                                    </p:animScale>
                                    <p:animScale>
                                      <p:cBhvr>
                                        <p:cTn id="35" dur="26">
                                          <p:stCondLst>
                                            <p:cond delay="1808"/>
                                          </p:stCondLst>
                                        </p:cTn>
                                        <p:tgtEl>
                                          <p:spTgt spid="7"/>
                                        </p:tgtEl>
                                      </p:cBhvr>
                                      <p:to x="100000" y="95000"/>
                                    </p:animScale>
                                    <p:animScale>
                                      <p:cBhvr>
                                        <p:cTn id="36" dur="166" decel="50000">
                                          <p:stCondLst>
                                            <p:cond delay="1834"/>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54608" y="206062"/>
            <a:ext cx="9355308" cy="1441003"/>
          </a:xfrm>
        </p:spPr>
        <p:txBody>
          <a:bodyPr>
            <a:noAutofit/>
          </a:bodyPr>
          <a:lstStyle/>
          <a:p>
            <a:r>
              <a:rPr kumimoji="1" lang="ja-JP" altLang="en-US" sz="5400" dirty="0" smtClean="0">
                <a:solidFill>
                  <a:schemeClr val="tx1"/>
                </a:solidFill>
                <a:latin typeface="AR P丸ゴシック体E" panose="020F0900000000000000" pitchFamily="50" charset="-128"/>
                <a:ea typeface="AR P丸ゴシック体E" panose="020F0900000000000000" pitchFamily="50" charset="-128"/>
              </a:rPr>
              <a:t>そんなとき，どのような答え方をしたら良いでしょうか。</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5082024" y="2214492"/>
            <a:ext cx="700476" cy="1536571"/>
          </a:xfrm>
          <a:prstGeom prst="rect">
            <a:avLst/>
          </a:prstGeom>
        </p:spPr>
      </p:pic>
      <p:pic>
        <p:nvPicPr>
          <p:cNvPr id="5" name="図 4"/>
          <p:cNvPicPr>
            <a:picLocks noChangeAspect="1"/>
          </p:cNvPicPr>
          <p:nvPr/>
        </p:nvPicPr>
        <p:blipFill>
          <a:blip r:embed="rId4"/>
          <a:stretch>
            <a:fillRect/>
          </a:stretch>
        </p:blipFill>
        <p:spPr>
          <a:xfrm>
            <a:off x="4108966" y="3751063"/>
            <a:ext cx="2394866" cy="3106937"/>
          </a:xfrm>
          <a:prstGeom prst="rect">
            <a:avLst/>
          </a:prstGeom>
        </p:spPr>
      </p:pic>
    </p:spTree>
    <p:extLst>
      <p:ext uri="{BB962C8B-B14F-4D97-AF65-F5344CB8AC3E}">
        <p14:creationId xmlns:p14="http://schemas.microsoft.com/office/powerpoint/2010/main" val="511536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5" name="雲形吹き出し 4">
            <a:hlinkClick r:id="rId3" action="ppaction://hlinksldjump"/>
          </p:cNvPr>
          <p:cNvSpPr/>
          <p:nvPr/>
        </p:nvSpPr>
        <p:spPr>
          <a:xfrm>
            <a:off x="106831" y="55060"/>
            <a:ext cx="10762938" cy="5006337"/>
          </a:xfrm>
          <a:prstGeom prst="cloudCallout">
            <a:avLst>
              <a:gd name="adj1" fmla="val -19076"/>
              <a:gd name="adj2" fmla="val 60329"/>
            </a:avLst>
          </a:prstGeom>
          <a:solidFill>
            <a:srgbClr val="FFFFCC"/>
          </a:solidFill>
          <a:ln w="38100">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2800" dirty="0">
              <a:solidFill>
                <a:schemeClr val="tx1"/>
              </a:solidFill>
              <a:latin typeface="AR P丸ゴシック体E" panose="020F0900000000000000" pitchFamily="50" charset="-128"/>
              <a:ea typeface="AR P丸ゴシック体E" panose="020F0900000000000000" pitchFamily="50" charset="-128"/>
            </a:endParaRPr>
          </a:p>
        </p:txBody>
      </p:sp>
      <p:sp>
        <p:nvSpPr>
          <p:cNvPr id="9" name="テキスト ボックス 8"/>
          <p:cNvSpPr txBox="1"/>
          <p:nvPr/>
        </p:nvSpPr>
        <p:spPr>
          <a:xfrm>
            <a:off x="1336147" y="988568"/>
            <a:ext cx="8705584" cy="1569660"/>
          </a:xfrm>
          <a:prstGeom prst="rect">
            <a:avLst/>
          </a:prstGeom>
          <a:noFill/>
        </p:spPr>
        <p:txBody>
          <a:bodyPr wrap="square" rtlCol="0">
            <a:spAutoFit/>
          </a:bodyPr>
          <a:lstStyle/>
          <a:p>
            <a:pPr lvl="0"/>
            <a:r>
              <a:rPr lang="ja-JP" altLang="en-US" sz="4800" u="sng" dirty="0">
                <a:solidFill>
                  <a:srgbClr val="FF0000"/>
                </a:solidFill>
                <a:latin typeface="AR P丸ゴシック体E" panose="020F0900000000000000" pitchFamily="50" charset="-128"/>
                <a:ea typeface="AR P丸ゴシック体E" panose="020F0900000000000000" pitchFamily="50" charset="-128"/>
              </a:rPr>
              <a:t>とても心配したんだよ</a:t>
            </a:r>
            <a:r>
              <a:rPr lang="ja-JP" altLang="en-US" sz="4800" u="sng" dirty="0" smtClean="0">
                <a:solidFill>
                  <a:srgbClr val="FF0000"/>
                </a:solidFill>
                <a:latin typeface="AR P丸ゴシック体E" panose="020F0900000000000000" pitchFamily="50" charset="-128"/>
                <a:ea typeface="AR P丸ゴシック体E" panose="020F0900000000000000" pitchFamily="50" charset="-128"/>
              </a:rPr>
              <a:t>。来ないのかと思って不安になったよ</a:t>
            </a:r>
            <a:r>
              <a:rPr lang="ja-JP" altLang="en-US" sz="4800" dirty="0" smtClean="0">
                <a:solidFill>
                  <a:srgbClr val="FF0000"/>
                </a:solidFill>
                <a:latin typeface="AR P丸ゴシック体E" panose="020F0900000000000000" pitchFamily="50" charset="-128"/>
                <a:ea typeface="AR P丸ゴシック体E" panose="020F0900000000000000" pitchFamily="50" charset="-128"/>
              </a:rPr>
              <a:t>。</a:t>
            </a:r>
            <a:endParaRPr lang="en-US" altLang="ja-JP" sz="4800" dirty="0">
              <a:solidFill>
                <a:srgbClr val="FF0000"/>
              </a:solidFill>
              <a:latin typeface="AR P丸ゴシック体E" panose="020F0900000000000000" pitchFamily="50" charset="-128"/>
              <a:ea typeface="AR P丸ゴシック体E" panose="020F0900000000000000" pitchFamily="50" charset="-128"/>
            </a:endParaRPr>
          </a:p>
        </p:txBody>
      </p:sp>
      <p:sp>
        <p:nvSpPr>
          <p:cNvPr id="12" name="正方形/長方形 11"/>
          <p:cNvSpPr/>
          <p:nvPr/>
        </p:nvSpPr>
        <p:spPr>
          <a:xfrm>
            <a:off x="1177811" y="2558228"/>
            <a:ext cx="9022257" cy="1569660"/>
          </a:xfrm>
          <a:prstGeom prst="rect">
            <a:avLst/>
          </a:prstGeom>
          <a:noFill/>
        </p:spPr>
        <p:txBody>
          <a:bodyPr wrap="square">
            <a:spAutoFit/>
          </a:bodyPr>
          <a:lstStyle/>
          <a:p>
            <a:pPr lvl="0"/>
            <a:r>
              <a:rPr lang="ja-JP" altLang="en-US" sz="4800" u="dashLong" dirty="0" smtClean="0">
                <a:solidFill>
                  <a:srgbClr val="0070C0"/>
                </a:solidFill>
                <a:latin typeface="AR P丸ゴシック体E" panose="020F0900000000000000" pitchFamily="50" charset="-128"/>
                <a:ea typeface="AR P丸ゴシック体E" panose="020F0900000000000000" pitchFamily="50" charset="-128"/>
              </a:rPr>
              <a:t>遅くなるとき</a:t>
            </a:r>
            <a:r>
              <a:rPr lang="ja-JP" altLang="en-US" sz="4800" u="dashLong" dirty="0">
                <a:solidFill>
                  <a:srgbClr val="0070C0"/>
                </a:solidFill>
                <a:latin typeface="AR P丸ゴシック体E" panose="020F0900000000000000" pitchFamily="50" charset="-128"/>
                <a:ea typeface="AR P丸ゴシック体E" panose="020F0900000000000000" pitchFamily="50" charset="-128"/>
              </a:rPr>
              <a:t>はなるべく連絡して</a:t>
            </a:r>
            <a:r>
              <a:rPr lang="ja-JP" altLang="en-US" sz="4800" u="dashLong" dirty="0" smtClean="0">
                <a:solidFill>
                  <a:srgbClr val="0070C0"/>
                </a:solidFill>
                <a:latin typeface="AR P丸ゴシック体E" panose="020F0900000000000000" pitchFamily="50" charset="-128"/>
                <a:ea typeface="AR P丸ゴシック体E" panose="020F0900000000000000" pitchFamily="50" charset="-128"/>
              </a:rPr>
              <a:t>ね。映画に遅れるから早く行こう</a:t>
            </a:r>
            <a:r>
              <a:rPr lang="ja-JP" altLang="en-US" sz="4800" dirty="0" smtClean="0">
                <a:solidFill>
                  <a:srgbClr val="0070C0"/>
                </a:solidFill>
                <a:latin typeface="AR P丸ゴシック体E" panose="020F0900000000000000" pitchFamily="50" charset="-128"/>
                <a:ea typeface="AR P丸ゴシック体E" panose="020F0900000000000000" pitchFamily="50" charset="-128"/>
              </a:rPr>
              <a:t>。</a:t>
            </a:r>
            <a:endParaRPr lang="en-US" altLang="ja-JP" sz="4800" dirty="0">
              <a:solidFill>
                <a:srgbClr val="0070C0"/>
              </a:solidFill>
              <a:latin typeface="AR P丸ゴシック体E" panose="020F0900000000000000" pitchFamily="50" charset="-128"/>
              <a:ea typeface="AR P丸ゴシック体E" panose="020F0900000000000000" pitchFamily="50" charset="-128"/>
            </a:endParaRPr>
          </a:p>
        </p:txBody>
      </p:sp>
      <p:sp>
        <p:nvSpPr>
          <p:cNvPr id="6" name="テキスト ボックス 5"/>
          <p:cNvSpPr txBox="1"/>
          <p:nvPr/>
        </p:nvSpPr>
        <p:spPr>
          <a:xfrm>
            <a:off x="4982547" y="5355655"/>
            <a:ext cx="6366115" cy="1200329"/>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思いやりと前向きの言葉で</a:t>
            </a:r>
            <a:endParaRPr kumimoji="1" lang="en-US" altLang="ja-JP" sz="3600" dirty="0" smtClean="0">
              <a:latin typeface="AR P丸ゴシック体E" panose="020F0900000000000000" pitchFamily="50" charset="-128"/>
              <a:ea typeface="AR P丸ゴシック体E" panose="020F0900000000000000" pitchFamily="50" charset="-128"/>
            </a:endParaRPr>
          </a:p>
          <a:p>
            <a:r>
              <a:rPr kumimoji="1" lang="ja-JP" altLang="en-US" sz="3600" dirty="0" smtClean="0">
                <a:latin typeface="AR P丸ゴシック体E" panose="020F0900000000000000" pitchFamily="50" charset="-128"/>
                <a:ea typeface="AR P丸ゴシック体E" panose="020F0900000000000000" pitchFamily="50" charset="-128"/>
              </a:rPr>
              <a:t>答えられています。</a:t>
            </a:r>
            <a:endParaRPr kumimoji="1" lang="ja-JP" altLang="en-US" sz="36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8840808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06121" y="961318"/>
            <a:ext cx="9200763" cy="2060621"/>
          </a:xfrm>
        </p:spPr>
        <p:txBody>
          <a:bodyPr>
            <a:noAutofit/>
          </a:bodyPr>
          <a:lstStyle/>
          <a:p>
            <a:r>
              <a:rPr kumimoji="1" lang="ja-JP" altLang="en-US" sz="4800" dirty="0" smtClean="0">
                <a:solidFill>
                  <a:schemeClr val="tx1"/>
                </a:solidFill>
                <a:latin typeface="AR P丸ゴシック体E" panose="020F0900000000000000" pitchFamily="50" charset="-128"/>
                <a:ea typeface="AR P丸ゴシック体E" panose="020F0900000000000000" pitchFamily="50" charset="-128"/>
              </a:rPr>
              <a:t>相手を責めるのではなく，自分の気持ちを伝えながら，どのようにしてほしかったのかを伝えましょう。</a:t>
            </a:r>
            <a:endParaRPr kumimoji="1" lang="ja-JP" altLang="en-US" sz="4800" dirty="0">
              <a:solidFill>
                <a:schemeClr val="tx1"/>
              </a:solidFill>
              <a:latin typeface="AR P丸ゴシック体E" panose="020F0900000000000000" pitchFamily="50" charset="-128"/>
              <a:ea typeface="AR P丸ゴシック体E" panose="020F0900000000000000" pitchFamily="50" charset="-128"/>
            </a:endParaRPr>
          </a:p>
        </p:txBody>
      </p:sp>
      <p:pic>
        <p:nvPicPr>
          <p:cNvPr id="5" name="コンテンツ プレースホルダー 4"/>
          <p:cNvPicPr>
            <a:picLocks noGrp="1" noChangeAspect="1"/>
          </p:cNvPicPr>
          <p:nvPr>
            <p:ph sz="half" idx="1"/>
          </p:nvPr>
        </p:nvPicPr>
        <p:blipFill>
          <a:blip r:embed="rId3"/>
          <a:stretch>
            <a:fillRect/>
          </a:stretch>
        </p:blipFill>
        <p:spPr>
          <a:xfrm>
            <a:off x="3220002" y="4424815"/>
            <a:ext cx="1400888" cy="2433185"/>
          </a:xfrm>
          <a:prstGeom prst="rect">
            <a:avLst/>
          </a:prstGeom>
        </p:spPr>
      </p:pic>
      <p:sp>
        <p:nvSpPr>
          <p:cNvPr id="7" name="円形吹き出し 6"/>
          <p:cNvSpPr/>
          <p:nvPr/>
        </p:nvSpPr>
        <p:spPr>
          <a:xfrm>
            <a:off x="4121194" y="3278825"/>
            <a:ext cx="6011853" cy="1802581"/>
          </a:xfrm>
          <a:prstGeom prst="wedgeEllipseCallout">
            <a:avLst>
              <a:gd name="adj1" fmla="val -30314"/>
              <a:gd name="adj2" fmla="val 55309"/>
            </a:avLst>
          </a:prstGeom>
          <a:solidFill>
            <a:schemeClr val="accent1">
              <a:alpha val="0"/>
            </a:schemeClr>
          </a:solid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600" dirty="0" smtClean="0">
                <a:solidFill>
                  <a:schemeClr val="tx1"/>
                </a:solidFill>
                <a:latin typeface="AR P丸ゴシック体E" panose="020F0900000000000000" pitchFamily="50" charset="-128"/>
                <a:ea typeface="AR P丸ゴシック体E" panose="020F0900000000000000" pitchFamily="50" charset="-128"/>
              </a:rPr>
              <a:t>私の気持ちはこうよ。</a:t>
            </a:r>
            <a:endParaRPr kumimoji="1" lang="ja-JP" altLang="en-US" sz="3600" dirty="0"/>
          </a:p>
        </p:txBody>
      </p:sp>
      <p:sp>
        <p:nvSpPr>
          <p:cNvPr id="6" name="テキスト ボックス 5"/>
          <p:cNvSpPr txBox="1"/>
          <p:nvPr/>
        </p:nvSpPr>
        <p:spPr>
          <a:xfrm>
            <a:off x="350308" y="183206"/>
            <a:ext cx="3850784" cy="646331"/>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　会話では</a:t>
            </a:r>
            <a:endParaRPr kumimoji="1" lang="ja-JP" altLang="en-US" sz="36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69179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63493" y="318343"/>
            <a:ext cx="6539346" cy="845127"/>
          </a:xfrm>
        </p:spPr>
        <p:txBody>
          <a:bodyPr>
            <a:normAutofit/>
          </a:bodyPr>
          <a:lstStyle/>
          <a:p>
            <a:pPr algn="ctr"/>
            <a:r>
              <a:rPr kumimoji="1" lang="ja-JP" altLang="en-US" dirty="0" smtClean="0">
                <a:ln w="0"/>
                <a:solidFill>
                  <a:schemeClr val="tx1"/>
                </a:solidFill>
                <a:effectLst>
                  <a:outerShdw blurRad="38100" dist="19050" dir="2700000" algn="tl" rotWithShape="0">
                    <a:schemeClr val="dk1">
                      <a:alpha val="40000"/>
                    </a:schemeClr>
                  </a:outerShdw>
                </a:effectLst>
              </a:rPr>
              <a:t>ここで一句</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7" name="右矢印 6"/>
          <p:cNvSpPr/>
          <p:nvPr/>
        </p:nvSpPr>
        <p:spPr>
          <a:xfrm>
            <a:off x="5756065" y="2627207"/>
            <a:ext cx="625480" cy="1039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6381545" y="1180747"/>
            <a:ext cx="4247317" cy="4460199"/>
          </a:xfrm>
          <a:prstGeom prst="rect">
            <a:avLst/>
          </a:prstGeom>
          <a:noFill/>
        </p:spPr>
        <p:txBody>
          <a:bodyPr vert="eaVert" wrap="square" rtlCol="0">
            <a:spAutoFit/>
          </a:bodyPr>
          <a:lstStyle/>
          <a:p>
            <a:r>
              <a:rPr kumimoji="1" lang="ja-JP" altLang="en-US" sz="6600" dirty="0" smtClean="0">
                <a:latin typeface="AR P丸ゴシック体E" panose="020F0900000000000000" pitchFamily="50" charset="-128"/>
                <a:ea typeface="AR P丸ゴシック体E" panose="020F0900000000000000" pitchFamily="50" charset="-128"/>
              </a:rPr>
              <a:t>伝えよう</a:t>
            </a:r>
            <a:endParaRPr kumimoji="1"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こうして</a:t>
            </a:r>
            <a:endParaRPr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もらえたら</a:t>
            </a:r>
            <a:endParaRPr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うれしいな</a:t>
            </a:r>
            <a:endParaRPr kumimoji="1" lang="ja-JP" altLang="en-US" sz="6600" dirty="0">
              <a:latin typeface="AR P丸ゴシック体E" panose="020F0900000000000000" pitchFamily="50" charset="-128"/>
              <a:ea typeface="AR P丸ゴシック体E" panose="020F0900000000000000" pitchFamily="50" charset="-128"/>
            </a:endParaRPr>
          </a:p>
        </p:txBody>
      </p:sp>
      <p:grpSp>
        <p:nvGrpSpPr>
          <p:cNvPr id="6" name="グループ化 5"/>
          <p:cNvGrpSpPr/>
          <p:nvPr/>
        </p:nvGrpSpPr>
        <p:grpSpPr>
          <a:xfrm>
            <a:off x="325670" y="1373930"/>
            <a:ext cx="5743135" cy="5045577"/>
            <a:chOff x="4986163" y="1984255"/>
            <a:chExt cx="5502440" cy="4632510"/>
          </a:xfrm>
        </p:grpSpPr>
        <p:pic>
          <p:nvPicPr>
            <p:cNvPr id="8" name="図 7"/>
            <p:cNvPicPr>
              <a:picLocks noChangeAspect="1"/>
            </p:cNvPicPr>
            <p:nvPr/>
          </p:nvPicPr>
          <p:blipFill>
            <a:blip r:embed="rId3"/>
            <a:stretch>
              <a:fillRect/>
            </a:stretch>
          </p:blipFill>
          <p:spPr>
            <a:xfrm>
              <a:off x="6765881" y="2000225"/>
              <a:ext cx="1902983" cy="1162252"/>
            </a:xfrm>
            <a:prstGeom prst="rect">
              <a:avLst/>
            </a:prstGeom>
          </p:spPr>
        </p:pic>
        <p:grpSp>
          <p:nvGrpSpPr>
            <p:cNvPr id="9" name="グループ化 8"/>
            <p:cNvGrpSpPr/>
            <p:nvPr/>
          </p:nvGrpSpPr>
          <p:grpSpPr>
            <a:xfrm>
              <a:off x="4986163" y="1984255"/>
              <a:ext cx="5502440" cy="4632510"/>
              <a:chOff x="5040227" y="1961838"/>
              <a:chExt cx="5502440" cy="4632510"/>
            </a:xfrm>
          </p:grpSpPr>
          <p:pic>
            <p:nvPicPr>
              <p:cNvPr id="11" name="図 10"/>
              <p:cNvPicPr>
                <a:picLocks noChangeAspect="1"/>
              </p:cNvPicPr>
              <p:nvPr/>
            </p:nvPicPr>
            <p:blipFill>
              <a:blip r:embed="rId4"/>
              <a:stretch>
                <a:fillRect/>
              </a:stretch>
            </p:blipFill>
            <p:spPr>
              <a:xfrm>
                <a:off x="5040227" y="2011906"/>
                <a:ext cx="1010708" cy="1009531"/>
              </a:xfrm>
              <a:prstGeom prst="rect">
                <a:avLst/>
              </a:prstGeom>
            </p:spPr>
          </p:pic>
          <p:grpSp>
            <p:nvGrpSpPr>
              <p:cNvPr id="12" name="グループ化 11"/>
              <p:cNvGrpSpPr/>
              <p:nvPr/>
            </p:nvGrpSpPr>
            <p:grpSpPr>
              <a:xfrm>
                <a:off x="5040227" y="1961838"/>
                <a:ext cx="5502440" cy="4632510"/>
                <a:chOff x="5116655" y="1965262"/>
                <a:chExt cx="5502440" cy="4632510"/>
              </a:xfrm>
            </p:grpSpPr>
            <p:pic>
              <p:nvPicPr>
                <p:cNvPr id="13" name="図 12"/>
                <p:cNvPicPr>
                  <a:picLocks noChangeAspect="1"/>
                </p:cNvPicPr>
                <p:nvPr/>
              </p:nvPicPr>
              <p:blipFill>
                <a:blip r:embed="rId5"/>
                <a:stretch>
                  <a:fillRect/>
                </a:stretch>
              </p:blipFill>
              <p:spPr>
                <a:xfrm>
                  <a:off x="7053986" y="4463566"/>
                  <a:ext cx="1658622" cy="2134206"/>
                </a:xfrm>
                <a:prstGeom prst="rect">
                  <a:avLst/>
                </a:prstGeom>
              </p:spPr>
            </p:pic>
            <p:pic>
              <p:nvPicPr>
                <p:cNvPr id="14" name="図 13"/>
                <p:cNvPicPr>
                  <a:picLocks noChangeAspect="1"/>
                </p:cNvPicPr>
                <p:nvPr/>
              </p:nvPicPr>
              <p:blipFill>
                <a:blip r:embed="rId6"/>
                <a:stretch>
                  <a:fillRect/>
                </a:stretch>
              </p:blipFill>
              <p:spPr>
                <a:xfrm>
                  <a:off x="5168675" y="4300510"/>
                  <a:ext cx="1727698" cy="2251325"/>
                </a:xfrm>
                <a:prstGeom prst="rect">
                  <a:avLst/>
                </a:prstGeom>
              </p:spPr>
            </p:pic>
            <p:pic>
              <p:nvPicPr>
                <p:cNvPr id="15" name="図 14"/>
                <p:cNvPicPr>
                  <a:picLocks noChangeAspect="1"/>
                </p:cNvPicPr>
                <p:nvPr/>
              </p:nvPicPr>
              <p:blipFill>
                <a:blip r:embed="rId7"/>
                <a:stretch>
                  <a:fillRect/>
                </a:stretch>
              </p:blipFill>
              <p:spPr>
                <a:xfrm>
                  <a:off x="9009220" y="4605638"/>
                  <a:ext cx="1609875" cy="1992134"/>
                </a:xfrm>
                <a:prstGeom prst="rect">
                  <a:avLst/>
                </a:prstGeom>
              </p:spPr>
            </p:pic>
            <p:pic>
              <p:nvPicPr>
                <p:cNvPr id="16" name="図 15"/>
                <p:cNvPicPr>
                  <a:picLocks noChangeAspect="1"/>
                </p:cNvPicPr>
                <p:nvPr/>
              </p:nvPicPr>
              <p:blipFill>
                <a:blip r:embed="rId8"/>
                <a:stretch>
                  <a:fillRect/>
                </a:stretch>
              </p:blipFill>
              <p:spPr>
                <a:xfrm>
                  <a:off x="7172411" y="2927207"/>
                  <a:ext cx="1129945" cy="1036763"/>
                </a:xfrm>
                <a:prstGeom prst="rect">
                  <a:avLst/>
                </a:prstGeom>
              </p:spPr>
            </p:pic>
            <p:pic>
              <p:nvPicPr>
                <p:cNvPr id="17" name="図 16"/>
                <p:cNvPicPr>
                  <a:picLocks noChangeAspect="1"/>
                </p:cNvPicPr>
                <p:nvPr/>
              </p:nvPicPr>
              <p:blipFill>
                <a:blip r:embed="rId9"/>
                <a:stretch>
                  <a:fillRect/>
                </a:stretch>
              </p:blipFill>
              <p:spPr>
                <a:xfrm>
                  <a:off x="8360335" y="2887670"/>
                  <a:ext cx="866738" cy="1082160"/>
                </a:xfrm>
                <a:prstGeom prst="rect">
                  <a:avLst/>
                </a:prstGeom>
              </p:spPr>
            </p:pic>
            <p:pic>
              <p:nvPicPr>
                <p:cNvPr id="18" name="図 17"/>
                <p:cNvPicPr>
                  <a:picLocks noChangeAspect="1"/>
                </p:cNvPicPr>
                <p:nvPr/>
              </p:nvPicPr>
              <p:blipFill>
                <a:blip r:embed="rId10"/>
                <a:stretch>
                  <a:fillRect/>
                </a:stretch>
              </p:blipFill>
              <p:spPr>
                <a:xfrm>
                  <a:off x="6083260" y="3077916"/>
                  <a:ext cx="956571" cy="1060164"/>
                </a:xfrm>
                <a:prstGeom prst="rect">
                  <a:avLst/>
                </a:prstGeom>
              </p:spPr>
            </p:pic>
            <p:pic>
              <p:nvPicPr>
                <p:cNvPr id="19" name="図 18"/>
                <p:cNvPicPr>
                  <a:picLocks noChangeAspect="1"/>
                </p:cNvPicPr>
                <p:nvPr/>
              </p:nvPicPr>
              <p:blipFill>
                <a:blip r:embed="rId11"/>
                <a:stretch>
                  <a:fillRect/>
                </a:stretch>
              </p:blipFill>
              <p:spPr>
                <a:xfrm>
                  <a:off x="9422711" y="1965262"/>
                  <a:ext cx="874812" cy="969696"/>
                </a:xfrm>
                <a:prstGeom prst="rect">
                  <a:avLst/>
                </a:prstGeom>
              </p:spPr>
            </p:pic>
            <p:pic>
              <p:nvPicPr>
                <p:cNvPr id="20" name="図 19"/>
                <p:cNvPicPr>
                  <a:picLocks noChangeAspect="1"/>
                </p:cNvPicPr>
                <p:nvPr/>
              </p:nvPicPr>
              <p:blipFill>
                <a:blip r:embed="rId12"/>
                <a:stretch>
                  <a:fillRect/>
                </a:stretch>
              </p:blipFill>
              <p:spPr>
                <a:xfrm>
                  <a:off x="9422711" y="3195186"/>
                  <a:ext cx="960953" cy="1065180"/>
                </a:xfrm>
                <a:prstGeom prst="rect">
                  <a:avLst/>
                </a:prstGeom>
              </p:spPr>
            </p:pic>
            <p:pic>
              <p:nvPicPr>
                <p:cNvPr id="21" name="図 20"/>
                <p:cNvPicPr>
                  <a:picLocks noChangeAspect="1"/>
                </p:cNvPicPr>
                <p:nvPr/>
              </p:nvPicPr>
              <p:blipFill>
                <a:blip r:embed="rId13"/>
                <a:stretch>
                  <a:fillRect/>
                </a:stretch>
              </p:blipFill>
              <p:spPr>
                <a:xfrm>
                  <a:off x="6507703" y="2219402"/>
                  <a:ext cx="2703729" cy="2029083"/>
                </a:xfrm>
                <a:prstGeom prst="rect">
                  <a:avLst/>
                </a:prstGeom>
              </p:spPr>
            </p:pic>
            <p:pic>
              <p:nvPicPr>
                <p:cNvPr id="22" name="図 21"/>
                <p:cNvPicPr>
                  <a:picLocks noChangeAspect="1"/>
                </p:cNvPicPr>
                <p:nvPr/>
              </p:nvPicPr>
              <p:blipFill>
                <a:blip r:embed="rId14"/>
                <a:stretch>
                  <a:fillRect/>
                </a:stretch>
              </p:blipFill>
              <p:spPr>
                <a:xfrm>
                  <a:off x="5755733" y="3236043"/>
                  <a:ext cx="419581" cy="419092"/>
                </a:xfrm>
                <a:prstGeom prst="rect">
                  <a:avLst/>
                </a:prstGeom>
              </p:spPr>
            </p:pic>
            <p:pic>
              <p:nvPicPr>
                <p:cNvPr id="23" name="図 22"/>
                <p:cNvPicPr>
                  <a:picLocks noChangeAspect="1"/>
                </p:cNvPicPr>
                <p:nvPr/>
              </p:nvPicPr>
              <p:blipFill>
                <a:blip r:embed="rId15"/>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3269732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5740" y="1109450"/>
            <a:ext cx="3727080" cy="2281318"/>
          </a:xfrm>
        </p:spPr>
        <p:txBody>
          <a:bodyPr>
            <a:normAutofit fontScale="90000"/>
          </a:bodyPr>
          <a:lstStyle/>
          <a:p>
            <a:r>
              <a:rPr lang="en-US" altLang="ja-JP" dirty="0">
                <a:ln w="0"/>
                <a:solidFill>
                  <a:schemeClr val="tx1"/>
                </a:solidFill>
                <a:effectLst>
                  <a:outerShdw blurRad="38100" dist="19050" dir="2700000" algn="tl" rotWithShape="0">
                    <a:schemeClr val="dk1">
                      <a:alpha val="40000"/>
                    </a:schemeClr>
                  </a:outerShdw>
                </a:effectLst>
              </a:rPr>
              <a:t/>
            </a:r>
            <a:br>
              <a:rPr lang="en-US" altLang="ja-JP" dirty="0">
                <a:ln w="0"/>
                <a:solidFill>
                  <a:schemeClr val="tx1"/>
                </a:solidFill>
                <a:effectLst>
                  <a:outerShdw blurRad="38100" dist="19050" dir="2700000" algn="tl" rotWithShape="0">
                    <a:schemeClr val="dk1">
                      <a:alpha val="40000"/>
                    </a:schemeClr>
                  </a:outerShdw>
                </a:effectLst>
              </a:rPr>
            </a:br>
            <a:r>
              <a:rPr lang="ja-JP" altLang="en-US" sz="4000" dirty="0" smtClean="0">
                <a:ln w="0"/>
                <a:solidFill>
                  <a:schemeClr val="tx1"/>
                </a:solidFill>
              </a:rPr>
              <a:t>友達が</a:t>
            </a:r>
            <a:r>
              <a:rPr lang="en-US" altLang="ja-JP" sz="4000" dirty="0" smtClean="0">
                <a:ln w="0"/>
                <a:solidFill>
                  <a:schemeClr val="tx1"/>
                </a:solidFill>
              </a:rPr>
              <a:t/>
            </a:r>
            <a:br>
              <a:rPr lang="en-US" altLang="ja-JP" sz="4000" dirty="0" smtClean="0">
                <a:ln w="0"/>
                <a:solidFill>
                  <a:schemeClr val="tx1"/>
                </a:solidFill>
              </a:rPr>
            </a:br>
            <a:r>
              <a:rPr lang="ja-JP" altLang="en-US" sz="4000" dirty="0" smtClean="0">
                <a:ln w="0"/>
                <a:solidFill>
                  <a:schemeClr val="tx1"/>
                </a:solidFill>
              </a:rPr>
              <a:t>つぶやいて</a:t>
            </a:r>
            <a:r>
              <a:rPr lang="en-US" altLang="ja-JP" sz="4000" dirty="0" smtClean="0">
                <a:ln w="0"/>
                <a:solidFill>
                  <a:schemeClr val="tx1"/>
                </a:solidFill>
              </a:rPr>
              <a:t/>
            </a:r>
            <a:br>
              <a:rPr lang="en-US" altLang="ja-JP" sz="4000" dirty="0" smtClean="0">
                <a:ln w="0"/>
                <a:solidFill>
                  <a:schemeClr val="tx1"/>
                </a:solidFill>
              </a:rPr>
            </a:br>
            <a:r>
              <a:rPr lang="ja-JP" altLang="en-US" sz="4000" dirty="0" smtClean="0">
                <a:ln w="0"/>
                <a:solidFill>
                  <a:schemeClr val="tx1"/>
                </a:solidFill>
              </a:rPr>
              <a:t>きた。</a:t>
            </a:r>
            <a:endParaRPr kumimoji="1" lang="ja-JP" altLang="en-US" sz="4000" dirty="0"/>
          </a:p>
        </p:txBody>
      </p:sp>
      <p:sp>
        <p:nvSpPr>
          <p:cNvPr id="7" name="円形吹き出し 6"/>
          <p:cNvSpPr/>
          <p:nvPr/>
        </p:nvSpPr>
        <p:spPr>
          <a:xfrm>
            <a:off x="3012907" y="131805"/>
            <a:ext cx="6096403" cy="4718304"/>
          </a:xfrm>
          <a:prstGeom prst="wedgeEllipseCallout">
            <a:avLst>
              <a:gd name="adj1" fmla="val 41077"/>
              <a:gd name="adj2" fmla="val 37460"/>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202820" y="709340"/>
            <a:ext cx="4551943" cy="3724096"/>
          </a:xfrm>
          <a:prstGeom prst="rect">
            <a:avLst/>
          </a:prstGeom>
          <a:noFill/>
        </p:spPr>
        <p:txBody>
          <a:bodyPr wrap="square" rtlCol="0">
            <a:spAutoFit/>
          </a:bodyPr>
          <a:lstStyle/>
          <a:p>
            <a:r>
              <a:rPr lang="ja-JP" altLang="en-US" sz="4000" dirty="0" smtClean="0">
                <a:latin typeface="AR P丸ゴシック体E" panose="020F0900000000000000" pitchFamily="50" charset="-128"/>
                <a:ea typeface="AR P丸ゴシック体E" panose="020F0900000000000000" pitchFamily="50" charset="-128"/>
              </a:rPr>
              <a:t>骨折してしまって</a:t>
            </a:r>
            <a:endParaRPr lang="en-US" altLang="ja-JP" sz="4000" dirty="0" smtClean="0">
              <a:latin typeface="AR P丸ゴシック体E" panose="020F0900000000000000" pitchFamily="50" charset="-128"/>
              <a:ea typeface="AR P丸ゴシック体E" panose="020F0900000000000000" pitchFamily="50" charset="-128"/>
            </a:endParaRPr>
          </a:p>
          <a:p>
            <a:r>
              <a:rPr lang="ja-JP" altLang="en-US" sz="4000" dirty="0" smtClean="0">
                <a:latin typeface="AR P丸ゴシック体E" panose="020F0900000000000000" pitchFamily="50" charset="-128"/>
                <a:ea typeface="AR P丸ゴシック体E" panose="020F0900000000000000" pitchFamily="50" charset="-128"/>
              </a:rPr>
              <a:t>試合に出られなく</a:t>
            </a:r>
            <a:endParaRPr lang="en-US" altLang="ja-JP" sz="4000" dirty="0" smtClean="0">
              <a:latin typeface="AR P丸ゴシック体E" panose="020F0900000000000000" pitchFamily="50" charset="-128"/>
              <a:ea typeface="AR P丸ゴシック体E" panose="020F0900000000000000" pitchFamily="50" charset="-128"/>
            </a:endParaRPr>
          </a:p>
          <a:p>
            <a:r>
              <a:rPr lang="ja-JP" altLang="en-US" sz="4000" dirty="0" smtClean="0">
                <a:latin typeface="AR P丸ゴシック体E" panose="020F0900000000000000" pitchFamily="50" charset="-128"/>
                <a:ea typeface="AR P丸ゴシック体E" panose="020F0900000000000000" pitchFamily="50" charset="-128"/>
              </a:rPr>
              <a:t>なってしまったよ。</a:t>
            </a:r>
            <a:endParaRPr lang="en-US" altLang="ja-JP" sz="4000" dirty="0" smtClean="0">
              <a:latin typeface="AR P丸ゴシック体E" panose="020F0900000000000000" pitchFamily="50" charset="-128"/>
              <a:ea typeface="AR P丸ゴシック体E" panose="020F0900000000000000" pitchFamily="50" charset="-128"/>
            </a:endParaRPr>
          </a:p>
          <a:p>
            <a:r>
              <a:rPr lang="ja-JP" altLang="en-US" sz="4000" dirty="0" smtClean="0">
                <a:latin typeface="AR P丸ゴシック体E" panose="020F0900000000000000" pitchFamily="50" charset="-128"/>
                <a:ea typeface="AR P丸ゴシック体E" panose="020F0900000000000000" pitchFamily="50" charset="-128"/>
              </a:rPr>
              <a:t>せっかく，今まで</a:t>
            </a:r>
            <a:endParaRPr lang="en-US" altLang="ja-JP" sz="4000" dirty="0" smtClean="0">
              <a:latin typeface="AR P丸ゴシック体E" panose="020F0900000000000000" pitchFamily="50" charset="-128"/>
              <a:ea typeface="AR P丸ゴシック体E" panose="020F0900000000000000" pitchFamily="50" charset="-128"/>
            </a:endParaRPr>
          </a:p>
          <a:p>
            <a:r>
              <a:rPr lang="ja-JP" altLang="en-US" sz="4000" dirty="0" smtClean="0">
                <a:latin typeface="AR P丸ゴシック体E" panose="020F0900000000000000" pitchFamily="50" charset="-128"/>
                <a:ea typeface="AR P丸ゴシック体E" panose="020F0900000000000000" pitchFamily="50" charset="-128"/>
              </a:rPr>
              <a:t>練習してきたのに。</a:t>
            </a:r>
            <a:endParaRPr lang="en-US" altLang="ja-JP" sz="4000" dirty="0" smtClean="0">
              <a:latin typeface="AR P丸ゴシック体E" panose="020F0900000000000000" pitchFamily="50" charset="-128"/>
              <a:ea typeface="AR P丸ゴシック体E" panose="020F0900000000000000" pitchFamily="50" charset="-128"/>
            </a:endParaRPr>
          </a:p>
          <a:p>
            <a:endParaRPr lang="en-US" altLang="ja-JP" sz="3600" dirty="0">
              <a:latin typeface="AR P丸ゴシック体E" panose="020F0900000000000000" pitchFamily="50" charset="-128"/>
              <a:ea typeface="AR P丸ゴシック体E" panose="020F0900000000000000" pitchFamily="50" charset="-128"/>
            </a:endParaRPr>
          </a:p>
        </p:txBody>
      </p:sp>
      <p:sp>
        <p:nvSpPr>
          <p:cNvPr id="8" name="タイトル 1"/>
          <p:cNvSpPr txBox="1">
            <a:spLocks/>
          </p:cNvSpPr>
          <p:nvPr/>
        </p:nvSpPr>
        <p:spPr>
          <a:xfrm>
            <a:off x="475740" y="709340"/>
            <a:ext cx="2229336" cy="977341"/>
          </a:xfrm>
          <a:prstGeom prst="rect">
            <a:avLst/>
          </a:prstGeom>
        </p:spPr>
        <p:txBody>
          <a:bodyPr vert="horz" lIns="91440" tIns="45720" rIns="91440" bIns="45720" rtlCol="0" anchor="t">
            <a:normAutofit fontScale="850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200" dirty="0">
                <a:ln w="0"/>
                <a:solidFill>
                  <a:schemeClr val="tx1"/>
                </a:solidFill>
              </a:rPr>
              <a:t>練習</a:t>
            </a:r>
            <a:r>
              <a:rPr lang="ja-JP" altLang="en-US" sz="4200" dirty="0" smtClean="0">
                <a:ln w="0"/>
                <a:solidFill>
                  <a:schemeClr val="tx1"/>
                </a:solidFill>
              </a:rPr>
              <a:t>３</a:t>
            </a:r>
            <a:r>
              <a:rPr lang="ja-JP" altLang="en-US" dirty="0" smtClean="0">
                <a:ln w="0"/>
                <a:solidFill>
                  <a:schemeClr val="tx1"/>
                </a:solidFill>
                <a:effectLst>
                  <a:outerShdw blurRad="38100" dist="19050" dir="2700000" algn="tl" rotWithShape="0">
                    <a:schemeClr val="dk1">
                      <a:alpha val="40000"/>
                    </a:schemeClr>
                  </a:outerShdw>
                </a:effectLst>
              </a:rPr>
              <a:t>　</a:t>
            </a:r>
            <a:r>
              <a:rPr lang="en-US" altLang="ja-JP" dirty="0" smtClean="0">
                <a:ln w="0"/>
                <a:solidFill>
                  <a:schemeClr val="tx1"/>
                </a:solidFill>
                <a:effectLst>
                  <a:outerShdw blurRad="38100" dist="19050" dir="2700000" algn="tl" rotWithShape="0">
                    <a:schemeClr val="dk1">
                      <a:alpha val="40000"/>
                    </a:schemeClr>
                  </a:outerShdw>
                </a:effectLst>
              </a:rPr>
              <a:t/>
            </a:r>
            <a:br>
              <a:rPr lang="en-US" altLang="ja-JP" dirty="0" smtClean="0">
                <a:ln w="0"/>
                <a:solidFill>
                  <a:schemeClr val="tx1"/>
                </a:solidFill>
                <a:effectLst>
                  <a:outerShdw blurRad="38100" dist="19050" dir="2700000" algn="tl" rotWithShape="0">
                    <a:schemeClr val="dk1">
                      <a:alpha val="40000"/>
                    </a:schemeClr>
                  </a:outerShdw>
                </a:effectLst>
              </a:rPr>
            </a:br>
            <a:endParaRPr lang="ja-JP" altLang="en-US" dirty="0"/>
          </a:p>
        </p:txBody>
      </p:sp>
      <p:pic>
        <p:nvPicPr>
          <p:cNvPr id="6" name="図 5"/>
          <p:cNvPicPr>
            <a:picLocks noChangeAspect="1"/>
          </p:cNvPicPr>
          <p:nvPr/>
        </p:nvPicPr>
        <p:blipFill>
          <a:blip r:embed="rId3"/>
          <a:stretch>
            <a:fillRect/>
          </a:stretch>
        </p:blipFill>
        <p:spPr>
          <a:xfrm>
            <a:off x="8278293" y="3040701"/>
            <a:ext cx="2385544" cy="3742234"/>
          </a:xfrm>
          <a:prstGeom prst="rect">
            <a:avLst/>
          </a:prstGeom>
        </p:spPr>
      </p:pic>
      <p:sp>
        <p:nvSpPr>
          <p:cNvPr id="3" name="正方形/長方形 2"/>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331897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80">
                                          <p:stCondLst>
                                            <p:cond delay="0"/>
                                          </p:stCondLst>
                                        </p:cTn>
                                        <p:tgtEl>
                                          <p:spTgt spid="7"/>
                                        </p:tgtEl>
                                      </p:cBhvr>
                                    </p:animEffect>
                                    <p:anim calcmode="lin" valueType="num">
                                      <p:cBhvr>
                                        <p:cTn id="8"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13" dur="26">
                                          <p:stCondLst>
                                            <p:cond delay="650"/>
                                          </p:stCondLst>
                                        </p:cTn>
                                        <p:tgtEl>
                                          <p:spTgt spid="7"/>
                                        </p:tgtEl>
                                      </p:cBhvr>
                                      <p:to x="100000" y="60000"/>
                                    </p:animScale>
                                    <p:animScale>
                                      <p:cBhvr>
                                        <p:cTn id="14" dur="166" decel="50000">
                                          <p:stCondLst>
                                            <p:cond delay="676"/>
                                          </p:stCondLst>
                                        </p:cTn>
                                        <p:tgtEl>
                                          <p:spTgt spid="7"/>
                                        </p:tgtEl>
                                      </p:cBhvr>
                                      <p:to x="100000" y="100000"/>
                                    </p:animScale>
                                    <p:animScale>
                                      <p:cBhvr>
                                        <p:cTn id="15" dur="26">
                                          <p:stCondLst>
                                            <p:cond delay="1312"/>
                                          </p:stCondLst>
                                        </p:cTn>
                                        <p:tgtEl>
                                          <p:spTgt spid="7"/>
                                        </p:tgtEl>
                                      </p:cBhvr>
                                      <p:to x="100000" y="80000"/>
                                    </p:animScale>
                                    <p:animScale>
                                      <p:cBhvr>
                                        <p:cTn id="16" dur="166" decel="50000">
                                          <p:stCondLst>
                                            <p:cond delay="1338"/>
                                          </p:stCondLst>
                                        </p:cTn>
                                        <p:tgtEl>
                                          <p:spTgt spid="7"/>
                                        </p:tgtEl>
                                      </p:cBhvr>
                                      <p:to x="100000" y="100000"/>
                                    </p:animScale>
                                    <p:animScale>
                                      <p:cBhvr>
                                        <p:cTn id="17" dur="26">
                                          <p:stCondLst>
                                            <p:cond delay="1642"/>
                                          </p:stCondLst>
                                        </p:cTn>
                                        <p:tgtEl>
                                          <p:spTgt spid="7"/>
                                        </p:tgtEl>
                                      </p:cBhvr>
                                      <p:to x="100000" y="90000"/>
                                    </p:animScale>
                                    <p:animScale>
                                      <p:cBhvr>
                                        <p:cTn id="18" dur="166" decel="50000">
                                          <p:stCondLst>
                                            <p:cond delay="1668"/>
                                          </p:stCondLst>
                                        </p:cTn>
                                        <p:tgtEl>
                                          <p:spTgt spid="7"/>
                                        </p:tgtEl>
                                      </p:cBhvr>
                                      <p:to x="100000" y="100000"/>
                                    </p:animScale>
                                    <p:animScale>
                                      <p:cBhvr>
                                        <p:cTn id="19" dur="26">
                                          <p:stCondLst>
                                            <p:cond delay="1808"/>
                                          </p:stCondLst>
                                        </p:cTn>
                                        <p:tgtEl>
                                          <p:spTgt spid="7"/>
                                        </p:tgtEl>
                                      </p:cBhvr>
                                      <p:to x="100000" y="95000"/>
                                    </p:animScale>
                                    <p:animScale>
                                      <p:cBhvr>
                                        <p:cTn id="20" dur="166" decel="50000">
                                          <p:stCondLst>
                                            <p:cond delay="1834"/>
                                          </p:stCondLst>
                                        </p:cTn>
                                        <p:tgtEl>
                                          <p:spTgt spid="7"/>
                                        </p:tgtEl>
                                      </p:cBhvr>
                                      <p:to x="100000" y="100000"/>
                                    </p:animScale>
                                  </p:childTnLst>
                                </p:cTn>
                              </p:par>
                              <p:par>
                                <p:cTn id="21" presetID="26" presetClass="entr" presetSubtype="0" fill="hold" grpId="0" nodeType="withEffect">
                                  <p:stCondLst>
                                    <p:cond delay="0"/>
                                  </p:stCondLst>
                                  <p:childTnLst>
                                    <p:set>
                                      <p:cBhvr>
                                        <p:cTn id="22" dur="1" fill="hold">
                                          <p:stCondLst>
                                            <p:cond delay="0"/>
                                          </p:stCondLst>
                                        </p:cTn>
                                        <p:tgtEl>
                                          <p:spTgt spid="9"/>
                                        </p:tgtEl>
                                        <p:attrNameLst>
                                          <p:attrName>style.visibility</p:attrName>
                                        </p:attrNameLst>
                                      </p:cBhvr>
                                      <p:to>
                                        <p:strVal val="visible"/>
                                      </p:to>
                                    </p:set>
                                    <p:animEffect transition="in" filter="wipe(down)">
                                      <p:cBhvr>
                                        <p:cTn id="23" dur="580">
                                          <p:stCondLst>
                                            <p:cond delay="0"/>
                                          </p:stCondLst>
                                        </p:cTn>
                                        <p:tgtEl>
                                          <p:spTgt spid="9"/>
                                        </p:tgtEl>
                                      </p:cBhvr>
                                    </p:animEffect>
                                    <p:anim calcmode="lin" valueType="num">
                                      <p:cBhvr>
                                        <p:cTn id="2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29" dur="26">
                                          <p:stCondLst>
                                            <p:cond delay="650"/>
                                          </p:stCondLst>
                                        </p:cTn>
                                        <p:tgtEl>
                                          <p:spTgt spid="9"/>
                                        </p:tgtEl>
                                      </p:cBhvr>
                                      <p:to x="100000" y="60000"/>
                                    </p:animScale>
                                    <p:animScale>
                                      <p:cBhvr>
                                        <p:cTn id="30" dur="166" decel="50000">
                                          <p:stCondLst>
                                            <p:cond delay="676"/>
                                          </p:stCondLst>
                                        </p:cTn>
                                        <p:tgtEl>
                                          <p:spTgt spid="9"/>
                                        </p:tgtEl>
                                      </p:cBhvr>
                                      <p:to x="100000" y="100000"/>
                                    </p:animScale>
                                    <p:animScale>
                                      <p:cBhvr>
                                        <p:cTn id="31" dur="26">
                                          <p:stCondLst>
                                            <p:cond delay="1312"/>
                                          </p:stCondLst>
                                        </p:cTn>
                                        <p:tgtEl>
                                          <p:spTgt spid="9"/>
                                        </p:tgtEl>
                                      </p:cBhvr>
                                      <p:to x="100000" y="80000"/>
                                    </p:animScale>
                                    <p:animScale>
                                      <p:cBhvr>
                                        <p:cTn id="32" dur="166" decel="50000">
                                          <p:stCondLst>
                                            <p:cond delay="1338"/>
                                          </p:stCondLst>
                                        </p:cTn>
                                        <p:tgtEl>
                                          <p:spTgt spid="9"/>
                                        </p:tgtEl>
                                      </p:cBhvr>
                                      <p:to x="100000" y="100000"/>
                                    </p:animScale>
                                    <p:animScale>
                                      <p:cBhvr>
                                        <p:cTn id="33" dur="26">
                                          <p:stCondLst>
                                            <p:cond delay="1642"/>
                                          </p:stCondLst>
                                        </p:cTn>
                                        <p:tgtEl>
                                          <p:spTgt spid="9"/>
                                        </p:tgtEl>
                                      </p:cBhvr>
                                      <p:to x="100000" y="90000"/>
                                    </p:animScale>
                                    <p:animScale>
                                      <p:cBhvr>
                                        <p:cTn id="34" dur="166" decel="50000">
                                          <p:stCondLst>
                                            <p:cond delay="1668"/>
                                          </p:stCondLst>
                                        </p:cTn>
                                        <p:tgtEl>
                                          <p:spTgt spid="9"/>
                                        </p:tgtEl>
                                      </p:cBhvr>
                                      <p:to x="100000" y="100000"/>
                                    </p:animScale>
                                    <p:animScale>
                                      <p:cBhvr>
                                        <p:cTn id="35" dur="26">
                                          <p:stCondLst>
                                            <p:cond delay="1808"/>
                                          </p:stCondLst>
                                        </p:cTn>
                                        <p:tgtEl>
                                          <p:spTgt spid="9"/>
                                        </p:tgtEl>
                                      </p:cBhvr>
                                      <p:to x="100000" y="95000"/>
                                    </p:animScale>
                                    <p:animScale>
                                      <p:cBhvr>
                                        <p:cTn id="36" dur="166" decel="50000">
                                          <p:stCondLst>
                                            <p:cond delay="1834"/>
                                          </p:stCondLst>
                                        </p:cTn>
                                        <p:tgtEl>
                                          <p:spTgt spid="9"/>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78842" y="175534"/>
            <a:ext cx="9605011" cy="1518276"/>
          </a:xfrm>
        </p:spPr>
        <p:txBody>
          <a:bodyPr>
            <a:noAutofit/>
          </a:bodyPr>
          <a:lstStyle/>
          <a:p>
            <a:pPr algn="ctr"/>
            <a:r>
              <a:rPr lang="ja-JP" altLang="en-US" sz="4400" dirty="0">
                <a:ln w="0"/>
                <a:solidFill>
                  <a:schemeClr val="tx1"/>
                </a:solidFill>
                <a:latin typeface="AR P丸ゴシック体E" panose="020F0900000000000000" pitchFamily="50" charset="-128"/>
                <a:ea typeface="AR P丸ゴシック体E" panose="020F0900000000000000" pitchFamily="50" charset="-128"/>
              </a:rPr>
              <a:t>コミュニケーション</a:t>
            </a:r>
            <a:r>
              <a:rPr kumimoji="1"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にはいろいろな</a:t>
            </a:r>
            <a:r>
              <a:rPr kumimoji="1" lang="en-US" altLang="ja-JP" sz="4400"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sz="4400" dirty="0" smtClean="0">
                <a:ln w="0"/>
                <a:solidFill>
                  <a:schemeClr val="tx1"/>
                </a:solidFill>
                <a:latin typeface="AR P丸ゴシック体E" panose="020F0900000000000000" pitchFamily="50" charset="-128"/>
                <a:ea typeface="AR P丸ゴシック体E" panose="020F0900000000000000" pitchFamily="50" charset="-128"/>
              </a:rPr>
            </a:br>
            <a:r>
              <a:rPr kumimoji="1" lang="ja-JP" altLang="en-US" sz="4400" dirty="0" smtClean="0">
                <a:ln w="0"/>
                <a:solidFill>
                  <a:schemeClr val="tx1"/>
                </a:solidFill>
                <a:latin typeface="AR P丸ゴシック体E" panose="020F0900000000000000" pitchFamily="50" charset="-128"/>
                <a:ea typeface="AR P丸ゴシック体E" panose="020F0900000000000000" pitchFamily="50" charset="-128"/>
              </a:rPr>
              <a:t>タイプがあります</a:t>
            </a:r>
            <a:endParaRPr kumimoji="1" lang="ja-JP" altLang="en-US" sz="4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5" name="テキスト プレースホルダー 2"/>
          <p:cNvSpPr>
            <a:spLocks noGrp="1"/>
          </p:cNvSpPr>
          <p:nvPr>
            <p:ph sz="half" idx="1"/>
          </p:nvPr>
        </p:nvSpPr>
        <p:spPr>
          <a:xfrm>
            <a:off x="553792" y="2099256"/>
            <a:ext cx="2482895" cy="737417"/>
          </a:xfrm>
        </p:spPr>
        <p:txBody>
          <a:bodyPr>
            <a:noAutofit/>
          </a:bodyPr>
          <a:lstStyle/>
          <a:p>
            <a:pPr marL="0" indent="0" algn="ctr">
              <a:buNone/>
            </a:pPr>
            <a:r>
              <a:rPr kumimoji="1" lang="ja-JP" altLang="en-US" sz="3600" dirty="0" smtClean="0">
                <a:ln w="0"/>
                <a:solidFill>
                  <a:schemeClr val="tx1"/>
                </a:solidFill>
                <a:latin typeface="AR P丸ゴシック体E" panose="020F0900000000000000" pitchFamily="50" charset="-128"/>
                <a:ea typeface="AR P丸ゴシック体E" panose="020F0900000000000000" pitchFamily="50" charset="-128"/>
              </a:rPr>
              <a:t>攻撃的</a:t>
            </a:r>
            <a:endParaRPr kumimoji="1" lang="ja-JP" altLang="en-US" sz="36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4" name="コンテンツ プレースホルダー 3"/>
          <p:cNvSpPr>
            <a:spLocks noGrp="1"/>
          </p:cNvSpPr>
          <p:nvPr>
            <p:ph sz="half" idx="2"/>
          </p:nvPr>
        </p:nvSpPr>
        <p:spPr>
          <a:xfrm>
            <a:off x="7672249" y="2030899"/>
            <a:ext cx="2411604" cy="724366"/>
          </a:xfrm>
        </p:spPr>
        <p:txBody>
          <a:bodyPr>
            <a:normAutofit/>
          </a:bodyPr>
          <a:lstStyle/>
          <a:p>
            <a:pPr marL="0" indent="0" algn="ctr">
              <a:buNone/>
            </a:pPr>
            <a:r>
              <a:rPr lang="ja-JP" altLang="en-US" sz="3600" dirty="0" smtClean="0">
                <a:ln w="0"/>
                <a:solidFill>
                  <a:schemeClr val="tx1"/>
                </a:solidFill>
                <a:latin typeface="AR P丸ゴシック体E" panose="020F0900000000000000" pitchFamily="50" charset="-128"/>
                <a:ea typeface="AR P丸ゴシック体E" panose="020F0900000000000000" pitchFamily="50" charset="-128"/>
              </a:rPr>
              <a:t>悲観的</a:t>
            </a:r>
            <a:endParaRPr lang="ja-JP" altLang="en-US" sz="3600" dirty="0">
              <a:ln w="0"/>
              <a:solidFill>
                <a:schemeClr val="tx1"/>
              </a:solidFill>
              <a:latin typeface="AR P丸ゴシック体E" panose="020F0900000000000000" pitchFamily="50" charset="-128"/>
              <a:ea typeface="AR P丸ゴシック体E" panose="020F0900000000000000" pitchFamily="50" charset="-128"/>
            </a:endParaRPr>
          </a:p>
          <a:p>
            <a:endParaRPr kumimoji="1" lang="ja-JP" altLang="en-US" dirty="0"/>
          </a:p>
        </p:txBody>
      </p:sp>
      <p:sp>
        <p:nvSpPr>
          <p:cNvPr id="13" name="コンテンツ プレースホルダー 3"/>
          <p:cNvSpPr txBox="1">
            <a:spLocks/>
          </p:cNvSpPr>
          <p:nvPr/>
        </p:nvSpPr>
        <p:spPr>
          <a:xfrm>
            <a:off x="4207171" y="2077841"/>
            <a:ext cx="2355690" cy="773788"/>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lgn="ctr">
              <a:buFont typeface="Wingdings 3" charset="2"/>
              <a:buNone/>
            </a:pPr>
            <a:r>
              <a:rPr lang="ja-JP" altLang="en-US" sz="3600" dirty="0" smtClean="0">
                <a:ln w="0"/>
                <a:solidFill>
                  <a:schemeClr val="tx1"/>
                </a:solidFill>
                <a:latin typeface="AR P丸ゴシック体E" panose="020F0900000000000000" pitchFamily="50" charset="-128"/>
                <a:ea typeface="AR P丸ゴシック体E" panose="020F0900000000000000" pitchFamily="50" charset="-128"/>
              </a:rPr>
              <a:t>無関心</a:t>
            </a:r>
          </a:p>
          <a:p>
            <a:endParaRPr lang="ja-JP" altLang="en-US" dirty="0"/>
          </a:p>
        </p:txBody>
      </p:sp>
      <p:sp>
        <p:nvSpPr>
          <p:cNvPr id="3" name="角丸四角形 2"/>
          <p:cNvSpPr/>
          <p:nvPr/>
        </p:nvSpPr>
        <p:spPr>
          <a:xfrm>
            <a:off x="309325" y="2021635"/>
            <a:ext cx="3158648" cy="3219136"/>
          </a:xfrm>
          <a:prstGeom prst="roundRect">
            <a:avLst/>
          </a:prstGeom>
          <a:solidFill>
            <a:schemeClr val="accent1">
              <a:alpha val="0"/>
            </a:schemeClr>
          </a:solid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角丸四角形 9"/>
          <p:cNvSpPr/>
          <p:nvPr/>
        </p:nvSpPr>
        <p:spPr>
          <a:xfrm>
            <a:off x="3882262" y="1936576"/>
            <a:ext cx="3084210" cy="3389253"/>
          </a:xfrm>
          <a:prstGeom prst="roundRect">
            <a:avLst/>
          </a:prstGeom>
          <a:noFill/>
          <a:ln w="57150">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角丸四角形 13"/>
          <p:cNvSpPr/>
          <p:nvPr/>
        </p:nvSpPr>
        <p:spPr>
          <a:xfrm>
            <a:off x="7383947" y="1851518"/>
            <a:ext cx="2988207" cy="3389253"/>
          </a:xfrm>
          <a:prstGeom prst="roundRect">
            <a:avLst/>
          </a:prstGeom>
          <a:solidFill>
            <a:schemeClr val="bg1">
              <a:alpha val="0"/>
            </a:schemeClr>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テキスト ボックス 15"/>
          <p:cNvSpPr txBox="1"/>
          <p:nvPr/>
        </p:nvSpPr>
        <p:spPr>
          <a:xfrm>
            <a:off x="3955974" y="5872868"/>
            <a:ext cx="3180066" cy="646331"/>
          </a:xfrm>
          <a:prstGeom prst="rect">
            <a:avLst/>
          </a:prstGeom>
          <a:noFill/>
        </p:spPr>
        <p:txBody>
          <a:bodyPr wrap="square" rtlCol="0">
            <a:spAutoFit/>
          </a:bodyPr>
          <a:lstStyle/>
          <a:p>
            <a:r>
              <a:rPr kumimoji="1" lang="ja-JP" altLang="en-US" sz="3600" dirty="0" smtClean="0"/>
              <a:t>などなど・・</a:t>
            </a:r>
            <a:endParaRPr kumimoji="1" lang="ja-JP" altLang="en-US" sz="3600" dirty="0"/>
          </a:p>
        </p:txBody>
      </p:sp>
      <p:pic>
        <p:nvPicPr>
          <p:cNvPr id="12" name="図 11"/>
          <p:cNvPicPr>
            <a:picLocks noChangeAspect="1"/>
          </p:cNvPicPr>
          <p:nvPr/>
        </p:nvPicPr>
        <p:blipFill>
          <a:blip r:embed="rId3"/>
          <a:stretch>
            <a:fillRect/>
          </a:stretch>
        </p:blipFill>
        <p:spPr>
          <a:xfrm>
            <a:off x="7884857" y="2969771"/>
            <a:ext cx="1915961" cy="1913731"/>
          </a:xfrm>
          <a:prstGeom prst="rect">
            <a:avLst/>
          </a:prstGeom>
        </p:spPr>
      </p:pic>
      <p:pic>
        <p:nvPicPr>
          <p:cNvPr id="15" name="図 14"/>
          <p:cNvPicPr>
            <a:picLocks noChangeAspect="1"/>
          </p:cNvPicPr>
          <p:nvPr/>
        </p:nvPicPr>
        <p:blipFill>
          <a:blip r:embed="rId4"/>
          <a:stretch>
            <a:fillRect/>
          </a:stretch>
        </p:blipFill>
        <p:spPr>
          <a:xfrm>
            <a:off x="921831" y="2952116"/>
            <a:ext cx="1933637" cy="1931386"/>
          </a:xfrm>
          <a:prstGeom prst="rect">
            <a:avLst/>
          </a:prstGeom>
        </p:spPr>
      </p:pic>
      <p:pic>
        <p:nvPicPr>
          <p:cNvPr id="18" name="図 17"/>
          <p:cNvPicPr>
            <a:picLocks noChangeAspect="1"/>
          </p:cNvPicPr>
          <p:nvPr/>
        </p:nvPicPr>
        <p:blipFill>
          <a:blip r:embed="rId5"/>
          <a:stretch>
            <a:fillRect/>
          </a:stretch>
        </p:blipFill>
        <p:spPr>
          <a:xfrm>
            <a:off x="4519290" y="3074093"/>
            <a:ext cx="1731452" cy="1809409"/>
          </a:xfrm>
          <a:prstGeom prst="rect">
            <a:avLst/>
          </a:prstGeom>
        </p:spPr>
      </p:pic>
      <p:sp>
        <p:nvSpPr>
          <p:cNvPr id="6" name="正方形/長方形 5"/>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693664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5">
                                            <p:txEl>
                                              <p:pRg st="0" end="0"/>
                                            </p:txEl>
                                          </p:spTgt>
                                        </p:tgtEl>
                                        <p:attrNameLst>
                                          <p:attrName>style.visibility</p:attrName>
                                        </p:attrNameLst>
                                      </p:cBhvr>
                                      <p:to>
                                        <p:strVal val="visible"/>
                                      </p:to>
                                    </p:set>
                                    <p:animEffect transition="in" filter="barn(inVertical)">
                                      <p:cBhvr>
                                        <p:cTn id="14" dur="500"/>
                                        <p:tgtEl>
                                          <p:spTgt spid="5">
                                            <p:txEl>
                                              <p:pRg st="0" end="0"/>
                                            </p:txEl>
                                          </p:spTgt>
                                        </p:tgtEl>
                                      </p:cBhvr>
                                    </p:animEffect>
                                  </p:childTnLst>
                                </p:cTn>
                              </p:par>
                              <p:par>
                                <p:cTn id="15" presetID="16" presetClass="entr" presetSubtype="21" fill="hold" grpId="0"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barn(inVertical)">
                                      <p:cBhvr>
                                        <p:cTn id="17" dur="500"/>
                                        <p:tgtEl>
                                          <p:spTgt spid="3"/>
                                        </p:tgtEl>
                                      </p:cBhvr>
                                    </p:animEffect>
                                  </p:childTnLst>
                                </p:cTn>
                              </p:par>
                              <p:par>
                                <p:cTn id="18" presetID="16" presetClass="entr" presetSubtype="21" fill="hold" nodeType="with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barn(inVertical)">
                                      <p:cBhvr>
                                        <p:cTn id="20" dur="500"/>
                                        <p:tgtEl>
                                          <p:spTgt spid="15"/>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nodeType="click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barn(inVertical)">
                                      <p:cBhvr>
                                        <p:cTn id="25" dur="500"/>
                                        <p:tgtEl>
                                          <p:spTgt spid="1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barn(inVertical)">
                                      <p:cBhvr>
                                        <p:cTn id="28" dur="500"/>
                                        <p:tgtEl>
                                          <p:spTgt spid="4">
                                            <p:txEl>
                                              <p:pRg st="0" end="0"/>
                                            </p:txEl>
                                          </p:spTgt>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barn(inVertical)">
                                      <p:cBhvr>
                                        <p:cTn id="31" dur="500"/>
                                        <p:tgtEl>
                                          <p:spTgt spid="14"/>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grpId="0" nodeType="clickEffect">
                                  <p:stCondLst>
                                    <p:cond delay="0"/>
                                  </p:stCondLst>
                                  <p:childTnLst>
                                    <p:set>
                                      <p:cBhvr>
                                        <p:cTn id="35" dur="1" fill="hold">
                                          <p:stCondLst>
                                            <p:cond delay="0"/>
                                          </p:stCondLst>
                                        </p:cTn>
                                        <p:tgtEl>
                                          <p:spTgt spid="13"/>
                                        </p:tgtEl>
                                        <p:attrNameLst>
                                          <p:attrName>style.visibility</p:attrName>
                                        </p:attrNameLst>
                                      </p:cBhvr>
                                      <p:to>
                                        <p:strVal val="visible"/>
                                      </p:to>
                                    </p:set>
                                    <p:animEffect transition="in" filter="barn(inVertical)">
                                      <p:cBhvr>
                                        <p:cTn id="36" dur="500"/>
                                        <p:tgtEl>
                                          <p:spTgt spid="13"/>
                                        </p:tgtEl>
                                      </p:cBhvr>
                                    </p:animEffect>
                                  </p:childTnLst>
                                </p:cTn>
                              </p:par>
                              <p:par>
                                <p:cTn id="37" presetID="16" presetClass="entr" presetSubtype="21" fill="hold" grpId="0" nodeType="withEffect">
                                  <p:stCondLst>
                                    <p:cond delay="0"/>
                                  </p:stCondLst>
                                  <p:childTnLst>
                                    <p:set>
                                      <p:cBhvr>
                                        <p:cTn id="38" dur="1" fill="hold">
                                          <p:stCondLst>
                                            <p:cond delay="0"/>
                                          </p:stCondLst>
                                        </p:cTn>
                                        <p:tgtEl>
                                          <p:spTgt spid="10"/>
                                        </p:tgtEl>
                                        <p:attrNameLst>
                                          <p:attrName>style.visibility</p:attrName>
                                        </p:attrNameLst>
                                      </p:cBhvr>
                                      <p:to>
                                        <p:strVal val="visible"/>
                                      </p:to>
                                    </p:set>
                                    <p:animEffect transition="in" filter="barn(inVertical)">
                                      <p:cBhvr>
                                        <p:cTn id="39" dur="500"/>
                                        <p:tgtEl>
                                          <p:spTgt spid="10"/>
                                        </p:tgtEl>
                                      </p:cBhvr>
                                    </p:animEffect>
                                  </p:childTnLst>
                                </p:cTn>
                              </p:par>
                              <p:par>
                                <p:cTn id="40" presetID="16" presetClass="entr" presetSubtype="21" fill="hold" nodeType="with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barn(inVertical)">
                                      <p:cBhvr>
                                        <p:cTn id="42" dur="500"/>
                                        <p:tgtEl>
                                          <p:spTgt spid="18"/>
                                        </p:tgtEl>
                                      </p:cBhvr>
                                    </p:animEffect>
                                  </p:childTnLst>
                                </p:cTn>
                              </p:par>
                            </p:childTnLst>
                          </p:cTn>
                        </p:par>
                      </p:childTnLst>
                    </p:cTn>
                  </p:par>
                  <p:par>
                    <p:cTn id="43" fill="hold">
                      <p:stCondLst>
                        <p:cond delay="indefinite"/>
                      </p:stCondLst>
                      <p:childTnLst>
                        <p:par>
                          <p:cTn id="44" fill="hold">
                            <p:stCondLst>
                              <p:cond delay="0"/>
                            </p:stCondLst>
                            <p:childTnLst>
                              <p:par>
                                <p:cTn id="45" presetID="26" presetClass="entr" presetSubtype="0" fill="hold" grpId="0" nodeType="clickEffect">
                                  <p:stCondLst>
                                    <p:cond delay="0"/>
                                  </p:stCondLst>
                                  <p:childTnLst>
                                    <p:set>
                                      <p:cBhvr>
                                        <p:cTn id="46" dur="1" fill="hold">
                                          <p:stCondLst>
                                            <p:cond delay="0"/>
                                          </p:stCondLst>
                                        </p:cTn>
                                        <p:tgtEl>
                                          <p:spTgt spid="16"/>
                                        </p:tgtEl>
                                        <p:attrNameLst>
                                          <p:attrName>style.visibility</p:attrName>
                                        </p:attrNameLst>
                                      </p:cBhvr>
                                      <p:to>
                                        <p:strVal val="visible"/>
                                      </p:to>
                                    </p:set>
                                    <p:animEffect transition="in" filter="wipe(down)">
                                      <p:cBhvr>
                                        <p:cTn id="47" dur="580">
                                          <p:stCondLst>
                                            <p:cond delay="0"/>
                                          </p:stCondLst>
                                        </p:cTn>
                                        <p:tgtEl>
                                          <p:spTgt spid="16"/>
                                        </p:tgtEl>
                                      </p:cBhvr>
                                    </p:animEffect>
                                    <p:anim calcmode="lin" valueType="num">
                                      <p:cBhvr>
                                        <p:cTn id="48"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49"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50"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51"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52"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53" dur="26">
                                          <p:stCondLst>
                                            <p:cond delay="650"/>
                                          </p:stCondLst>
                                        </p:cTn>
                                        <p:tgtEl>
                                          <p:spTgt spid="16"/>
                                        </p:tgtEl>
                                      </p:cBhvr>
                                      <p:to x="100000" y="60000"/>
                                    </p:animScale>
                                    <p:animScale>
                                      <p:cBhvr>
                                        <p:cTn id="54" dur="166" decel="50000">
                                          <p:stCondLst>
                                            <p:cond delay="676"/>
                                          </p:stCondLst>
                                        </p:cTn>
                                        <p:tgtEl>
                                          <p:spTgt spid="16"/>
                                        </p:tgtEl>
                                      </p:cBhvr>
                                      <p:to x="100000" y="100000"/>
                                    </p:animScale>
                                    <p:animScale>
                                      <p:cBhvr>
                                        <p:cTn id="55" dur="26">
                                          <p:stCondLst>
                                            <p:cond delay="1312"/>
                                          </p:stCondLst>
                                        </p:cTn>
                                        <p:tgtEl>
                                          <p:spTgt spid="16"/>
                                        </p:tgtEl>
                                      </p:cBhvr>
                                      <p:to x="100000" y="80000"/>
                                    </p:animScale>
                                    <p:animScale>
                                      <p:cBhvr>
                                        <p:cTn id="56" dur="166" decel="50000">
                                          <p:stCondLst>
                                            <p:cond delay="1338"/>
                                          </p:stCondLst>
                                        </p:cTn>
                                        <p:tgtEl>
                                          <p:spTgt spid="16"/>
                                        </p:tgtEl>
                                      </p:cBhvr>
                                      <p:to x="100000" y="100000"/>
                                    </p:animScale>
                                    <p:animScale>
                                      <p:cBhvr>
                                        <p:cTn id="57" dur="26">
                                          <p:stCondLst>
                                            <p:cond delay="1642"/>
                                          </p:stCondLst>
                                        </p:cTn>
                                        <p:tgtEl>
                                          <p:spTgt spid="16"/>
                                        </p:tgtEl>
                                      </p:cBhvr>
                                      <p:to x="100000" y="90000"/>
                                    </p:animScale>
                                    <p:animScale>
                                      <p:cBhvr>
                                        <p:cTn id="58" dur="166" decel="50000">
                                          <p:stCondLst>
                                            <p:cond delay="1668"/>
                                          </p:stCondLst>
                                        </p:cTn>
                                        <p:tgtEl>
                                          <p:spTgt spid="16"/>
                                        </p:tgtEl>
                                      </p:cBhvr>
                                      <p:to x="100000" y="100000"/>
                                    </p:animScale>
                                    <p:animScale>
                                      <p:cBhvr>
                                        <p:cTn id="59" dur="26">
                                          <p:stCondLst>
                                            <p:cond delay="1808"/>
                                          </p:stCondLst>
                                        </p:cTn>
                                        <p:tgtEl>
                                          <p:spTgt spid="16"/>
                                        </p:tgtEl>
                                      </p:cBhvr>
                                      <p:to x="100000" y="95000"/>
                                    </p:animScale>
                                    <p:animScale>
                                      <p:cBhvr>
                                        <p:cTn id="60" dur="166" decel="50000">
                                          <p:stCondLst>
                                            <p:cond delay="1834"/>
                                          </p:stCondLst>
                                        </p:cTn>
                                        <p:tgtEl>
                                          <p:spTgt spid="1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4" grpId="0" build="p"/>
      <p:bldP spid="13" grpId="0"/>
      <p:bldP spid="3" grpId="0" animBg="1"/>
      <p:bldP spid="10" grpId="0" animBg="1"/>
      <p:bldP spid="14" grpId="0" animBg="1"/>
      <p:bldP spid="1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28745" y="154547"/>
            <a:ext cx="9355308" cy="1441003"/>
          </a:xfrm>
        </p:spPr>
        <p:txBody>
          <a:bodyPr>
            <a:noAutofit/>
          </a:bodyPr>
          <a:lstStyle/>
          <a:p>
            <a:r>
              <a:rPr kumimoji="1" lang="ja-JP" altLang="en-US" sz="5400" dirty="0" smtClean="0">
                <a:solidFill>
                  <a:schemeClr val="tx1"/>
                </a:solidFill>
                <a:latin typeface="AR P丸ゴシック体E" panose="020F0900000000000000" pitchFamily="50" charset="-128"/>
                <a:ea typeface="AR P丸ゴシック体E" panose="020F0900000000000000" pitchFamily="50" charset="-128"/>
              </a:rPr>
              <a:t>そんなとき，どのような答え方をしたら良いでしょうか。</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4956161" y="2214492"/>
            <a:ext cx="700476" cy="1536571"/>
          </a:xfrm>
          <a:prstGeom prst="rect">
            <a:avLst/>
          </a:prstGeom>
        </p:spPr>
      </p:pic>
      <p:pic>
        <p:nvPicPr>
          <p:cNvPr id="5" name="図 4"/>
          <p:cNvPicPr>
            <a:picLocks noChangeAspect="1"/>
          </p:cNvPicPr>
          <p:nvPr/>
        </p:nvPicPr>
        <p:blipFill>
          <a:blip r:embed="rId4"/>
          <a:stretch>
            <a:fillRect/>
          </a:stretch>
        </p:blipFill>
        <p:spPr>
          <a:xfrm>
            <a:off x="4108966" y="3751063"/>
            <a:ext cx="2394866" cy="3106937"/>
          </a:xfrm>
          <a:prstGeom prst="rect">
            <a:avLst/>
          </a:prstGeom>
        </p:spPr>
      </p:pic>
    </p:spTree>
    <p:extLst>
      <p:ext uri="{BB962C8B-B14F-4D97-AF65-F5344CB8AC3E}">
        <p14:creationId xmlns:p14="http://schemas.microsoft.com/office/powerpoint/2010/main" val="3745641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雲形吹き出し 4">
            <a:hlinkClick r:id="rId3" action="ppaction://hlinksldjump"/>
          </p:cNvPr>
          <p:cNvSpPr/>
          <p:nvPr/>
        </p:nvSpPr>
        <p:spPr>
          <a:xfrm>
            <a:off x="0" y="-85565"/>
            <a:ext cx="11822806" cy="5533623"/>
          </a:xfrm>
          <a:prstGeom prst="cloudCallout">
            <a:avLst>
              <a:gd name="adj1" fmla="val -19076"/>
              <a:gd name="adj2" fmla="val 60329"/>
            </a:avLst>
          </a:prstGeom>
          <a:solidFill>
            <a:srgbClr val="FFFFCC"/>
          </a:solidFill>
          <a:ln w="38100">
            <a:solidFill>
              <a:srgbClr val="FFFF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2800" dirty="0">
              <a:solidFill>
                <a:schemeClr val="tx1"/>
              </a:solidFill>
              <a:latin typeface="AR P丸ゴシック体E" panose="020F0900000000000000" pitchFamily="50" charset="-128"/>
              <a:ea typeface="AR P丸ゴシック体E" panose="020F0900000000000000" pitchFamily="50" charset="-128"/>
            </a:endParaRPr>
          </a:p>
        </p:txBody>
      </p:sp>
      <p:sp>
        <p:nvSpPr>
          <p:cNvPr id="9" name="テキスト ボックス 8"/>
          <p:cNvSpPr txBox="1"/>
          <p:nvPr/>
        </p:nvSpPr>
        <p:spPr>
          <a:xfrm>
            <a:off x="1043189" y="762825"/>
            <a:ext cx="10612191" cy="1569660"/>
          </a:xfrm>
          <a:prstGeom prst="rect">
            <a:avLst/>
          </a:prstGeom>
          <a:noFill/>
        </p:spPr>
        <p:txBody>
          <a:bodyPr wrap="square" rtlCol="0">
            <a:spAutoFit/>
          </a:bodyPr>
          <a:lstStyle/>
          <a:p>
            <a:r>
              <a:rPr lang="ja-JP" altLang="en-US" sz="4800" u="sng" dirty="0" smtClean="0">
                <a:solidFill>
                  <a:srgbClr val="FF0000"/>
                </a:solidFill>
                <a:latin typeface="AR P丸ゴシック体E" panose="020F0900000000000000" pitchFamily="50" charset="-128"/>
                <a:ea typeface="AR P丸ゴシック体E" panose="020F0900000000000000" pitchFamily="50" charset="-128"/>
              </a:rPr>
              <a:t>大変なことになったね。一緒に頑張ってきたのに出られなくてぼくも残念だよ。</a:t>
            </a:r>
            <a:endParaRPr lang="en-US" altLang="ja-JP" sz="4800" u="sng" dirty="0">
              <a:solidFill>
                <a:srgbClr val="FF0000"/>
              </a:solidFill>
              <a:latin typeface="AR P丸ゴシック体E" panose="020F0900000000000000" pitchFamily="50" charset="-128"/>
              <a:ea typeface="AR P丸ゴシック体E" panose="020F0900000000000000" pitchFamily="50" charset="-128"/>
            </a:endParaRPr>
          </a:p>
        </p:txBody>
      </p:sp>
      <p:sp>
        <p:nvSpPr>
          <p:cNvPr id="12" name="正方形/長方形 11"/>
          <p:cNvSpPr/>
          <p:nvPr/>
        </p:nvSpPr>
        <p:spPr>
          <a:xfrm>
            <a:off x="1435995" y="2332485"/>
            <a:ext cx="8950816" cy="2308324"/>
          </a:xfrm>
          <a:prstGeom prst="rect">
            <a:avLst/>
          </a:prstGeom>
          <a:noFill/>
        </p:spPr>
        <p:txBody>
          <a:bodyPr wrap="square">
            <a:spAutoFit/>
          </a:bodyPr>
          <a:lstStyle/>
          <a:p>
            <a:pPr lvl="0"/>
            <a:r>
              <a:rPr lang="ja-JP" altLang="en-US" sz="4800" u="dashLongHeavy" dirty="0">
                <a:solidFill>
                  <a:srgbClr val="0070C0"/>
                </a:solidFill>
                <a:latin typeface="AR P丸ゴシック体E" panose="020F0900000000000000" pitchFamily="50" charset="-128"/>
                <a:ea typeface="AR P丸ゴシック体E" panose="020F0900000000000000" pitchFamily="50" charset="-128"/>
              </a:rPr>
              <a:t>今回</a:t>
            </a:r>
            <a:r>
              <a:rPr lang="ja-JP" altLang="en-US" sz="4800" u="dashLongHeavy" dirty="0" smtClean="0">
                <a:solidFill>
                  <a:srgbClr val="0070C0"/>
                </a:solidFill>
                <a:latin typeface="AR P丸ゴシック体E" panose="020F0900000000000000" pitchFamily="50" charset="-128"/>
                <a:ea typeface="AR P丸ゴシック体E" panose="020F0900000000000000" pitchFamily="50" charset="-128"/>
              </a:rPr>
              <a:t>はチームが勝つように応援頼む。早くケガを治してまた，一緒に試合に出よう！</a:t>
            </a:r>
            <a:endParaRPr lang="en-US" altLang="ja-JP" sz="4800" u="dashLongHeavy" dirty="0">
              <a:solidFill>
                <a:srgbClr val="0070C0"/>
              </a:solidFill>
              <a:latin typeface="AR P丸ゴシック体E" panose="020F0900000000000000" pitchFamily="50" charset="-128"/>
              <a:ea typeface="AR P丸ゴシック体E" panose="020F0900000000000000" pitchFamily="50" charset="-128"/>
            </a:endParaRPr>
          </a:p>
        </p:txBody>
      </p:sp>
      <p:sp>
        <p:nvSpPr>
          <p:cNvPr id="6" name="テキスト ボックス 5"/>
          <p:cNvSpPr txBox="1"/>
          <p:nvPr/>
        </p:nvSpPr>
        <p:spPr>
          <a:xfrm>
            <a:off x="5911403" y="5448058"/>
            <a:ext cx="5835434" cy="1200329"/>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思いやりと前向きの言葉を使って答えられています。</a:t>
            </a:r>
            <a:endParaRPr kumimoji="1" lang="ja-JP" altLang="en-US" sz="3600" dirty="0">
              <a:latin typeface="AR P丸ゴシック体E" panose="020F0900000000000000" pitchFamily="50" charset="-128"/>
              <a:ea typeface="AR P丸ゴシック体E" panose="020F0900000000000000" pitchFamily="50" charset="-128"/>
            </a:endParaRPr>
          </a:p>
        </p:txBody>
      </p:sp>
      <p:sp>
        <p:nvSpPr>
          <p:cNvPr id="2" name="正方形/長方形 1"/>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255559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07314" y="1279583"/>
            <a:ext cx="9456017" cy="1320800"/>
          </a:xfrm>
        </p:spPr>
        <p:txBody>
          <a:bodyPr>
            <a:noAutofit/>
          </a:bodyPr>
          <a:lstStyle/>
          <a:p>
            <a:r>
              <a:rPr kumimoji="1" lang="ja-JP" altLang="en-US" sz="5400" dirty="0" smtClean="0">
                <a:solidFill>
                  <a:schemeClr val="tx1"/>
                </a:solidFill>
                <a:latin typeface="AR P丸ゴシック体E" panose="020F0900000000000000" pitchFamily="50" charset="-128"/>
                <a:ea typeface="AR P丸ゴシック体E" panose="020F0900000000000000" pitchFamily="50" charset="-128"/>
              </a:rPr>
              <a:t>相手の</a:t>
            </a:r>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気持ちを受け止めて</a:t>
            </a:r>
            <a:r>
              <a:rPr lang="en-US" altLang="ja-JP" sz="5400" dirty="0" smtClean="0">
                <a:solidFill>
                  <a:schemeClr val="tx1"/>
                </a:solidFill>
                <a:latin typeface="AR P丸ゴシック体E" panose="020F0900000000000000" pitchFamily="50" charset="-128"/>
                <a:ea typeface="AR P丸ゴシック体E" panose="020F0900000000000000" pitchFamily="50" charset="-128"/>
              </a:rPr>
              <a:t/>
            </a:r>
            <a:br>
              <a:rPr lang="en-US" altLang="ja-JP" sz="5400" dirty="0" smtClean="0">
                <a:solidFill>
                  <a:schemeClr val="tx1"/>
                </a:solidFill>
                <a:latin typeface="AR P丸ゴシック体E" panose="020F0900000000000000" pitchFamily="50" charset="-128"/>
                <a:ea typeface="AR P丸ゴシック体E" panose="020F0900000000000000" pitchFamily="50" charset="-128"/>
              </a:rPr>
            </a:br>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いきましょう。</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5" name="コンテンツ プレースホルダー 4"/>
          <p:cNvPicPr>
            <a:picLocks noGrp="1" noChangeAspect="1"/>
          </p:cNvPicPr>
          <p:nvPr>
            <p:ph sz="half" idx="1"/>
          </p:nvPr>
        </p:nvPicPr>
        <p:blipFill>
          <a:blip r:embed="rId3"/>
          <a:stretch>
            <a:fillRect/>
          </a:stretch>
        </p:blipFill>
        <p:spPr>
          <a:xfrm>
            <a:off x="3613416" y="4424815"/>
            <a:ext cx="1400888" cy="2433185"/>
          </a:xfrm>
          <a:prstGeom prst="rect">
            <a:avLst/>
          </a:prstGeom>
        </p:spPr>
      </p:pic>
      <p:sp>
        <p:nvSpPr>
          <p:cNvPr id="7" name="円形吹き出し 6"/>
          <p:cNvSpPr/>
          <p:nvPr/>
        </p:nvSpPr>
        <p:spPr>
          <a:xfrm>
            <a:off x="4546503" y="2600383"/>
            <a:ext cx="4295115" cy="1622738"/>
          </a:xfrm>
          <a:prstGeom prst="wedgeEllipseCallout">
            <a:avLst>
              <a:gd name="adj1" fmla="val -36125"/>
              <a:gd name="adj2" fmla="val 80754"/>
            </a:avLst>
          </a:prstGeom>
          <a:solidFill>
            <a:schemeClr val="accent1">
              <a:alpha val="0"/>
            </a:schemeClr>
          </a:solid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000" dirty="0" smtClean="0">
                <a:solidFill>
                  <a:schemeClr val="tx1"/>
                </a:solidFill>
                <a:latin typeface="AR P丸ゴシック体E" panose="020F0900000000000000" pitchFamily="50" charset="-128"/>
                <a:ea typeface="AR P丸ゴシック体E" panose="020F0900000000000000" pitchFamily="50" charset="-128"/>
              </a:rPr>
              <a:t>大丈夫だよ</a:t>
            </a:r>
            <a:r>
              <a:rPr kumimoji="1" lang="ja-JP" altLang="en-US" sz="2800" dirty="0" smtClean="0">
                <a:solidFill>
                  <a:schemeClr val="tx1"/>
                </a:solidFill>
                <a:latin typeface="AR P丸ゴシック体E" panose="020F0900000000000000" pitchFamily="50" charset="-128"/>
                <a:ea typeface="AR P丸ゴシック体E" panose="020F0900000000000000" pitchFamily="50" charset="-128"/>
              </a:rPr>
              <a:t>。</a:t>
            </a:r>
            <a:endParaRPr kumimoji="1" lang="ja-JP" altLang="en-US" dirty="0"/>
          </a:p>
        </p:txBody>
      </p:sp>
      <p:pic>
        <p:nvPicPr>
          <p:cNvPr id="3" name="図 2"/>
          <p:cNvPicPr>
            <a:picLocks noChangeAspect="1"/>
          </p:cNvPicPr>
          <p:nvPr/>
        </p:nvPicPr>
        <p:blipFill>
          <a:blip r:embed="rId4"/>
          <a:stretch>
            <a:fillRect/>
          </a:stretch>
        </p:blipFill>
        <p:spPr>
          <a:xfrm>
            <a:off x="510601" y="175369"/>
            <a:ext cx="4035902" cy="969348"/>
          </a:xfrm>
          <a:prstGeom prst="rect">
            <a:avLst/>
          </a:prstGeom>
        </p:spPr>
      </p:pic>
      <p:sp>
        <p:nvSpPr>
          <p:cNvPr id="4" name="正方形/長方形 3"/>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7899516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249648" y="166058"/>
            <a:ext cx="6539346" cy="845127"/>
          </a:xfrm>
        </p:spPr>
        <p:txBody>
          <a:bodyPr>
            <a:normAutofit/>
          </a:bodyPr>
          <a:lstStyle/>
          <a:p>
            <a:pPr algn="ctr"/>
            <a:r>
              <a:rPr kumimoji="1" lang="ja-JP" altLang="en-US" dirty="0" smtClean="0">
                <a:ln w="0"/>
                <a:solidFill>
                  <a:schemeClr val="tx1"/>
                </a:solidFill>
                <a:effectLst>
                  <a:outerShdw blurRad="38100" dist="19050" dir="2700000" algn="tl" rotWithShape="0">
                    <a:schemeClr val="dk1">
                      <a:alpha val="40000"/>
                    </a:schemeClr>
                  </a:outerShdw>
                </a:effectLst>
              </a:rPr>
              <a:t>ここで一句</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7" name="右矢印 6"/>
          <p:cNvSpPr/>
          <p:nvPr/>
        </p:nvSpPr>
        <p:spPr>
          <a:xfrm>
            <a:off x="6095954" y="3255402"/>
            <a:ext cx="1136822" cy="1039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7270726" y="1593292"/>
            <a:ext cx="3231654" cy="4297399"/>
          </a:xfrm>
          <a:prstGeom prst="rect">
            <a:avLst/>
          </a:prstGeom>
          <a:noFill/>
        </p:spPr>
        <p:txBody>
          <a:bodyPr vert="eaVert" wrap="square" rtlCol="0">
            <a:spAutoFit/>
          </a:bodyPr>
          <a:lstStyle/>
          <a:p>
            <a:r>
              <a:rPr lang="ja-JP" altLang="en-US" sz="6600" dirty="0" smtClean="0">
                <a:latin typeface="AR P丸ゴシック体E" panose="020F0900000000000000" pitchFamily="50" charset="-128"/>
                <a:ea typeface="AR P丸ゴシック体E" panose="020F0900000000000000" pitchFamily="50" charset="-128"/>
              </a:rPr>
              <a:t>励まそう</a:t>
            </a:r>
            <a:endParaRPr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言葉一つで</a:t>
            </a:r>
            <a:endParaRPr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やる気出る</a:t>
            </a:r>
            <a:endParaRPr kumimoji="1" lang="ja-JP" altLang="en-US" sz="6600" dirty="0">
              <a:latin typeface="AR P丸ゴシック体E" panose="020F0900000000000000" pitchFamily="50" charset="-128"/>
              <a:ea typeface="AR P丸ゴシック体E" panose="020F0900000000000000" pitchFamily="50" charset="-128"/>
            </a:endParaRPr>
          </a:p>
        </p:txBody>
      </p:sp>
      <p:grpSp>
        <p:nvGrpSpPr>
          <p:cNvPr id="5" name="グループ化 4"/>
          <p:cNvGrpSpPr/>
          <p:nvPr/>
        </p:nvGrpSpPr>
        <p:grpSpPr>
          <a:xfrm>
            <a:off x="115910" y="1313645"/>
            <a:ext cx="5942094" cy="5177307"/>
            <a:chOff x="115910" y="1313645"/>
            <a:chExt cx="5942094" cy="5177307"/>
          </a:xfrm>
        </p:grpSpPr>
        <p:pic>
          <p:nvPicPr>
            <p:cNvPr id="8" name="図 7"/>
            <p:cNvPicPr>
              <a:picLocks noChangeAspect="1"/>
            </p:cNvPicPr>
            <p:nvPr/>
          </p:nvPicPr>
          <p:blipFill>
            <a:blip r:embed="rId3"/>
            <a:stretch>
              <a:fillRect/>
            </a:stretch>
          </p:blipFill>
          <p:spPr>
            <a:xfrm>
              <a:off x="2050105" y="1331493"/>
              <a:ext cx="2068159" cy="1298936"/>
            </a:xfrm>
            <a:prstGeom prst="rect">
              <a:avLst/>
            </a:prstGeom>
          </p:spPr>
        </p:pic>
        <p:grpSp>
          <p:nvGrpSpPr>
            <p:cNvPr id="9" name="グループ化 8"/>
            <p:cNvGrpSpPr/>
            <p:nvPr/>
          </p:nvGrpSpPr>
          <p:grpSpPr>
            <a:xfrm>
              <a:off x="115910" y="1313645"/>
              <a:ext cx="5942094" cy="5177307"/>
              <a:chOff x="5040227" y="1961838"/>
              <a:chExt cx="5467521" cy="4632510"/>
            </a:xfrm>
          </p:grpSpPr>
          <p:pic>
            <p:nvPicPr>
              <p:cNvPr id="11" name="図 10"/>
              <p:cNvPicPr>
                <a:picLocks noChangeAspect="1"/>
              </p:cNvPicPr>
              <p:nvPr/>
            </p:nvPicPr>
            <p:blipFill>
              <a:blip r:embed="rId4"/>
              <a:stretch>
                <a:fillRect/>
              </a:stretch>
            </p:blipFill>
            <p:spPr>
              <a:xfrm>
                <a:off x="5040227" y="2011906"/>
                <a:ext cx="1010708" cy="1009531"/>
              </a:xfrm>
              <a:prstGeom prst="rect">
                <a:avLst/>
              </a:prstGeom>
            </p:spPr>
          </p:pic>
          <p:grpSp>
            <p:nvGrpSpPr>
              <p:cNvPr id="12" name="グループ化 11"/>
              <p:cNvGrpSpPr/>
              <p:nvPr/>
            </p:nvGrpSpPr>
            <p:grpSpPr>
              <a:xfrm>
                <a:off x="5040227" y="1961838"/>
                <a:ext cx="5467521" cy="4632510"/>
                <a:chOff x="5116655" y="1965262"/>
                <a:chExt cx="5467521" cy="4632510"/>
              </a:xfrm>
            </p:grpSpPr>
            <p:pic>
              <p:nvPicPr>
                <p:cNvPr id="13" name="図 12"/>
                <p:cNvPicPr>
                  <a:picLocks noChangeAspect="1"/>
                </p:cNvPicPr>
                <p:nvPr/>
              </p:nvPicPr>
              <p:blipFill>
                <a:blip r:embed="rId5"/>
                <a:stretch>
                  <a:fillRect/>
                </a:stretch>
              </p:blipFill>
              <p:spPr>
                <a:xfrm>
                  <a:off x="7053986" y="4463566"/>
                  <a:ext cx="1658622" cy="2134206"/>
                </a:xfrm>
                <a:prstGeom prst="rect">
                  <a:avLst/>
                </a:prstGeom>
              </p:spPr>
            </p:pic>
            <p:pic>
              <p:nvPicPr>
                <p:cNvPr id="14" name="図 13"/>
                <p:cNvPicPr>
                  <a:picLocks noChangeAspect="1"/>
                </p:cNvPicPr>
                <p:nvPr/>
              </p:nvPicPr>
              <p:blipFill>
                <a:blip r:embed="rId6"/>
                <a:stretch>
                  <a:fillRect/>
                </a:stretch>
              </p:blipFill>
              <p:spPr>
                <a:xfrm>
                  <a:off x="5168675" y="4300510"/>
                  <a:ext cx="1727698" cy="2251325"/>
                </a:xfrm>
                <a:prstGeom prst="rect">
                  <a:avLst/>
                </a:prstGeom>
              </p:spPr>
            </p:pic>
            <p:pic>
              <p:nvPicPr>
                <p:cNvPr id="15" name="図 14"/>
                <p:cNvPicPr>
                  <a:picLocks noChangeAspect="1"/>
                </p:cNvPicPr>
                <p:nvPr/>
              </p:nvPicPr>
              <p:blipFill>
                <a:blip r:embed="rId7"/>
                <a:stretch>
                  <a:fillRect/>
                </a:stretch>
              </p:blipFill>
              <p:spPr>
                <a:xfrm>
                  <a:off x="8974301" y="4559701"/>
                  <a:ext cx="1609875" cy="1992134"/>
                </a:xfrm>
                <a:prstGeom prst="rect">
                  <a:avLst/>
                </a:prstGeom>
              </p:spPr>
            </p:pic>
            <p:pic>
              <p:nvPicPr>
                <p:cNvPr id="16" name="図 15"/>
                <p:cNvPicPr>
                  <a:picLocks noChangeAspect="1"/>
                </p:cNvPicPr>
                <p:nvPr/>
              </p:nvPicPr>
              <p:blipFill>
                <a:blip r:embed="rId8"/>
                <a:stretch>
                  <a:fillRect/>
                </a:stretch>
              </p:blipFill>
              <p:spPr>
                <a:xfrm>
                  <a:off x="7172411" y="2927207"/>
                  <a:ext cx="1129945" cy="1036763"/>
                </a:xfrm>
                <a:prstGeom prst="rect">
                  <a:avLst/>
                </a:prstGeom>
              </p:spPr>
            </p:pic>
            <p:pic>
              <p:nvPicPr>
                <p:cNvPr id="17" name="図 16"/>
                <p:cNvPicPr>
                  <a:picLocks noChangeAspect="1"/>
                </p:cNvPicPr>
                <p:nvPr/>
              </p:nvPicPr>
              <p:blipFill>
                <a:blip r:embed="rId9"/>
                <a:stretch>
                  <a:fillRect/>
                </a:stretch>
              </p:blipFill>
              <p:spPr>
                <a:xfrm>
                  <a:off x="8360335" y="2887670"/>
                  <a:ext cx="866738" cy="1082160"/>
                </a:xfrm>
                <a:prstGeom prst="rect">
                  <a:avLst/>
                </a:prstGeom>
              </p:spPr>
            </p:pic>
            <p:pic>
              <p:nvPicPr>
                <p:cNvPr id="18" name="図 17"/>
                <p:cNvPicPr>
                  <a:picLocks noChangeAspect="1"/>
                </p:cNvPicPr>
                <p:nvPr/>
              </p:nvPicPr>
              <p:blipFill>
                <a:blip r:embed="rId10"/>
                <a:stretch>
                  <a:fillRect/>
                </a:stretch>
              </p:blipFill>
              <p:spPr>
                <a:xfrm>
                  <a:off x="6083260" y="3077916"/>
                  <a:ext cx="956571" cy="1060164"/>
                </a:xfrm>
                <a:prstGeom prst="rect">
                  <a:avLst/>
                </a:prstGeom>
              </p:spPr>
            </p:pic>
            <p:pic>
              <p:nvPicPr>
                <p:cNvPr id="19" name="図 18"/>
                <p:cNvPicPr>
                  <a:picLocks noChangeAspect="1"/>
                </p:cNvPicPr>
                <p:nvPr/>
              </p:nvPicPr>
              <p:blipFill>
                <a:blip r:embed="rId11"/>
                <a:stretch>
                  <a:fillRect/>
                </a:stretch>
              </p:blipFill>
              <p:spPr>
                <a:xfrm>
                  <a:off x="9422711" y="1965262"/>
                  <a:ext cx="874812" cy="969696"/>
                </a:xfrm>
                <a:prstGeom prst="rect">
                  <a:avLst/>
                </a:prstGeom>
              </p:spPr>
            </p:pic>
            <p:pic>
              <p:nvPicPr>
                <p:cNvPr id="20" name="図 19"/>
                <p:cNvPicPr>
                  <a:picLocks noChangeAspect="1"/>
                </p:cNvPicPr>
                <p:nvPr/>
              </p:nvPicPr>
              <p:blipFill>
                <a:blip r:embed="rId12"/>
                <a:stretch>
                  <a:fillRect/>
                </a:stretch>
              </p:blipFill>
              <p:spPr>
                <a:xfrm>
                  <a:off x="9422711" y="3195186"/>
                  <a:ext cx="960953" cy="1065180"/>
                </a:xfrm>
                <a:prstGeom prst="rect">
                  <a:avLst/>
                </a:prstGeom>
              </p:spPr>
            </p:pic>
            <p:pic>
              <p:nvPicPr>
                <p:cNvPr id="21" name="図 20"/>
                <p:cNvPicPr>
                  <a:picLocks noChangeAspect="1"/>
                </p:cNvPicPr>
                <p:nvPr/>
              </p:nvPicPr>
              <p:blipFill>
                <a:blip r:embed="rId13"/>
                <a:stretch>
                  <a:fillRect/>
                </a:stretch>
              </p:blipFill>
              <p:spPr>
                <a:xfrm>
                  <a:off x="6507703" y="2219402"/>
                  <a:ext cx="2703729" cy="2029083"/>
                </a:xfrm>
                <a:prstGeom prst="rect">
                  <a:avLst/>
                </a:prstGeom>
              </p:spPr>
            </p:pic>
            <p:pic>
              <p:nvPicPr>
                <p:cNvPr id="22" name="図 21"/>
                <p:cNvPicPr>
                  <a:picLocks noChangeAspect="1"/>
                </p:cNvPicPr>
                <p:nvPr/>
              </p:nvPicPr>
              <p:blipFill>
                <a:blip r:embed="rId14"/>
                <a:stretch>
                  <a:fillRect/>
                </a:stretch>
              </p:blipFill>
              <p:spPr>
                <a:xfrm>
                  <a:off x="5755733" y="3236043"/>
                  <a:ext cx="419581" cy="419092"/>
                </a:xfrm>
                <a:prstGeom prst="rect">
                  <a:avLst/>
                </a:prstGeom>
              </p:spPr>
            </p:pic>
            <p:pic>
              <p:nvPicPr>
                <p:cNvPr id="23" name="図 22"/>
                <p:cNvPicPr>
                  <a:picLocks noChangeAspect="1"/>
                </p:cNvPicPr>
                <p:nvPr/>
              </p:nvPicPr>
              <p:blipFill>
                <a:blip r:embed="rId15"/>
                <a:stretch>
                  <a:fillRect/>
                </a:stretch>
              </p:blipFill>
              <p:spPr>
                <a:xfrm>
                  <a:off x="5116655" y="3607417"/>
                  <a:ext cx="670781" cy="670000"/>
                </a:xfrm>
                <a:prstGeom prst="rect">
                  <a:avLst/>
                </a:prstGeom>
              </p:spPr>
            </p:pic>
          </p:grpSp>
        </p:grpSp>
      </p:grpSp>
      <p:sp>
        <p:nvSpPr>
          <p:cNvPr id="4" name="正方形/長方形 3"/>
          <p:cNvSpPr/>
          <p:nvPr/>
        </p:nvSpPr>
        <p:spPr>
          <a:xfrm>
            <a:off x="0" y="0"/>
            <a:ext cx="12192000" cy="685800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39238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52571" y="503548"/>
            <a:ext cx="1974115" cy="889485"/>
          </a:xfrm>
        </p:spPr>
        <p:txBody>
          <a:bodyPr>
            <a:normAutofit/>
          </a:bodyPr>
          <a:lstStyle/>
          <a:p>
            <a:r>
              <a:rPr lang="ja-JP" altLang="en-US" dirty="0">
                <a:ln w="0"/>
                <a:solidFill>
                  <a:schemeClr val="tx1"/>
                </a:solidFill>
              </a:rPr>
              <a:t>練習</a:t>
            </a:r>
            <a:r>
              <a:rPr kumimoji="1" lang="ja-JP" altLang="en-US" dirty="0" smtClean="0">
                <a:ln w="0"/>
                <a:solidFill>
                  <a:schemeClr val="tx1"/>
                </a:solidFill>
              </a:rPr>
              <a:t>４</a:t>
            </a:r>
            <a:endParaRPr kumimoji="1" lang="ja-JP" altLang="en-US" dirty="0"/>
          </a:p>
        </p:txBody>
      </p:sp>
      <p:sp>
        <p:nvSpPr>
          <p:cNvPr id="6" name="タイトル 1"/>
          <p:cNvSpPr txBox="1">
            <a:spLocks/>
          </p:cNvSpPr>
          <p:nvPr/>
        </p:nvSpPr>
        <p:spPr>
          <a:xfrm>
            <a:off x="249322" y="1148335"/>
            <a:ext cx="4154728" cy="4253959"/>
          </a:xfrm>
          <a:prstGeom prst="rect">
            <a:avLst/>
          </a:prstGeom>
        </p:spPr>
        <p:txBody>
          <a:bodyPr vert="horz" lIns="91440" tIns="45720" rIns="91440" bIns="45720" rtlCol="0" anchor="t">
            <a:normAutofit fontScale="975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en-US" altLang="ja-JP" dirty="0" smtClean="0">
                <a:ln w="0"/>
                <a:solidFill>
                  <a:schemeClr val="tx1"/>
                </a:solidFill>
                <a:effectLst>
                  <a:outerShdw blurRad="38100" dist="19050" dir="2700000" algn="tl" rotWithShape="0">
                    <a:schemeClr val="dk1">
                      <a:alpha val="40000"/>
                    </a:schemeClr>
                  </a:outerShdw>
                </a:effectLst>
              </a:rPr>
              <a:t/>
            </a:r>
            <a:br>
              <a:rPr lang="en-US" altLang="ja-JP" dirty="0" smtClean="0">
                <a:ln w="0"/>
                <a:solidFill>
                  <a:schemeClr val="tx1"/>
                </a:solidFill>
                <a:effectLst>
                  <a:outerShdw blurRad="38100" dist="19050" dir="2700000" algn="tl" rotWithShape="0">
                    <a:schemeClr val="dk1">
                      <a:alpha val="40000"/>
                    </a:schemeClr>
                  </a:outerShdw>
                </a:effectLst>
              </a:rPr>
            </a:br>
            <a:r>
              <a:rPr lang="ja-JP" altLang="en-US" sz="3700" dirty="0" smtClean="0">
                <a:ln w="0"/>
                <a:solidFill>
                  <a:schemeClr val="tx1"/>
                </a:solidFill>
              </a:rPr>
              <a:t>今日は私の当番だけど，トイレから帰ってきたら友達が黒板を消してくれていた。</a:t>
            </a:r>
            <a:endParaRPr lang="ja-JP" altLang="en-US" sz="3700" dirty="0"/>
          </a:p>
        </p:txBody>
      </p:sp>
      <p:sp>
        <p:nvSpPr>
          <p:cNvPr id="4" name="円形吹き出し 3"/>
          <p:cNvSpPr/>
          <p:nvPr/>
        </p:nvSpPr>
        <p:spPr>
          <a:xfrm>
            <a:off x="4679884" y="503549"/>
            <a:ext cx="6348899" cy="1859154"/>
          </a:xfrm>
          <a:prstGeom prst="wedgeEllipseCallout">
            <a:avLst>
              <a:gd name="adj1" fmla="val 24043"/>
              <a:gd name="adj2" fmla="val 65382"/>
            </a:avLst>
          </a:prstGeom>
          <a:solidFill>
            <a:schemeClr val="bg1"/>
          </a:solid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4400" dirty="0" smtClean="0">
                <a:solidFill>
                  <a:schemeClr val="tx1"/>
                </a:solidFill>
                <a:latin typeface="AR P丸ゴシック体E" panose="020F0900000000000000" pitchFamily="50" charset="-128"/>
                <a:ea typeface="AR P丸ゴシック体E" panose="020F0900000000000000" pitchFamily="50" charset="-128"/>
              </a:rPr>
              <a:t>あっ，</a:t>
            </a:r>
            <a:endParaRPr kumimoji="1" lang="en-US" altLang="ja-JP" sz="4400" dirty="0" smtClean="0">
              <a:solidFill>
                <a:schemeClr val="tx1"/>
              </a:solidFill>
              <a:latin typeface="AR P丸ゴシック体E" panose="020F0900000000000000" pitchFamily="50" charset="-128"/>
              <a:ea typeface="AR P丸ゴシック体E" panose="020F0900000000000000" pitchFamily="50" charset="-128"/>
            </a:endParaRPr>
          </a:p>
          <a:p>
            <a:r>
              <a:rPr kumimoji="1" lang="ja-JP" altLang="en-US" sz="4400" dirty="0" smtClean="0">
                <a:solidFill>
                  <a:schemeClr val="tx1"/>
                </a:solidFill>
                <a:latin typeface="AR P丸ゴシック体E" panose="020F0900000000000000" pitchFamily="50" charset="-128"/>
                <a:ea typeface="AR P丸ゴシック体E" panose="020F0900000000000000" pitchFamily="50" charset="-128"/>
              </a:rPr>
              <a:t>消しておいたよ。</a:t>
            </a:r>
            <a:endParaRPr kumimoji="1" lang="ja-JP" altLang="en-US" sz="4400" dirty="0">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5673451" y="3234825"/>
            <a:ext cx="4941675" cy="3623175"/>
          </a:xfrm>
          <a:prstGeom prst="rect">
            <a:avLst/>
          </a:prstGeom>
        </p:spPr>
      </p:pic>
    </p:spTree>
    <p:extLst>
      <p:ext uri="{BB962C8B-B14F-4D97-AF65-F5344CB8AC3E}">
        <p14:creationId xmlns:p14="http://schemas.microsoft.com/office/powerpoint/2010/main" val="10617660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80">
                                          <p:stCondLst>
                                            <p:cond delay="0"/>
                                          </p:stCondLst>
                                        </p:cTn>
                                        <p:tgtEl>
                                          <p:spTgt spid="4"/>
                                        </p:tgtEl>
                                      </p:cBhvr>
                                    </p:animEffect>
                                    <p:anim calcmode="lin" valueType="num">
                                      <p:cBhvr>
                                        <p:cTn id="8"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13" dur="26">
                                          <p:stCondLst>
                                            <p:cond delay="650"/>
                                          </p:stCondLst>
                                        </p:cTn>
                                        <p:tgtEl>
                                          <p:spTgt spid="4"/>
                                        </p:tgtEl>
                                      </p:cBhvr>
                                      <p:to x="100000" y="60000"/>
                                    </p:animScale>
                                    <p:animScale>
                                      <p:cBhvr>
                                        <p:cTn id="14" dur="166" decel="50000">
                                          <p:stCondLst>
                                            <p:cond delay="676"/>
                                          </p:stCondLst>
                                        </p:cTn>
                                        <p:tgtEl>
                                          <p:spTgt spid="4"/>
                                        </p:tgtEl>
                                      </p:cBhvr>
                                      <p:to x="100000" y="100000"/>
                                    </p:animScale>
                                    <p:animScale>
                                      <p:cBhvr>
                                        <p:cTn id="15" dur="26">
                                          <p:stCondLst>
                                            <p:cond delay="1312"/>
                                          </p:stCondLst>
                                        </p:cTn>
                                        <p:tgtEl>
                                          <p:spTgt spid="4"/>
                                        </p:tgtEl>
                                      </p:cBhvr>
                                      <p:to x="100000" y="80000"/>
                                    </p:animScale>
                                    <p:animScale>
                                      <p:cBhvr>
                                        <p:cTn id="16" dur="166" decel="50000">
                                          <p:stCondLst>
                                            <p:cond delay="1338"/>
                                          </p:stCondLst>
                                        </p:cTn>
                                        <p:tgtEl>
                                          <p:spTgt spid="4"/>
                                        </p:tgtEl>
                                      </p:cBhvr>
                                      <p:to x="100000" y="100000"/>
                                    </p:animScale>
                                    <p:animScale>
                                      <p:cBhvr>
                                        <p:cTn id="17" dur="26">
                                          <p:stCondLst>
                                            <p:cond delay="1642"/>
                                          </p:stCondLst>
                                        </p:cTn>
                                        <p:tgtEl>
                                          <p:spTgt spid="4"/>
                                        </p:tgtEl>
                                      </p:cBhvr>
                                      <p:to x="100000" y="90000"/>
                                    </p:animScale>
                                    <p:animScale>
                                      <p:cBhvr>
                                        <p:cTn id="18" dur="166" decel="50000">
                                          <p:stCondLst>
                                            <p:cond delay="1668"/>
                                          </p:stCondLst>
                                        </p:cTn>
                                        <p:tgtEl>
                                          <p:spTgt spid="4"/>
                                        </p:tgtEl>
                                      </p:cBhvr>
                                      <p:to x="100000" y="100000"/>
                                    </p:animScale>
                                    <p:animScale>
                                      <p:cBhvr>
                                        <p:cTn id="19" dur="26">
                                          <p:stCondLst>
                                            <p:cond delay="1808"/>
                                          </p:stCondLst>
                                        </p:cTn>
                                        <p:tgtEl>
                                          <p:spTgt spid="4"/>
                                        </p:tgtEl>
                                      </p:cBhvr>
                                      <p:to x="100000" y="95000"/>
                                    </p:animScale>
                                    <p:animScale>
                                      <p:cBhvr>
                                        <p:cTn id="20"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48252" y="257577"/>
            <a:ext cx="9355308" cy="1441003"/>
          </a:xfrm>
        </p:spPr>
        <p:txBody>
          <a:bodyPr>
            <a:noAutofit/>
          </a:bodyPr>
          <a:lstStyle/>
          <a:p>
            <a:r>
              <a:rPr kumimoji="1" lang="ja-JP" altLang="en-US" sz="5400" dirty="0" smtClean="0">
                <a:solidFill>
                  <a:schemeClr val="tx1"/>
                </a:solidFill>
                <a:latin typeface="AR P丸ゴシック体E" panose="020F0900000000000000" pitchFamily="50" charset="-128"/>
                <a:ea typeface="AR P丸ゴシック体E" panose="020F0900000000000000" pitchFamily="50" charset="-128"/>
              </a:rPr>
              <a:t>そんなとき，どのような答え方をしたら良いでしょうか。</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4956161" y="2214492"/>
            <a:ext cx="700476" cy="1536571"/>
          </a:xfrm>
          <a:prstGeom prst="rect">
            <a:avLst/>
          </a:prstGeom>
        </p:spPr>
      </p:pic>
      <p:pic>
        <p:nvPicPr>
          <p:cNvPr id="5" name="図 4"/>
          <p:cNvPicPr>
            <a:picLocks noChangeAspect="1"/>
          </p:cNvPicPr>
          <p:nvPr/>
        </p:nvPicPr>
        <p:blipFill>
          <a:blip r:embed="rId4"/>
          <a:stretch>
            <a:fillRect/>
          </a:stretch>
        </p:blipFill>
        <p:spPr>
          <a:xfrm>
            <a:off x="4108966" y="3751063"/>
            <a:ext cx="2394866" cy="3106937"/>
          </a:xfrm>
          <a:prstGeom prst="rect">
            <a:avLst/>
          </a:prstGeom>
        </p:spPr>
      </p:pic>
    </p:spTree>
    <p:extLst>
      <p:ext uri="{BB962C8B-B14F-4D97-AF65-F5344CB8AC3E}">
        <p14:creationId xmlns:p14="http://schemas.microsoft.com/office/powerpoint/2010/main" val="660056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雲形吹き出し 4">
            <a:hlinkClick r:id="rId3" action="ppaction://hlinksldjump"/>
          </p:cNvPr>
          <p:cNvSpPr/>
          <p:nvPr/>
        </p:nvSpPr>
        <p:spPr>
          <a:xfrm>
            <a:off x="247179" y="0"/>
            <a:ext cx="10983197" cy="5074276"/>
          </a:xfrm>
          <a:prstGeom prst="cloudCallout">
            <a:avLst>
              <a:gd name="adj1" fmla="val -19076"/>
              <a:gd name="adj2" fmla="val 60329"/>
            </a:avLst>
          </a:prstGeom>
          <a:solidFill>
            <a:srgbClr val="FFFF99"/>
          </a:solid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2800" dirty="0">
              <a:solidFill>
                <a:schemeClr val="tx1"/>
              </a:solidFill>
              <a:latin typeface="AR P丸ゴシック体E" panose="020F0900000000000000" pitchFamily="50" charset="-128"/>
              <a:ea typeface="AR P丸ゴシック体E" panose="020F0900000000000000" pitchFamily="50" charset="-128"/>
            </a:endParaRPr>
          </a:p>
        </p:txBody>
      </p:sp>
      <p:sp>
        <p:nvSpPr>
          <p:cNvPr id="9" name="テキスト ボックス 8"/>
          <p:cNvSpPr txBox="1"/>
          <p:nvPr/>
        </p:nvSpPr>
        <p:spPr>
          <a:xfrm>
            <a:off x="2247908" y="914441"/>
            <a:ext cx="7330495" cy="1569660"/>
          </a:xfrm>
          <a:prstGeom prst="rect">
            <a:avLst/>
          </a:prstGeom>
          <a:noFill/>
        </p:spPr>
        <p:txBody>
          <a:bodyPr wrap="square" rtlCol="0">
            <a:spAutoFit/>
          </a:bodyPr>
          <a:lstStyle/>
          <a:p>
            <a:pPr lvl="0"/>
            <a:r>
              <a:rPr lang="ja-JP" altLang="en-US" sz="4800" u="sng" dirty="0">
                <a:solidFill>
                  <a:srgbClr val="FF0000"/>
                </a:solidFill>
                <a:latin typeface="AR P丸ゴシック体E" panose="020F0900000000000000" pitchFamily="50" charset="-128"/>
                <a:ea typeface="AR P丸ゴシック体E" panose="020F0900000000000000" pitchFamily="50" charset="-128"/>
              </a:rPr>
              <a:t>気</a:t>
            </a:r>
            <a:r>
              <a:rPr lang="ja-JP" altLang="en-US" sz="4800" u="sng" dirty="0" smtClean="0">
                <a:solidFill>
                  <a:srgbClr val="FF0000"/>
                </a:solidFill>
                <a:latin typeface="AR P丸ゴシック体E" panose="020F0900000000000000" pitchFamily="50" charset="-128"/>
                <a:ea typeface="AR P丸ゴシック体E" panose="020F0900000000000000" pitchFamily="50" charset="-128"/>
              </a:rPr>
              <a:t>が</a:t>
            </a:r>
            <a:r>
              <a:rPr lang="ja-JP" altLang="en-US" sz="4800" u="sng" dirty="0">
                <a:solidFill>
                  <a:srgbClr val="FF0000"/>
                </a:solidFill>
                <a:latin typeface="AR P丸ゴシック体E" panose="020F0900000000000000" pitchFamily="50" charset="-128"/>
                <a:ea typeface="AR P丸ゴシック体E" panose="020F0900000000000000" pitchFamily="50" charset="-128"/>
              </a:rPr>
              <a:t>ついてくれたんだね。ありがとう</a:t>
            </a:r>
            <a:r>
              <a:rPr lang="ja-JP" altLang="en-US" sz="4800" u="sng" dirty="0" smtClean="0">
                <a:solidFill>
                  <a:srgbClr val="FF0000"/>
                </a:solidFill>
                <a:latin typeface="AR P丸ゴシック体E" panose="020F0900000000000000" pitchFamily="50" charset="-128"/>
                <a:ea typeface="AR P丸ゴシック体E" panose="020F0900000000000000" pitchFamily="50" charset="-128"/>
              </a:rPr>
              <a:t>。助かったよ。</a:t>
            </a:r>
            <a:endParaRPr lang="en-US" altLang="ja-JP" sz="4800" u="sng" dirty="0">
              <a:solidFill>
                <a:srgbClr val="FF0000"/>
              </a:solidFill>
              <a:latin typeface="AR P丸ゴシック体E" panose="020F0900000000000000" pitchFamily="50" charset="-128"/>
              <a:ea typeface="AR P丸ゴシック体E" panose="020F0900000000000000" pitchFamily="50" charset="-128"/>
            </a:endParaRPr>
          </a:p>
        </p:txBody>
      </p:sp>
      <p:sp>
        <p:nvSpPr>
          <p:cNvPr id="12" name="正方形/長方形 11"/>
          <p:cNvSpPr/>
          <p:nvPr/>
        </p:nvSpPr>
        <p:spPr>
          <a:xfrm>
            <a:off x="2273643" y="2613712"/>
            <a:ext cx="6710011" cy="1569660"/>
          </a:xfrm>
          <a:prstGeom prst="rect">
            <a:avLst/>
          </a:prstGeom>
          <a:noFill/>
        </p:spPr>
        <p:txBody>
          <a:bodyPr wrap="square">
            <a:spAutoFit/>
          </a:bodyPr>
          <a:lstStyle/>
          <a:p>
            <a:pPr lvl="0"/>
            <a:r>
              <a:rPr lang="ja-JP" altLang="en-US" sz="4800" u="dashLong" dirty="0" smtClean="0">
                <a:solidFill>
                  <a:srgbClr val="0070C0"/>
                </a:solidFill>
                <a:latin typeface="AR P丸ゴシック体E" panose="020F0900000000000000" pitchFamily="50" charset="-128"/>
                <a:ea typeface="AR P丸ゴシック体E" panose="020F0900000000000000" pitchFamily="50" charset="-128"/>
              </a:rPr>
              <a:t>君</a:t>
            </a:r>
            <a:r>
              <a:rPr lang="ja-JP" altLang="en-US" sz="4800" u="dashLong" dirty="0">
                <a:solidFill>
                  <a:srgbClr val="0070C0"/>
                </a:solidFill>
                <a:latin typeface="AR P丸ゴシック体E" panose="020F0900000000000000" pitchFamily="50" charset="-128"/>
                <a:ea typeface="AR P丸ゴシック体E" panose="020F0900000000000000" pitchFamily="50" charset="-128"/>
              </a:rPr>
              <a:t>のできないときも協力するよ</a:t>
            </a:r>
            <a:r>
              <a:rPr lang="ja-JP" altLang="en-US" sz="4800" dirty="0" smtClean="0">
                <a:solidFill>
                  <a:srgbClr val="0070C0"/>
                </a:solidFill>
                <a:latin typeface="AR P丸ゴシック体E" panose="020F0900000000000000" pitchFamily="50" charset="-128"/>
                <a:ea typeface="AR P丸ゴシック体E" panose="020F0900000000000000" pitchFamily="50" charset="-128"/>
              </a:rPr>
              <a:t>。</a:t>
            </a:r>
            <a:endParaRPr lang="en-US" altLang="ja-JP" sz="4800" dirty="0">
              <a:solidFill>
                <a:srgbClr val="0070C0"/>
              </a:solidFill>
              <a:latin typeface="AR P丸ゴシック体E" panose="020F0900000000000000" pitchFamily="50" charset="-128"/>
              <a:ea typeface="AR P丸ゴシック体E" panose="020F0900000000000000" pitchFamily="50" charset="-128"/>
            </a:endParaRPr>
          </a:p>
        </p:txBody>
      </p:sp>
      <p:sp>
        <p:nvSpPr>
          <p:cNvPr id="6" name="テキスト ボックス 5"/>
          <p:cNvSpPr txBox="1"/>
          <p:nvPr/>
        </p:nvSpPr>
        <p:spPr>
          <a:xfrm>
            <a:off x="5126591" y="5491646"/>
            <a:ext cx="5563673" cy="1200329"/>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思いやりと前向きの言葉で答えられています。</a:t>
            </a:r>
            <a:endParaRPr kumimoji="1" lang="ja-JP" altLang="en-US" sz="36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34016250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1000"/>
                                        <p:tgtEl>
                                          <p:spTgt spid="12"/>
                                        </p:tgtEl>
                                      </p:cBhvr>
                                    </p:animEffect>
                                    <p:anim calcmode="lin" valueType="num">
                                      <p:cBhvr>
                                        <p:cTn id="15" dur="1000" fill="hold"/>
                                        <p:tgtEl>
                                          <p:spTgt spid="12"/>
                                        </p:tgtEl>
                                        <p:attrNameLst>
                                          <p:attrName>ppt_x</p:attrName>
                                        </p:attrNameLst>
                                      </p:cBhvr>
                                      <p:tavLst>
                                        <p:tav tm="0">
                                          <p:val>
                                            <p:strVal val="#ppt_x"/>
                                          </p:val>
                                        </p:tav>
                                        <p:tav tm="100000">
                                          <p:val>
                                            <p:strVal val="#ppt_x"/>
                                          </p:val>
                                        </p:tav>
                                      </p:tavLst>
                                    </p:anim>
                                    <p:anim calcmode="lin" valueType="num">
                                      <p:cBhvr>
                                        <p:cTn id="1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000"/>
                                        <p:tgtEl>
                                          <p:spTgt spid="6"/>
                                        </p:tgtEl>
                                      </p:cBhvr>
                                    </p:animEffect>
                                    <p:anim calcmode="lin" valueType="num">
                                      <p:cBhvr>
                                        <p:cTn id="22" dur="1000" fill="hold"/>
                                        <p:tgtEl>
                                          <p:spTgt spid="6"/>
                                        </p:tgtEl>
                                        <p:attrNameLst>
                                          <p:attrName>ppt_x</p:attrName>
                                        </p:attrNameLst>
                                      </p:cBhvr>
                                      <p:tavLst>
                                        <p:tav tm="0">
                                          <p:val>
                                            <p:strVal val="#ppt_x"/>
                                          </p:val>
                                        </p:tav>
                                        <p:tav tm="100000">
                                          <p:val>
                                            <p:strVal val="#ppt_x"/>
                                          </p:val>
                                        </p:tav>
                                      </p:tavLst>
                                    </p:anim>
                                    <p:anim calcmode="lin" valueType="num">
                                      <p:cBhvr>
                                        <p:cTn id="23"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2" grpId="0"/>
      <p:bldP spid="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24176" y="994729"/>
            <a:ext cx="9160348" cy="1320800"/>
          </a:xfrm>
        </p:spPr>
        <p:txBody>
          <a:bodyPr>
            <a:noAutofit/>
          </a:bodyPr>
          <a:lstStyle/>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うれしい気持ちは素直に表現しましょう。</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pic>
        <p:nvPicPr>
          <p:cNvPr id="5" name="コンテンツ プレースホルダー 4"/>
          <p:cNvPicPr>
            <a:picLocks noGrp="1" noChangeAspect="1"/>
          </p:cNvPicPr>
          <p:nvPr>
            <p:ph sz="half" idx="1"/>
          </p:nvPr>
        </p:nvPicPr>
        <p:blipFill>
          <a:blip r:embed="rId3"/>
          <a:stretch>
            <a:fillRect/>
          </a:stretch>
        </p:blipFill>
        <p:spPr>
          <a:xfrm>
            <a:off x="2985905" y="4424815"/>
            <a:ext cx="1400888" cy="2433185"/>
          </a:xfrm>
          <a:prstGeom prst="rect">
            <a:avLst/>
          </a:prstGeom>
        </p:spPr>
      </p:pic>
      <p:sp>
        <p:nvSpPr>
          <p:cNvPr id="7" name="円形吹き出し 6"/>
          <p:cNvSpPr/>
          <p:nvPr/>
        </p:nvSpPr>
        <p:spPr>
          <a:xfrm>
            <a:off x="2895754" y="2550017"/>
            <a:ext cx="7832348" cy="1690343"/>
          </a:xfrm>
          <a:prstGeom prst="wedgeEllipseCallout">
            <a:avLst>
              <a:gd name="adj1" fmla="val -27761"/>
              <a:gd name="adj2" fmla="val 61809"/>
            </a:avLst>
          </a:prstGeom>
          <a:solidFill>
            <a:schemeClr val="accent1">
              <a:alpha val="0"/>
            </a:schemeClr>
          </a:solid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3600" dirty="0" smtClean="0">
                <a:solidFill>
                  <a:schemeClr val="tx1"/>
                </a:solidFill>
                <a:latin typeface="AR P丸ゴシック体E" panose="020F0900000000000000" pitchFamily="50" charset="-128"/>
                <a:ea typeface="AR P丸ゴシック体E" panose="020F0900000000000000" pitchFamily="50" charset="-128"/>
              </a:rPr>
              <a:t>「ありがとう」は魔法の言葉</a:t>
            </a:r>
            <a:endParaRPr kumimoji="1" lang="ja-JP" altLang="en-US" sz="3600" dirty="0"/>
          </a:p>
        </p:txBody>
      </p:sp>
      <p:pic>
        <p:nvPicPr>
          <p:cNvPr id="3" name="図 2"/>
          <p:cNvPicPr>
            <a:picLocks noChangeAspect="1"/>
          </p:cNvPicPr>
          <p:nvPr/>
        </p:nvPicPr>
        <p:blipFill>
          <a:blip r:embed="rId4"/>
          <a:stretch>
            <a:fillRect/>
          </a:stretch>
        </p:blipFill>
        <p:spPr>
          <a:xfrm>
            <a:off x="877803" y="79952"/>
            <a:ext cx="4035902" cy="969348"/>
          </a:xfrm>
          <a:prstGeom prst="rect">
            <a:avLst/>
          </a:prstGeom>
        </p:spPr>
      </p:pic>
    </p:spTree>
    <p:extLst>
      <p:ext uri="{BB962C8B-B14F-4D97-AF65-F5344CB8AC3E}">
        <p14:creationId xmlns:p14="http://schemas.microsoft.com/office/powerpoint/2010/main" val="10068270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fade">
                                      <p:cBhvr>
                                        <p:cTn id="14" dur="1000"/>
                                        <p:tgtEl>
                                          <p:spTgt spid="7"/>
                                        </p:tgtEl>
                                      </p:cBhvr>
                                    </p:animEffect>
                                    <p:anim calcmode="lin" valueType="num">
                                      <p:cBhvr>
                                        <p:cTn id="15" dur="1000" fill="hold"/>
                                        <p:tgtEl>
                                          <p:spTgt spid="7"/>
                                        </p:tgtEl>
                                        <p:attrNameLst>
                                          <p:attrName>ppt_x</p:attrName>
                                        </p:attrNameLst>
                                      </p:cBhvr>
                                      <p:tavLst>
                                        <p:tav tm="0">
                                          <p:val>
                                            <p:strVal val="#ppt_x"/>
                                          </p:val>
                                        </p:tav>
                                        <p:tav tm="100000">
                                          <p:val>
                                            <p:strVal val="#ppt_x"/>
                                          </p:val>
                                        </p:tav>
                                      </p:tavLst>
                                    </p:anim>
                                    <p:anim calcmode="lin" valueType="num">
                                      <p:cBhvr>
                                        <p:cTn id="16"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87124" y="144791"/>
            <a:ext cx="6539346" cy="845127"/>
          </a:xfrm>
        </p:spPr>
        <p:txBody>
          <a:bodyPr>
            <a:normAutofit/>
          </a:bodyPr>
          <a:lstStyle/>
          <a:p>
            <a:pPr algn="ctr"/>
            <a:r>
              <a:rPr kumimoji="1" lang="ja-JP" altLang="en-US" dirty="0" smtClean="0">
                <a:ln w="0"/>
                <a:solidFill>
                  <a:schemeClr val="tx1"/>
                </a:solidFill>
                <a:effectLst>
                  <a:outerShdw blurRad="38100" dist="19050" dir="2700000" algn="tl" rotWithShape="0">
                    <a:schemeClr val="dk1">
                      <a:alpha val="40000"/>
                    </a:schemeClr>
                  </a:outerShdw>
                </a:effectLst>
              </a:rPr>
              <a:t>ここで一句</a:t>
            </a:r>
            <a:endParaRPr kumimoji="1" lang="ja-JP" altLang="en-US" dirty="0">
              <a:ln w="0"/>
              <a:solidFill>
                <a:schemeClr val="tx1"/>
              </a:solidFill>
              <a:effectLst>
                <a:outerShdw blurRad="38100" dist="19050" dir="2700000" algn="tl" rotWithShape="0">
                  <a:schemeClr val="dk1">
                    <a:alpha val="40000"/>
                  </a:schemeClr>
                </a:outerShdw>
              </a:effectLst>
            </a:endParaRPr>
          </a:p>
        </p:txBody>
      </p:sp>
      <p:sp>
        <p:nvSpPr>
          <p:cNvPr id="7" name="右矢印 6"/>
          <p:cNvSpPr/>
          <p:nvPr/>
        </p:nvSpPr>
        <p:spPr>
          <a:xfrm>
            <a:off x="6095954" y="3255402"/>
            <a:ext cx="1136822" cy="1039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p:cNvSpPr txBox="1"/>
          <p:nvPr/>
        </p:nvSpPr>
        <p:spPr>
          <a:xfrm>
            <a:off x="7223986" y="1260832"/>
            <a:ext cx="3231654" cy="5108373"/>
          </a:xfrm>
          <a:prstGeom prst="rect">
            <a:avLst/>
          </a:prstGeom>
          <a:noFill/>
        </p:spPr>
        <p:txBody>
          <a:bodyPr vert="eaVert" wrap="square" rtlCol="0">
            <a:spAutoFit/>
          </a:bodyPr>
          <a:lstStyle/>
          <a:p>
            <a:r>
              <a:rPr kumimoji="1" lang="ja-JP" altLang="en-US" sz="6600" dirty="0" smtClean="0">
                <a:latin typeface="AR P丸ゴシック体E" panose="020F0900000000000000" pitchFamily="50" charset="-128"/>
                <a:ea typeface="AR P丸ゴシック体E" panose="020F0900000000000000" pitchFamily="50" charset="-128"/>
              </a:rPr>
              <a:t>築きましょう</a:t>
            </a:r>
            <a:endParaRPr kumimoji="1"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感謝の言葉で</a:t>
            </a:r>
            <a:endParaRPr lang="en-US" altLang="ja-JP" sz="6600" dirty="0" smtClean="0">
              <a:latin typeface="AR P丸ゴシック体E" panose="020F0900000000000000" pitchFamily="50" charset="-128"/>
              <a:ea typeface="AR P丸ゴシック体E" panose="020F0900000000000000" pitchFamily="50" charset="-128"/>
            </a:endParaRPr>
          </a:p>
          <a:p>
            <a:r>
              <a:rPr lang="ja-JP" altLang="en-US" sz="6600" dirty="0" smtClean="0">
                <a:latin typeface="AR P丸ゴシック体E" panose="020F0900000000000000" pitchFamily="50" charset="-128"/>
                <a:ea typeface="AR P丸ゴシック体E" panose="020F0900000000000000" pitchFamily="50" charset="-128"/>
              </a:rPr>
              <a:t>友情を</a:t>
            </a:r>
            <a:endParaRPr kumimoji="1" lang="ja-JP" altLang="en-US" sz="6600" dirty="0">
              <a:latin typeface="AR P丸ゴシック体E" panose="020F0900000000000000" pitchFamily="50" charset="-128"/>
              <a:ea typeface="AR P丸ゴシック体E" panose="020F0900000000000000" pitchFamily="50" charset="-128"/>
            </a:endParaRPr>
          </a:p>
        </p:txBody>
      </p:sp>
      <p:grpSp>
        <p:nvGrpSpPr>
          <p:cNvPr id="6" name="グループ化 5"/>
          <p:cNvGrpSpPr/>
          <p:nvPr/>
        </p:nvGrpSpPr>
        <p:grpSpPr>
          <a:xfrm>
            <a:off x="292608" y="1388710"/>
            <a:ext cx="5803346" cy="5030377"/>
            <a:chOff x="4986163" y="1984255"/>
            <a:chExt cx="5502440" cy="4632510"/>
          </a:xfrm>
        </p:grpSpPr>
        <p:pic>
          <p:nvPicPr>
            <p:cNvPr id="8" name="図 7"/>
            <p:cNvPicPr>
              <a:picLocks noChangeAspect="1"/>
            </p:cNvPicPr>
            <p:nvPr/>
          </p:nvPicPr>
          <p:blipFill>
            <a:blip r:embed="rId3"/>
            <a:stretch>
              <a:fillRect/>
            </a:stretch>
          </p:blipFill>
          <p:spPr>
            <a:xfrm>
              <a:off x="6765881" y="2000225"/>
              <a:ext cx="1902983" cy="1162252"/>
            </a:xfrm>
            <a:prstGeom prst="rect">
              <a:avLst/>
            </a:prstGeom>
          </p:spPr>
        </p:pic>
        <p:grpSp>
          <p:nvGrpSpPr>
            <p:cNvPr id="9" name="グループ化 8"/>
            <p:cNvGrpSpPr/>
            <p:nvPr/>
          </p:nvGrpSpPr>
          <p:grpSpPr>
            <a:xfrm>
              <a:off x="4986163" y="1984255"/>
              <a:ext cx="5502440" cy="4632510"/>
              <a:chOff x="5040227" y="1961838"/>
              <a:chExt cx="5502440" cy="4632510"/>
            </a:xfrm>
          </p:grpSpPr>
          <p:pic>
            <p:nvPicPr>
              <p:cNvPr id="11" name="図 10"/>
              <p:cNvPicPr>
                <a:picLocks noChangeAspect="1"/>
              </p:cNvPicPr>
              <p:nvPr/>
            </p:nvPicPr>
            <p:blipFill>
              <a:blip r:embed="rId4"/>
              <a:stretch>
                <a:fillRect/>
              </a:stretch>
            </p:blipFill>
            <p:spPr>
              <a:xfrm>
                <a:off x="5040227" y="2011906"/>
                <a:ext cx="1010708" cy="1009531"/>
              </a:xfrm>
              <a:prstGeom prst="rect">
                <a:avLst/>
              </a:prstGeom>
            </p:spPr>
          </p:pic>
          <p:grpSp>
            <p:nvGrpSpPr>
              <p:cNvPr id="12" name="グループ化 11"/>
              <p:cNvGrpSpPr/>
              <p:nvPr/>
            </p:nvGrpSpPr>
            <p:grpSpPr>
              <a:xfrm>
                <a:off x="5040227" y="1961838"/>
                <a:ext cx="5502440" cy="4632510"/>
                <a:chOff x="5116655" y="1965262"/>
                <a:chExt cx="5502440" cy="4632510"/>
              </a:xfrm>
            </p:grpSpPr>
            <p:pic>
              <p:nvPicPr>
                <p:cNvPr id="13" name="図 12"/>
                <p:cNvPicPr>
                  <a:picLocks noChangeAspect="1"/>
                </p:cNvPicPr>
                <p:nvPr/>
              </p:nvPicPr>
              <p:blipFill>
                <a:blip r:embed="rId5"/>
                <a:stretch>
                  <a:fillRect/>
                </a:stretch>
              </p:blipFill>
              <p:spPr>
                <a:xfrm>
                  <a:off x="7053986" y="4463566"/>
                  <a:ext cx="1658622" cy="2134206"/>
                </a:xfrm>
                <a:prstGeom prst="rect">
                  <a:avLst/>
                </a:prstGeom>
              </p:spPr>
            </p:pic>
            <p:pic>
              <p:nvPicPr>
                <p:cNvPr id="14" name="図 13"/>
                <p:cNvPicPr>
                  <a:picLocks noChangeAspect="1"/>
                </p:cNvPicPr>
                <p:nvPr/>
              </p:nvPicPr>
              <p:blipFill>
                <a:blip r:embed="rId6"/>
                <a:stretch>
                  <a:fillRect/>
                </a:stretch>
              </p:blipFill>
              <p:spPr>
                <a:xfrm>
                  <a:off x="5168675" y="4300510"/>
                  <a:ext cx="1727698" cy="2251325"/>
                </a:xfrm>
                <a:prstGeom prst="rect">
                  <a:avLst/>
                </a:prstGeom>
              </p:spPr>
            </p:pic>
            <p:pic>
              <p:nvPicPr>
                <p:cNvPr id="15" name="図 14"/>
                <p:cNvPicPr>
                  <a:picLocks noChangeAspect="1"/>
                </p:cNvPicPr>
                <p:nvPr/>
              </p:nvPicPr>
              <p:blipFill>
                <a:blip r:embed="rId7"/>
                <a:stretch>
                  <a:fillRect/>
                </a:stretch>
              </p:blipFill>
              <p:spPr>
                <a:xfrm>
                  <a:off x="9009220" y="4605638"/>
                  <a:ext cx="1609875" cy="1992134"/>
                </a:xfrm>
                <a:prstGeom prst="rect">
                  <a:avLst/>
                </a:prstGeom>
              </p:spPr>
            </p:pic>
            <p:pic>
              <p:nvPicPr>
                <p:cNvPr id="16" name="図 15"/>
                <p:cNvPicPr>
                  <a:picLocks noChangeAspect="1"/>
                </p:cNvPicPr>
                <p:nvPr/>
              </p:nvPicPr>
              <p:blipFill>
                <a:blip r:embed="rId8"/>
                <a:stretch>
                  <a:fillRect/>
                </a:stretch>
              </p:blipFill>
              <p:spPr>
                <a:xfrm>
                  <a:off x="7172411" y="2927207"/>
                  <a:ext cx="1129945" cy="1036763"/>
                </a:xfrm>
                <a:prstGeom prst="rect">
                  <a:avLst/>
                </a:prstGeom>
              </p:spPr>
            </p:pic>
            <p:pic>
              <p:nvPicPr>
                <p:cNvPr id="17" name="図 16"/>
                <p:cNvPicPr>
                  <a:picLocks noChangeAspect="1"/>
                </p:cNvPicPr>
                <p:nvPr/>
              </p:nvPicPr>
              <p:blipFill>
                <a:blip r:embed="rId9"/>
                <a:stretch>
                  <a:fillRect/>
                </a:stretch>
              </p:blipFill>
              <p:spPr>
                <a:xfrm>
                  <a:off x="8360335" y="2887670"/>
                  <a:ext cx="866738" cy="1082160"/>
                </a:xfrm>
                <a:prstGeom prst="rect">
                  <a:avLst/>
                </a:prstGeom>
              </p:spPr>
            </p:pic>
            <p:pic>
              <p:nvPicPr>
                <p:cNvPr id="18" name="図 17"/>
                <p:cNvPicPr>
                  <a:picLocks noChangeAspect="1"/>
                </p:cNvPicPr>
                <p:nvPr/>
              </p:nvPicPr>
              <p:blipFill>
                <a:blip r:embed="rId10"/>
                <a:stretch>
                  <a:fillRect/>
                </a:stretch>
              </p:blipFill>
              <p:spPr>
                <a:xfrm>
                  <a:off x="6083260" y="3077916"/>
                  <a:ext cx="956571" cy="1060164"/>
                </a:xfrm>
                <a:prstGeom prst="rect">
                  <a:avLst/>
                </a:prstGeom>
              </p:spPr>
            </p:pic>
            <p:pic>
              <p:nvPicPr>
                <p:cNvPr id="19" name="図 18"/>
                <p:cNvPicPr>
                  <a:picLocks noChangeAspect="1"/>
                </p:cNvPicPr>
                <p:nvPr/>
              </p:nvPicPr>
              <p:blipFill>
                <a:blip r:embed="rId11"/>
                <a:stretch>
                  <a:fillRect/>
                </a:stretch>
              </p:blipFill>
              <p:spPr>
                <a:xfrm>
                  <a:off x="9422711" y="1965262"/>
                  <a:ext cx="874812" cy="969696"/>
                </a:xfrm>
                <a:prstGeom prst="rect">
                  <a:avLst/>
                </a:prstGeom>
              </p:spPr>
            </p:pic>
            <p:pic>
              <p:nvPicPr>
                <p:cNvPr id="20" name="図 19"/>
                <p:cNvPicPr>
                  <a:picLocks noChangeAspect="1"/>
                </p:cNvPicPr>
                <p:nvPr/>
              </p:nvPicPr>
              <p:blipFill>
                <a:blip r:embed="rId12"/>
                <a:stretch>
                  <a:fillRect/>
                </a:stretch>
              </p:blipFill>
              <p:spPr>
                <a:xfrm>
                  <a:off x="9422711" y="3195186"/>
                  <a:ext cx="960953" cy="1065180"/>
                </a:xfrm>
                <a:prstGeom prst="rect">
                  <a:avLst/>
                </a:prstGeom>
              </p:spPr>
            </p:pic>
            <p:pic>
              <p:nvPicPr>
                <p:cNvPr id="21" name="図 20"/>
                <p:cNvPicPr>
                  <a:picLocks noChangeAspect="1"/>
                </p:cNvPicPr>
                <p:nvPr/>
              </p:nvPicPr>
              <p:blipFill>
                <a:blip r:embed="rId13"/>
                <a:stretch>
                  <a:fillRect/>
                </a:stretch>
              </p:blipFill>
              <p:spPr>
                <a:xfrm>
                  <a:off x="6507703" y="2219402"/>
                  <a:ext cx="2703729" cy="2029083"/>
                </a:xfrm>
                <a:prstGeom prst="rect">
                  <a:avLst/>
                </a:prstGeom>
              </p:spPr>
            </p:pic>
            <p:pic>
              <p:nvPicPr>
                <p:cNvPr id="22" name="図 21"/>
                <p:cNvPicPr>
                  <a:picLocks noChangeAspect="1"/>
                </p:cNvPicPr>
                <p:nvPr/>
              </p:nvPicPr>
              <p:blipFill>
                <a:blip r:embed="rId14"/>
                <a:stretch>
                  <a:fillRect/>
                </a:stretch>
              </p:blipFill>
              <p:spPr>
                <a:xfrm>
                  <a:off x="5755733" y="3236043"/>
                  <a:ext cx="419581" cy="419092"/>
                </a:xfrm>
                <a:prstGeom prst="rect">
                  <a:avLst/>
                </a:prstGeom>
              </p:spPr>
            </p:pic>
            <p:pic>
              <p:nvPicPr>
                <p:cNvPr id="23" name="図 22"/>
                <p:cNvPicPr>
                  <a:picLocks noChangeAspect="1"/>
                </p:cNvPicPr>
                <p:nvPr/>
              </p:nvPicPr>
              <p:blipFill>
                <a:blip r:embed="rId15"/>
                <a:stretch>
                  <a:fillRect/>
                </a:stretch>
              </p:blipFill>
              <p:spPr>
                <a:xfrm>
                  <a:off x="5116655" y="3607417"/>
                  <a:ext cx="670781" cy="670000"/>
                </a:xfrm>
                <a:prstGeom prst="rect">
                  <a:avLst/>
                </a:prstGeom>
              </p:spPr>
            </p:pic>
          </p:grpSp>
        </p:grpSp>
      </p:grpSp>
    </p:spTree>
    <p:extLst>
      <p:ext uri="{BB962C8B-B14F-4D97-AF65-F5344CB8AC3E}">
        <p14:creationId xmlns:p14="http://schemas.microsoft.com/office/powerpoint/2010/main" val="36069568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500" fill="hold"/>
                                        <p:tgtEl>
                                          <p:spTgt spid="7"/>
                                        </p:tgtEl>
                                        <p:attrNameLst>
                                          <p:attrName>ppt_w</p:attrName>
                                        </p:attrNameLst>
                                      </p:cBhvr>
                                      <p:tavLst>
                                        <p:tav tm="0">
                                          <p:val>
                                            <p:fltVal val="0"/>
                                          </p:val>
                                        </p:tav>
                                        <p:tav tm="100000">
                                          <p:val>
                                            <p:strVal val="#ppt_w"/>
                                          </p:val>
                                        </p:tav>
                                      </p:tavLst>
                                    </p:anim>
                                    <p:anim calcmode="lin" valueType="num">
                                      <p:cBhvr>
                                        <p:cTn id="8" dur="500" fill="hold"/>
                                        <p:tgtEl>
                                          <p:spTgt spid="7"/>
                                        </p:tgtEl>
                                        <p:attrNameLst>
                                          <p:attrName>ppt_h</p:attrName>
                                        </p:attrNameLst>
                                      </p:cBhvr>
                                      <p:tavLst>
                                        <p:tav tm="0">
                                          <p:val>
                                            <p:fltVal val="0"/>
                                          </p:val>
                                        </p:tav>
                                        <p:tav tm="100000">
                                          <p:val>
                                            <p:strVal val="#ppt_h"/>
                                          </p:val>
                                        </p:tav>
                                      </p:tavLst>
                                    </p:anim>
                                    <p:animEffect transition="in" filter="fade">
                                      <p:cBhvr>
                                        <p:cTn id="9" dur="500"/>
                                        <p:tgtEl>
                                          <p:spTgt spid="7"/>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969014" y="296214"/>
            <a:ext cx="8782827" cy="1365812"/>
          </a:xfrm>
        </p:spPr>
        <p:txBody>
          <a:bodyPr/>
          <a:lstStyle/>
          <a:p>
            <a:pPr algn="ctr"/>
            <a:r>
              <a:rPr kumimoji="1" lang="ja-JP" altLang="en-US" sz="6600" dirty="0" smtClean="0">
                <a:ln w="0"/>
                <a:solidFill>
                  <a:schemeClr val="tx1"/>
                </a:solidFill>
                <a:latin typeface="AR P丸ゴシック体E" panose="020F0900000000000000" pitchFamily="50" charset="-128"/>
                <a:ea typeface="AR P丸ゴシック体E" panose="020F0900000000000000" pitchFamily="50" charset="-128"/>
              </a:rPr>
              <a:t>まとめ</a:t>
            </a:r>
            <a:endParaRPr kumimoji="1" lang="ja-JP" altLang="en-US" sz="66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3" name="サブタイトル 2"/>
          <p:cNvSpPr>
            <a:spLocks noGrp="1"/>
          </p:cNvSpPr>
          <p:nvPr>
            <p:ph type="subTitle" idx="1"/>
          </p:nvPr>
        </p:nvSpPr>
        <p:spPr>
          <a:xfrm>
            <a:off x="509781" y="1885851"/>
            <a:ext cx="10733476" cy="2129190"/>
          </a:xfrm>
        </p:spPr>
        <p:txBody>
          <a:bodyPr>
            <a:normAutofit fontScale="92500"/>
          </a:bodyPr>
          <a:lstStyle/>
          <a:p>
            <a:pPr algn="ctr"/>
            <a:endParaRPr kumimoji="1" lang="en-US" altLang="ja-JP" sz="6600" dirty="0" smtClean="0">
              <a:ln w="0"/>
              <a:solidFill>
                <a:schemeClr val="tx1"/>
              </a:solidFill>
              <a:latin typeface="AR P丸ゴシック体E" panose="020F0900000000000000" pitchFamily="50" charset="-128"/>
              <a:ea typeface="AR P丸ゴシック体E" panose="020F0900000000000000" pitchFamily="50" charset="-128"/>
            </a:endParaRPr>
          </a:p>
          <a:p>
            <a:pPr algn="ctr"/>
            <a:r>
              <a:rPr kumimoji="1" lang="ja-JP" altLang="en-US" sz="6600" dirty="0" smtClean="0">
                <a:ln w="0"/>
                <a:solidFill>
                  <a:schemeClr val="tx1"/>
                </a:solidFill>
                <a:latin typeface="AR P丸ゴシック体E" panose="020F0900000000000000" pitchFamily="50" charset="-128"/>
                <a:ea typeface="AR P丸ゴシック体E" panose="020F0900000000000000" pitchFamily="50" charset="-128"/>
              </a:rPr>
              <a:t>良いコミュニケーションとは・・</a:t>
            </a:r>
            <a:endParaRPr kumimoji="1" lang="ja-JP" altLang="en-US" sz="66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275149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fade">
                                      <p:cBhvr>
                                        <p:cTn id="7" dur="1000"/>
                                        <p:tgtEl>
                                          <p:spTgt spid="3">
                                            <p:txEl>
                                              <p:pRg st="1" end="1"/>
                                            </p:txEl>
                                          </p:spTgt>
                                        </p:tgtEl>
                                      </p:cBhvr>
                                    </p:animEffect>
                                    <p:anim calcmode="lin" valueType="num">
                                      <p:cBhvr>
                                        <p:cTn id="8"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タイトル 1"/>
          <p:cNvSpPr txBox="1">
            <a:spLocks/>
          </p:cNvSpPr>
          <p:nvPr/>
        </p:nvSpPr>
        <p:spPr>
          <a:xfrm>
            <a:off x="484910" y="359201"/>
            <a:ext cx="10050007" cy="1366568"/>
          </a:xfrm>
          <a:prstGeom prst="rect">
            <a:avLst/>
          </a:prstGeom>
        </p:spPr>
        <p:txBody>
          <a:bodyPr vert="horz" lIns="91440" tIns="45720" rIns="91440" bIns="45720" rtlCol="0" anchor="t">
            <a:normAutofit fontScale="90000" lnSpcReduction="20000"/>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6900" dirty="0" smtClean="0">
                <a:ln w="0"/>
                <a:solidFill>
                  <a:schemeClr val="tx1"/>
                </a:solidFill>
                <a:latin typeface="AR P丸ゴシック体E" panose="020F0900000000000000" pitchFamily="50" charset="-128"/>
                <a:ea typeface="AR P丸ゴシック体E" panose="020F0900000000000000" pitchFamily="50" charset="-128"/>
              </a:rPr>
              <a:t>良いコミュニケーションとは</a:t>
            </a:r>
            <a:r>
              <a:rPr lang="en-US" altLang="ja-JP" sz="6900" dirty="0" smtClean="0">
                <a:ln w="0"/>
                <a:solidFill>
                  <a:schemeClr val="tx1"/>
                </a:solidFill>
                <a:latin typeface="AR P丸ゴシック体E" panose="020F0900000000000000" pitchFamily="50" charset="-128"/>
                <a:ea typeface="AR P丸ゴシック体E" panose="020F0900000000000000" pitchFamily="50" charset="-128"/>
              </a:rPr>
              <a:t/>
            </a:r>
            <a:br>
              <a:rPr lang="en-US" altLang="ja-JP" sz="6900" dirty="0" smtClean="0">
                <a:ln w="0"/>
                <a:solidFill>
                  <a:schemeClr val="tx1"/>
                </a:solidFill>
                <a:latin typeface="AR P丸ゴシック体E" panose="020F0900000000000000" pitchFamily="50" charset="-128"/>
                <a:ea typeface="AR P丸ゴシック体E" panose="020F0900000000000000" pitchFamily="50" charset="-128"/>
              </a:rPr>
            </a:br>
            <a:r>
              <a:rPr lang="ja-JP" altLang="en-US" dirty="0" smtClean="0">
                <a:ln w="0"/>
                <a:solidFill>
                  <a:schemeClr val="tx1"/>
                </a:solidFill>
                <a:effectLst>
                  <a:outerShdw blurRad="38100" dist="19050" dir="2700000" algn="tl" rotWithShape="0">
                    <a:schemeClr val="dk1">
                      <a:alpha val="40000"/>
                    </a:schemeClr>
                  </a:outerShdw>
                </a:effectLst>
              </a:rPr>
              <a:t>　</a:t>
            </a:r>
            <a:endParaRPr lang="ja-JP" altLang="en-US" dirty="0">
              <a:ln w="0"/>
              <a:solidFill>
                <a:schemeClr val="tx1"/>
              </a:solidFill>
              <a:effectLst>
                <a:outerShdw blurRad="38100" dist="19050" dir="2700000" algn="tl" rotWithShape="0">
                  <a:schemeClr val="dk1">
                    <a:alpha val="40000"/>
                  </a:schemeClr>
                </a:outerShdw>
              </a:effectLst>
            </a:endParaRPr>
          </a:p>
        </p:txBody>
      </p:sp>
      <p:sp>
        <p:nvSpPr>
          <p:cNvPr id="10" name="横巻き 9"/>
          <p:cNvSpPr/>
          <p:nvPr/>
        </p:nvSpPr>
        <p:spPr>
          <a:xfrm>
            <a:off x="1824252" y="1284605"/>
            <a:ext cx="5284886" cy="2022015"/>
          </a:xfrm>
          <a:prstGeom prst="horizontalScroll">
            <a:avLst/>
          </a:prstGeom>
          <a:solidFill>
            <a:srgbClr val="FFCCFF"/>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schemeClr val="tx1"/>
              </a:solidFill>
            </a:endParaRPr>
          </a:p>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相手を思いやり</a:t>
            </a:r>
            <a:endParaRPr lang="ja-JP" altLang="en-US" sz="5400" dirty="0" smtClean="0">
              <a:ln w="0"/>
              <a:solidFill>
                <a:schemeClr val="tx1"/>
              </a:solidFill>
              <a:latin typeface="AR P丸ゴシック体E" panose="020F0900000000000000" pitchFamily="50" charset="-128"/>
              <a:ea typeface="AR P丸ゴシック体E" panose="020F0900000000000000" pitchFamily="50" charset="-128"/>
            </a:endParaRPr>
          </a:p>
          <a:p>
            <a:endParaRPr kumimoji="1" lang="ja-JP" altLang="en-US" sz="4400" dirty="0">
              <a:latin typeface="AR P丸ゴシック体E" panose="020F0900000000000000" pitchFamily="50" charset="-128"/>
              <a:ea typeface="AR P丸ゴシック体E" panose="020F0900000000000000" pitchFamily="50" charset="-128"/>
            </a:endParaRPr>
          </a:p>
        </p:txBody>
      </p:sp>
      <p:sp>
        <p:nvSpPr>
          <p:cNvPr id="17" name="横巻き 16"/>
          <p:cNvSpPr/>
          <p:nvPr/>
        </p:nvSpPr>
        <p:spPr>
          <a:xfrm>
            <a:off x="3301284" y="3397430"/>
            <a:ext cx="5782614" cy="2125014"/>
          </a:xfrm>
          <a:prstGeom prst="horizontalScroll">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前向きな言葉で</a:t>
            </a:r>
            <a:endParaRPr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2" name="図 1"/>
          <p:cNvPicPr>
            <a:picLocks noChangeAspect="1"/>
          </p:cNvPicPr>
          <p:nvPr/>
        </p:nvPicPr>
        <p:blipFill>
          <a:blip r:embed="rId3"/>
          <a:stretch>
            <a:fillRect/>
          </a:stretch>
        </p:blipFill>
        <p:spPr>
          <a:xfrm>
            <a:off x="8784843" y="1907388"/>
            <a:ext cx="1448117" cy="1308422"/>
          </a:xfrm>
          <a:prstGeom prst="rect">
            <a:avLst/>
          </a:prstGeom>
        </p:spPr>
      </p:pic>
      <p:sp>
        <p:nvSpPr>
          <p:cNvPr id="3" name="テキスト ボックス 2"/>
          <p:cNvSpPr txBox="1"/>
          <p:nvPr/>
        </p:nvSpPr>
        <p:spPr>
          <a:xfrm>
            <a:off x="6267023" y="5704064"/>
            <a:ext cx="5035639" cy="923330"/>
          </a:xfrm>
          <a:prstGeom prst="rect">
            <a:avLst/>
          </a:prstGeom>
          <a:noFill/>
        </p:spPr>
        <p:txBody>
          <a:bodyPr wrap="square" rtlCol="0">
            <a:spAutoFit/>
          </a:bodyPr>
          <a:lstStyle/>
          <a:p>
            <a:r>
              <a:rPr kumimoji="1" lang="ja-JP" altLang="en-US" sz="5400" dirty="0" smtClean="0">
                <a:latin typeface="AR P丸ゴシック体E" panose="020F0900000000000000" pitchFamily="50" charset="-128"/>
                <a:ea typeface="AR P丸ゴシック体E" panose="020F0900000000000000" pitchFamily="50" charset="-128"/>
              </a:rPr>
              <a:t>会話をすること</a:t>
            </a:r>
            <a:endParaRPr kumimoji="1" lang="ja-JP" altLang="en-US" sz="54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3192764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10"/>
                                        </p:tgtEl>
                                        <p:attrNameLst>
                                          <p:attrName>style.visibility</p:attrName>
                                        </p:attrNameLst>
                                      </p:cBhvr>
                                      <p:to>
                                        <p:strVal val="visible"/>
                                      </p:to>
                                    </p:set>
                                    <p:anim calcmode="lin" valueType="num">
                                      <p:cBhvr>
                                        <p:cTn id="14" dur="500" fill="hold"/>
                                        <p:tgtEl>
                                          <p:spTgt spid="10"/>
                                        </p:tgtEl>
                                        <p:attrNameLst>
                                          <p:attrName>ppt_w</p:attrName>
                                        </p:attrNameLst>
                                      </p:cBhvr>
                                      <p:tavLst>
                                        <p:tav tm="0">
                                          <p:val>
                                            <p:fltVal val="0"/>
                                          </p:val>
                                        </p:tav>
                                        <p:tav tm="100000">
                                          <p:val>
                                            <p:strVal val="#ppt_w"/>
                                          </p:val>
                                        </p:tav>
                                      </p:tavLst>
                                    </p:anim>
                                    <p:anim calcmode="lin" valueType="num">
                                      <p:cBhvr>
                                        <p:cTn id="15" dur="500" fill="hold"/>
                                        <p:tgtEl>
                                          <p:spTgt spid="10"/>
                                        </p:tgtEl>
                                        <p:attrNameLst>
                                          <p:attrName>ppt_h</p:attrName>
                                        </p:attrNameLst>
                                      </p:cBhvr>
                                      <p:tavLst>
                                        <p:tav tm="0">
                                          <p:val>
                                            <p:fltVal val="0"/>
                                          </p:val>
                                        </p:tav>
                                        <p:tav tm="100000">
                                          <p:val>
                                            <p:strVal val="#ppt_h"/>
                                          </p:val>
                                        </p:tav>
                                      </p:tavLst>
                                    </p:anim>
                                    <p:animEffect transition="in" filter="fade">
                                      <p:cBhvr>
                                        <p:cTn id="16" dur="500"/>
                                        <p:tgtEl>
                                          <p:spTgt spid="10"/>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17"/>
                                        </p:tgtEl>
                                        <p:attrNameLst>
                                          <p:attrName>style.visibility</p:attrName>
                                        </p:attrNameLst>
                                      </p:cBhvr>
                                      <p:to>
                                        <p:strVal val="visible"/>
                                      </p:to>
                                    </p:set>
                                    <p:anim calcmode="lin" valueType="num">
                                      <p:cBhvr>
                                        <p:cTn id="21" dur="500" fill="hold"/>
                                        <p:tgtEl>
                                          <p:spTgt spid="17"/>
                                        </p:tgtEl>
                                        <p:attrNameLst>
                                          <p:attrName>ppt_w</p:attrName>
                                        </p:attrNameLst>
                                      </p:cBhvr>
                                      <p:tavLst>
                                        <p:tav tm="0">
                                          <p:val>
                                            <p:fltVal val="0"/>
                                          </p:val>
                                        </p:tav>
                                        <p:tav tm="100000">
                                          <p:val>
                                            <p:strVal val="#ppt_w"/>
                                          </p:val>
                                        </p:tav>
                                      </p:tavLst>
                                    </p:anim>
                                    <p:anim calcmode="lin" valueType="num">
                                      <p:cBhvr>
                                        <p:cTn id="22" dur="500" fill="hold"/>
                                        <p:tgtEl>
                                          <p:spTgt spid="17"/>
                                        </p:tgtEl>
                                        <p:attrNameLst>
                                          <p:attrName>ppt_h</p:attrName>
                                        </p:attrNameLst>
                                      </p:cBhvr>
                                      <p:tavLst>
                                        <p:tav tm="0">
                                          <p:val>
                                            <p:fltVal val="0"/>
                                          </p:val>
                                        </p:tav>
                                        <p:tav tm="100000">
                                          <p:val>
                                            <p:strVal val="#ppt_h"/>
                                          </p:val>
                                        </p:tav>
                                      </p:tavLst>
                                    </p:anim>
                                    <p:animEffect transition="in" filter="fade">
                                      <p:cBhvr>
                                        <p:cTn id="23" dur="500"/>
                                        <p:tgtEl>
                                          <p:spTgt spid="17"/>
                                        </p:tgtEl>
                                      </p:cBhvr>
                                    </p:animEffect>
                                  </p:childTnLst>
                                </p:cTn>
                              </p:par>
                              <p:par>
                                <p:cTn id="24" presetID="22" presetClass="entr" presetSubtype="4" fill="hold"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ipe(down)">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42" presetClass="entr" presetSubtype="0" fill="hold" grpId="0" nodeType="click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1000"/>
                                        <p:tgtEl>
                                          <p:spTgt spid="3"/>
                                        </p:tgtEl>
                                      </p:cBhvr>
                                    </p:animEffect>
                                    <p:anim calcmode="lin" valueType="num">
                                      <p:cBhvr>
                                        <p:cTn id="32" dur="1000" fill="hold"/>
                                        <p:tgtEl>
                                          <p:spTgt spid="3"/>
                                        </p:tgtEl>
                                        <p:attrNameLst>
                                          <p:attrName>ppt_x</p:attrName>
                                        </p:attrNameLst>
                                      </p:cBhvr>
                                      <p:tavLst>
                                        <p:tav tm="0">
                                          <p:val>
                                            <p:strVal val="#ppt_x"/>
                                          </p:val>
                                        </p:tav>
                                        <p:tav tm="100000">
                                          <p:val>
                                            <p:strVal val="#ppt_x"/>
                                          </p:val>
                                        </p:tav>
                                      </p:tavLst>
                                    </p:anim>
                                    <p:anim calcmode="lin" valueType="num">
                                      <p:cBhvr>
                                        <p:cTn id="33" dur="1000" fill="hold"/>
                                        <p:tgtEl>
                                          <p:spTgt spid="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0" grpId="0" animBg="1"/>
      <p:bldP spid="17" grpId="0" animBg="1"/>
      <p:bldP spid="3"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57467"/>
            <a:ext cx="11839903" cy="1897508"/>
          </a:xfrm>
        </p:spPr>
        <p:txBody>
          <a:bodyPr>
            <a:noAutofit/>
          </a:bodyPr>
          <a:lstStyle/>
          <a:p>
            <a:pPr algn="ctr"/>
            <a:r>
              <a:rPr kumimoji="1" lang="ja-JP" altLang="en-US" sz="5400" dirty="0" smtClean="0">
                <a:ln w="0"/>
                <a:solidFill>
                  <a:schemeClr val="tx1"/>
                </a:solidFill>
                <a:latin typeface="AR P丸ゴシック体E" panose="020F0900000000000000" pitchFamily="50" charset="-128"/>
                <a:ea typeface="AR P丸ゴシック体E" panose="020F0900000000000000" pitchFamily="50" charset="-128"/>
              </a:rPr>
              <a:t>より良い人間関係を作って</a:t>
            </a:r>
            <a:r>
              <a:rPr kumimoji="1" lang="en-US" altLang="ja-JP" sz="5400"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sz="5400" dirty="0" smtClean="0">
                <a:ln w="0"/>
                <a:solidFill>
                  <a:schemeClr val="tx1"/>
                </a:solidFill>
                <a:latin typeface="AR P丸ゴシック体E" panose="020F0900000000000000" pitchFamily="50" charset="-128"/>
                <a:ea typeface="AR P丸ゴシック体E" panose="020F0900000000000000" pitchFamily="50" charset="-128"/>
              </a:rPr>
            </a:br>
            <a:r>
              <a:rPr kumimoji="1" lang="ja-JP" altLang="en-US" sz="5400" dirty="0" smtClean="0">
                <a:ln w="0"/>
                <a:solidFill>
                  <a:schemeClr val="tx1"/>
                </a:solidFill>
                <a:latin typeface="AR P丸ゴシック体E" panose="020F0900000000000000" pitchFamily="50" charset="-128"/>
                <a:ea typeface="AR P丸ゴシック体E" panose="020F0900000000000000" pitchFamily="50" charset="-128"/>
              </a:rPr>
              <a:t>いきます。</a:t>
            </a:r>
            <a:endParaRPr kumimoji="1"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左矢印 5"/>
          <p:cNvSpPr/>
          <p:nvPr/>
        </p:nvSpPr>
        <p:spPr>
          <a:xfrm>
            <a:off x="3420140" y="3274711"/>
            <a:ext cx="676744" cy="96382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右矢印 6"/>
          <p:cNvSpPr/>
          <p:nvPr/>
        </p:nvSpPr>
        <p:spPr>
          <a:xfrm>
            <a:off x="8046647" y="3274711"/>
            <a:ext cx="663407" cy="1039051"/>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 name="図 2"/>
          <p:cNvPicPr>
            <a:picLocks noChangeAspect="1"/>
          </p:cNvPicPr>
          <p:nvPr/>
        </p:nvPicPr>
        <p:blipFill>
          <a:blip r:embed="rId3"/>
          <a:stretch>
            <a:fillRect/>
          </a:stretch>
        </p:blipFill>
        <p:spPr>
          <a:xfrm>
            <a:off x="8765263" y="2458341"/>
            <a:ext cx="2778503" cy="3349000"/>
          </a:xfrm>
          <a:prstGeom prst="rect">
            <a:avLst/>
          </a:prstGeom>
        </p:spPr>
      </p:pic>
      <p:grpSp>
        <p:nvGrpSpPr>
          <p:cNvPr id="9" name="グループ化 8"/>
          <p:cNvGrpSpPr/>
          <p:nvPr/>
        </p:nvGrpSpPr>
        <p:grpSpPr>
          <a:xfrm>
            <a:off x="4097807" y="2531712"/>
            <a:ext cx="3923153" cy="3413652"/>
            <a:chOff x="4986163" y="1984255"/>
            <a:chExt cx="5502440" cy="4632510"/>
          </a:xfrm>
        </p:grpSpPr>
        <p:pic>
          <p:nvPicPr>
            <p:cNvPr id="11" name="図 10"/>
            <p:cNvPicPr>
              <a:picLocks noChangeAspect="1"/>
            </p:cNvPicPr>
            <p:nvPr/>
          </p:nvPicPr>
          <p:blipFill>
            <a:blip r:embed="rId4"/>
            <a:stretch>
              <a:fillRect/>
            </a:stretch>
          </p:blipFill>
          <p:spPr>
            <a:xfrm>
              <a:off x="6765881" y="2000225"/>
              <a:ext cx="1902983" cy="1162252"/>
            </a:xfrm>
            <a:prstGeom prst="rect">
              <a:avLst/>
            </a:prstGeom>
          </p:spPr>
        </p:pic>
        <p:grpSp>
          <p:nvGrpSpPr>
            <p:cNvPr id="12" name="グループ化 11"/>
            <p:cNvGrpSpPr/>
            <p:nvPr/>
          </p:nvGrpSpPr>
          <p:grpSpPr>
            <a:xfrm>
              <a:off x="4986163" y="1984255"/>
              <a:ext cx="5502440" cy="4632510"/>
              <a:chOff x="5040227" y="1961838"/>
              <a:chExt cx="5502440" cy="4632510"/>
            </a:xfrm>
          </p:grpSpPr>
          <p:pic>
            <p:nvPicPr>
              <p:cNvPr id="13" name="図 12"/>
              <p:cNvPicPr>
                <a:picLocks noChangeAspect="1"/>
              </p:cNvPicPr>
              <p:nvPr/>
            </p:nvPicPr>
            <p:blipFill>
              <a:blip r:embed="rId5"/>
              <a:stretch>
                <a:fillRect/>
              </a:stretch>
            </p:blipFill>
            <p:spPr>
              <a:xfrm>
                <a:off x="5040227" y="2011906"/>
                <a:ext cx="1010708" cy="1009531"/>
              </a:xfrm>
              <a:prstGeom prst="rect">
                <a:avLst/>
              </a:prstGeom>
            </p:spPr>
          </p:pic>
          <p:grpSp>
            <p:nvGrpSpPr>
              <p:cNvPr id="14" name="グループ化 13"/>
              <p:cNvGrpSpPr/>
              <p:nvPr/>
            </p:nvGrpSpPr>
            <p:grpSpPr>
              <a:xfrm>
                <a:off x="5040227" y="1961838"/>
                <a:ext cx="5502440" cy="4632510"/>
                <a:chOff x="5116655" y="1965262"/>
                <a:chExt cx="5502440" cy="4632510"/>
              </a:xfrm>
            </p:grpSpPr>
            <p:pic>
              <p:nvPicPr>
                <p:cNvPr id="15" name="図 14"/>
                <p:cNvPicPr>
                  <a:picLocks noChangeAspect="1"/>
                </p:cNvPicPr>
                <p:nvPr/>
              </p:nvPicPr>
              <p:blipFill>
                <a:blip r:embed="rId6"/>
                <a:stretch>
                  <a:fillRect/>
                </a:stretch>
              </p:blipFill>
              <p:spPr>
                <a:xfrm>
                  <a:off x="7053986" y="4463566"/>
                  <a:ext cx="1658622" cy="2134206"/>
                </a:xfrm>
                <a:prstGeom prst="rect">
                  <a:avLst/>
                </a:prstGeom>
              </p:spPr>
            </p:pic>
            <p:pic>
              <p:nvPicPr>
                <p:cNvPr id="16" name="図 15"/>
                <p:cNvPicPr>
                  <a:picLocks noChangeAspect="1"/>
                </p:cNvPicPr>
                <p:nvPr/>
              </p:nvPicPr>
              <p:blipFill>
                <a:blip r:embed="rId7"/>
                <a:stretch>
                  <a:fillRect/>
                </a:stretch>
              </p:blipFill>
              <p:spPr>
                <a:xfrm>
                  <a:off x="5168675" y="4300510"/>
                  <a:ext cx="1727698" cy="2251325"/>
                </a:xfrm>
                <a:prstGeom prst="rect">
                  <a:avLst/>
                </a:prstGeom>
              </p:spPr>
            </p:pic>
            <p:pic>
              <p:nvPicPr>
                <p:cNvPr id="17" name="図 16"/>
                <p:cNvPicPr>
                  <a:picLocks noChangeAspect="1"/>
                </p:cNvPicPr>
                <p:nvPr/>
              </p:nvPicPr>
              <p:blipFill>
                <a:blip r:embed="rId8"/>
                <a:stretch>
                  <a:fillRect/>
                </a:stretch>
              </p:blipFill>
              <p:spPr>
                <a:xfrm>
                  <a:off x="9009220" y="4605638"/>
                  <a:ext cx="1609875" cy="1992134"/>
                </a:xfrm>
                <a:prstGeom prst="rect">
                  <a:avLst/>
                </a:prstGeom>
              </p:spPr>
            </p:pic>
            <p:pic>
              <p:nvPicPr>
                <p:cNvPr id="18" name="図 17"/>
                <p:cNvPicPr>
                  <a:picLocks noChangeAspect="1"/>
                </p:cNvPicPr>
                <p:nvPr/>
              </p:nvPicPr>
              <p:blipFill>
                <a:blip r:embed="rId9"/>
                <a:stretch>
                  <a:fillRect/>
                </a:stretch>
              </p:blipFill>
              <p:spPr>
                <a:xfrm>
                  <a:off x="7172411" y="2927207"/>
                  <a:ext cx="1129945" cy="1036763"/>
                </a:xfrm>
                <a:prstGeom prst="rect">
                  <a:avLst/>
                </a:prstGeom>
              </p:spPr>
            </p:pic>
            <p:pic>
              <p:nvPicPr>
                <p:cNvPr id="19" name="図 18"/>
                <p:cNvPicPr>
                  <a:picLocks noChangeAspect="1"/>
                </p:cNvPicPr>
                <p:nvPr/>
              </p:nvPicPr>
              <p:blipFill>
                <a:blip r:embed="rId10"/>
                <a:stretch>
                  <a:fillRect/>
                </a:stretch>
              </p:blipFill>
              <p:spPr>
                <a:xfrm>
                  <a:off x="8360335" y="2887670"/>
                  <a:ext cx="866738" cy="1082160"/>
                </a:xfrm>
                <a:prstGeom prst="rect">
                  <a:avLst/>
                </a:prstGeom>
              </p:spPr>
            </p:pic>
            <p:pic>
              <p:nvPicPr>
                <p:cNvPr id="20" name="図 19"/>
                <p:cNvPicPr>
                  <a:picLocks noChangeAspect="1"/>
                </p:cNvPicPr>
                <p:nvPr/>
              </p:nvPicPr>
              <p:blipFill>
                <a:blip r:embed="rId11"/>
                <a:stretch>
                  <a:fillRect/>
                </a:stretch>
              </p:blipFill>
              <p:spPr>
                <a:xfrm>
                  <a:off x="6083260" y="3077916"/>
                  <a:ext cx="956571" cy="1060164"/>
                </a:xfrm>
                <a:prstGeom prst="rect">
                  <a:avLst/>
                </a:prstGeom>
              </p:spPr>
            </p:pic>
            <p:pic>
              <p:nvPicPr>
                <p:cNvPr id="21" name="図 20"/>
                <p:cNvPicPr>
                  <a:picLocks noChangeAspect="1"/>
                </p:cNvPicPr>
                <p:nvPr/>
              </p:nvPicPr>
              <p:blipFill>
                <a:blip r:embed="rId12"/>
                <a:stretch>
                  <a:fillRect/>
                </a:stretch>
              </p:blipFill>
              <p:spPr>
                <a:xfrm>
                  <a:off x="9422711" y="1965262"/>
                  <a:ext cx="874812" cy="969696"/>
                </a:xfrm>
                <a:prstGeom prst="rect">
                  <a:avLst/>
                </a:prstGeom>
              </p:spPr>
            </p:pic>
            <p:pic>
              <p:nvPicPr>
                <p:cNvPr id="22" name="図 21"/>
                <p:cNvPicPr>
                  <a:picLocks noChangeAspect="1"/>
                </p:cNvPicPr>
                <p:nvPr/>
              </p:nvPicPr>
              <p:blipFill>
                <a:blip r:embed="rId13"/>
                <a:stretch>
                  <a:fillRect/>
                </a:stretch>
              </p:blipFill>
              <p:spPr>
                <a:xfrm>
                  <a:off x="9422711" y="3195186"/>
                  <a:ext cx="960953" cy="1065180"/>
                </a:xfrm>
                <a:prstGeom prst="rect">
                  <a:avLst/>
                </a:prstGeom>
              </p:spPr>
            </p:pic>
            <p:pic>
              <p:nvPicPr>
                <p:cNvPr id="23" name="図 22"/>
                <p:cNvPicPr>
                  <a:picLocks noChangeAspect="1"/>
                </p:cNvPicPr>
                <p:nvPr/>
              </p:nvPicPr>
              <p:blipFill>
                <a:blip r:embed="rId14"/>
                <a:stretch>
                  <a:fillRect/>
                </a:stretch>
              </p:blipFill>
              <p:spPr>
                <a:xfrm>
                  <a:off x="6507703" y="2219402"/>
                  <a:ext cx="2703729" cy="2029083"/>
                </a:xfrm>
                <a:prstGeom prst="rect">
                  <a:avLst/>
                </a:prstGeom>
              </p:spPr>
            </p:pic>
            <p:pic>
              <p:nvPicPr>
                <p:cNvPr id="24" name="図 23"/>
                <p:cNvPicPr>
                  <a:picLocks noChangeAspect="1"/>
                </p:cNvPicPr>
                <p:nvPr/>
              </p:nvPicPr>
              <p:blipFill>
                <a:blip r:embed="rId15"/>
                <a:stretch>
                  <a:fillRect/>
                </a:stretch>
              </p:blipFill>
              <p:spPr>
                <a:xfrm>
                  <a:off x="5755733" y="3236043"/>
                  <a:ext cx="419581" cy="419092"/>
                </a:xfrm>
                <a:prstGeom prst="rect">
                  <a:avLst/>
                </a:prstGeom>
              </p:spPr>
            </p:pic>
            <p:pic>
              <p:nvPicPr>
                <p:cNvPr id="25" name="図 24"/>
                <p:cNvPicPr>
                  <a:picLocks noChangeAspect="1"/>
                </p:cNvPicPr>
                <p:nvPr/>
              </p:nvPicPr>
              <p:blipFill>
                <a:blip r:embed="rId16"/>
                <a:stretch>
                  <a:fillRect/>
                </a:stretch>
              </p:blipFill>
              <p:spPr>
                <a:xfrm>
                  <a:off x="5116655" y="3607417"/>
                  <a:ext cx="670781" cy="670000"/>
                </a:xfrm>
                <a:prstGeom prst="rect">
                  <a:avLst/>
                </a:prstGeom>
              </p:spPr>
            </p:pic>
          </p:grpSp>
        </p:grpSp>
      </p:grpSp>
      <p:pic>
        <p:nvPicPr>
          <p:cNvPr id="5" name="図 4"/>
          <p:cNvPicPr>
            <a:picLocks noChangeAspect="1"/>
          </p:cNvPicPr>
          <p:nvPr/>
        </p:nvPicPr>
        <p:blipFill>
          <a:blip r:embed="rId17"/>
          <a:stretch>
            <a:fillRect/>
          </a:stretch>
        </p:blipFill>
        <p:spPr>
          <a:xfrm>
            <a:off x="149119" y="2971706"/>
            <a:ext cx="3042733" cy="2738532"/>
          </a:xfrm>
          <a:prstGeom prst="rect">
            <a:avLst/>
          </a:prstGeom>
        </p:spPr>
      </p:pic>
      <p:pic>
        <p:nvPicPr>
          <p:cNvPr id="4" name="図 3"/>
          <p:cNvPicPr>
            <a:picLocks noChangeAspect="1"/>
          </p:cNvPicPr>
          <p:nvPr/>
        </p:nvPicPr>
        <p:blipFill>
          <a:blip r:embed="rId18"/>
          <a:stretch>
            <a:fillRect/>
          </a:stretch>
        </p:blipFill>
        <p:spPr>
          <a:xfrm>
            <a:off x="30108" y="3587795"/>
            <a:ext cx="3085085" cy="2219546"/>
          </a:xfrm>
          <a:prstGeom prst="rect">
            <a:avLst/>
          </a:prstGeom>
        </p:spPr>
      </p:pic>
    </p:spTree>
    <p:extLst>
      <p:ext uri="{BB962C8B-B14F-4D97-AF65-F5344CB8AC3E}">
        <p14:creationId xmlns:p14="http://schemas.microsoft.com/office/powerpoint/2010/main" val="9278835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6" presetClass="entr" presetSubtype="16" fill="hold" nodeType="clickEffect">
                                  <p:stCondLst>
                                    <p:cond delay="0"/>
                                  </p:stCondLst>
                                  <p:childTnLst>
                                    <p:set>
                                      <p:cBhvr>
                                        <p:cTn id="27" dur="1" fill="hold">
                                          <p:stCondLst>
                                            <p:cond delay="0"/>
                                          </p:stCondLst>
                                        </p:cTn>
                                        <p:tgtEl>
                                          <p:spTgt spid="3"/>
                                        </p:tgtEl>
                                        <p:attrNameLst>
                                          <p:attrName>style.visibility</p:attrName>
                                        </p:attrNameLst>
                                      </p:cBhvr>
                                      <p:to>
                                        <p:strVal val="visible"/>
                                      </p:to>
                                    </p:set>
                                    <p:animEffect transition="in" filter="circle(in)">
                                      <p:cBhvr>
                                        <p:cTn id="28" dur="2000"/>
                                        <p:tgtEl>
                                          <p:spTgt spid="3"/>
                                        </p:tgtEl>
                                      </p:cBhvr>
                                    </p:animEffect>
                                  </p:childTnLst>
                                </p:cTn>
                              </p:par>
                              <p:par>
                                <p:cTn id="29" presetID="16" presetClass="entr" presetSubtype="21"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barn(inVertical)">
                                      <p:cBhvr>
                                        <p:cTn id="31" dur="500"/>
                                        <p:tgtEl>
                                          <p:spTgt spid="4"/>
                                        </p:tgtEl>
                                      </p:cBhvr>
                                    </p:animEffect>
                                  </p:childTnLst>
                                </p:cTn>
                              </p:par>
                              <p:par>
                                <p:cTn id="32" presetID="6" presetClass="entr" presetSubtype="16" fill="hold" nodeType="withEffect">
                                  <p:stCondLst>
                                    <p:cond delay="0"/>
                                  </p:stCondLst>
                                  <p:childTnLst>
                                    <p:set>
                                      <p:cBhvr>
                                        <p:cTn id="33" dur="1" fill="hold">
                                          <p:stCondLst>
                                            <p:cond delay="0"/>
                                          </p:stCondLst>
                                        </p:cTn>
                                        <p:tgtEl>
                                          <p:spTgt spid="5"/>
                                        </p:tgtEl>
                                        <p:attrNameLst>
                                          <p:attrName>style.visibility</p:attrName>
                                        </p:attrNameLst>
                                      </p:cBhvr>
                                      <p:to>
                                        <p:strVal val="visible"/>
                                      </p:to>
                                    </p:set>
                                    <p:animEffect transition="in" filter="circle(in)">
                                      <p:cBhvr>
                                        <p:cTn id="34"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横巻き 9"/>
          <p:cNvSpPr/>
          <p:nvPr/>
        </p:nvSpPr>
        <p:spPr>
          <a:xfrm>
            <a:off x="878264" y="1292246"/>
            <a:ext cx="6109154" cy="2057956"/>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schemeClr val="tx1"/>
              </a:solidFill>
            </a:endParaRPr>
          </a:p>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 </a:t>
            </a:r>
            <a:r>
              <a:rPr lang="ja-JP" altLang="en-US" sz="6000" dirty="0" smtClean="0">
                <a:solidFill>
                  <a:schemeClr val="tx1"/>
                </a:solidFill>
                <a:latin typeface="AR P丸ゴシック体E" panose="020F0900000000000000" pitchFamily="50" charset="-128"/>
                <a:ea typeface="AR P丸ゴシック体E" panose="020F0900000000000000" pitchFamily="50" charset="-128"/>
              </a:rPr>
              <a:t>相手を思いやり</a:t>
            </a:r>
            <a:endParaRPr lang="ja-JP" altLang="en-US" sz="6000" dirty="0" smtClean="0">
              <a:ln w="0"/>
              <a:solidFill>
                <a:schemeClr val="tx1"/>
              </a:solidFill>
              <a:latin typeface="AR P丸ゴシック体E" panose="020F0900000000000000" pitchFamily="50" charset="-128"/>
              <a:ea typeface="AR P丸ゴシック体E" panose="020F0900000000000000" pitchFamily="50" charset="-128"/>
            </a:endParaRPr>
          </a:p>
          <a:p>
            <a:endParaRPr kumimoji="1" lang="ja-JP" altLang="en-US" sz="4400" dirty="0">
              <a:latin typeface="AR P丸ゴシック体E" panose="020F0900000000000000" pitchFamily="50" charset="-128"/>
              <a:ea typeface="AR P丸ゴシック体E" panose="020F0900000000000000" pitchFamily="50" charset="-128"/>
            </a:endParaRPr>
          </a:p>
        </p:txBody>
      </p:sp>
      <p:pic>
        <p:nvPicPr>
          <p:cNvPr id="2" name="図 1"/>
          <p:cNvPicPr>
            <a:picLocks noChangeAspect="1"/>
          </p:cNvPicPr>
          <p:nvPr/>
        </p:nvPicPr>
        <p:blipFill>
          <a:blip r:embed="rId3"/>
          <a:stretch>
            <a:fillRect/>
          </a:stretch>
        </p:blipFill>
        <p:spPr>
          <a:xfrm>
            <a:off x="142413" y="5295100"/>
            <a:ext cx="1448117" cy="1308422"/>
          </a:xfrm>
          <a:prstGeom prst="rect">
            <a:avLst/>
          </a:prstGeom>
        </p:spPr>
      </p:pic>
      <p:sp>
        <p:nvSpPr>
          <p:cNvPr id="7" name="横巻き 6"/>
          <p:cNvSpPr/>
          <p:nvPr/>
        </p:nvSpPr>
        <p:spPr>
          <a:xfrm>
            <a:off x="2011628" y="3426575"/>
            <a:ext cx="8744187" cy="2209000"/>
          </a:xfrm>
          <a:prstGeom prst="horizontalScroll">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 </a:t>
            </a:r>
            <a:r>
              <a:rPr lang="ja-JP" altLang="en-US" sz="6000" dirty="0" smtClean="0">
                <a:solidFill>
                  <a:schemeClr val="tx1"/>
                </a:solidFill>
                <a:latin typeface="AR P丸ゴシック体E" panose="020F0900000000000000" pitchFamily="50" charset="-128"/>
                <a:ea typeface="AR P丸ゴシック体E" panose="020F0900000000000000" pitchFamily="50" charset="-128"/>
              </a:rPr>
              <a:t>前向きな言葉を使うこと</a:t>
            </a:r>
            <a:endParaRPr lang="ja-JP" altLang="en-US" sz="6000"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4"/>
          <a:stretch>
            <a:fillRect/>
          </a:stretch>
        </p:blipFill>
        <p:spPr>
          <a:xfrm>
            <a:off x="8414198" y="951770"/>
            <a:ext cx="2612642" cy="2134329"/>
          </a:xfrm>
          <a:prstGeom prst="rect">
            <a:avLst/>
          </a:prstGeom>
        </p:spPr>
      </p:pic>
      <p:sp>
        <p:nvSpPr>
          <p:cNvPr id="6" name="テキスト ボックス 5"/>
          <p:cNvSpPr txBox="1"/>
          <p:nvPr/>
        </p:nvSpPr>
        <p:spPr>
          <a:xfrm>
            <a:off x="2767263" y="305439"/>
            <a:ext cx="6328610" cy="646331"/>
          </a:xfrm>
          <a:prstGeom prst="rect">
            <a:avLst/>
          </a:prstGeom>
          <a:noFill/>
        </p:spPr>
        <p:txBody>
          <a:bodyPr wrap="square" rtlCol="0">
            <a:spAutoFit/>
          </a:bodyPr>
          <a:lstStyle/>
          <a:p>
            <a:r>
              <a:rPr kumimoji="1" lang="ja-JP" altLang="en-US" sz="3600" dirty="0" smtClean="0">
                <a:latin typeface="AR P丸ゴシック体E" panose="020F0900000000000000" pitchFamily="50" charset="-128"/>
                <a:ea typeface="AR P丸ゴシック体E" panose="020F0900000000000000" pitchFamily="50" charset="-128"/>
              </a:rPr>
              <a:t>そのためには会話の中で</a:t>
            </a:r>
            <a:endParaRPr kumimoji="1" lang="ja-JP" altLang="en-US" sz="36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369374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7"/>
                                        </p:tgtEl>
                                        <p:attrNameLst>
                                          <p:attrName>style.visibility</p:attrName>
                                        </p:attrNameLst>
                                      </p:cBhvr>
                                      <p:to>
                                        <p:strVal val="visible"/>
                                      </p:to>
                                    </p:set>
                                    <p:anim calcmode="lin" valueType="num">
                                      <p:cBhvr>
                                        <p:cTn id="14" dur="500" fill="hold"/>
                                        <p:tgtEl>
                                          <p:spTgt spid="7"/>
                                        </p:tgtEl>
                                        <p:attrNameLst>
                                          <p:attrName>ppt_w</p:attrName>
                                        </p:attrNameLst>
                                      </p:cBhvr>
                                      <p:tavLst>
                                        <p:tav tm="0">
                                          <p:val>
                                            <p:fltVal val="0"/>
                                          </p:val>
                                        </p:tav>
                                        <p:tav tm="100000">
                                          <p:val>
                                            <p:strVal val="#ppt_w"/>
                                          </p:val>
                                        </p:tav>
                                      </p:tavLst>
                                    </p:anim>
                                    <p:anim calcmode="lin" valueType="num">
                                      <p:cBhvr>
                                        <p:cTn id="15" dur="500" fill="hold"/>
                                        <p:tgtEl>
                                          <p:spTgt spid="7"/>
                                        </p:tgtEl>
                                        <p:attrNameLst>
                                          <p:attrName>ppt_h</p:attrName>
                                        </p:attrNameLst>
                                      </p:cBhvr>
                                      <p:tavLst>
                                        <p:tav tm="0">
                                          <p:val>
                                            <p:fltVal val="0"/>
                                          </p:val>
                                        </p:tav>
                                        <p:tav tm="100000">
                                          <p:val>
                                            <p:strVal val="#ppt_h"/>
                                          </p:val>
                                        </p:tav>
                                      </p:tavLst>
                                    </p:anim>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7"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横巻き 9"/>
          <p:cNvSpPr/>
          <p:nvPr/>
        </p:nvSpPr>
        <p:spPr>
          <a:xfrm>
            <a:off x="2864706" y="-1"/>
            <a:ext cx="5529380" cy="1341008"/>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prstClr val="black"/>
              </a:solidFill>
            </a:endParaRPr>
          </a:p>
          <a:p>
            <a:r>
              <a:rPr lang="ja-JP" altLang="en-US" sz="4400" dirty="0" smtClean="0">
                <a:solidFill>
                  <a:prstClr val="black"/>
                </a:solidFill>
                <a:latin typeface="AR P丸ゴシック体E" panose="020F0900000000000000" pitchFamily="50" charset="-128"/>
                <a:ea typeface="AR P丸ゴシック体E" panose="020F0900000000000000" pitchFamily="50" charset="-128"/>
              </a:rPr>
              <a:t>相手を思いやる言葉</a:t>
            </a:r>
            <a:endParaRPr lang="ja-JP" altLang="en-US" sz="4400" dirty="0" smtClean="0">
              <a:ln w="0"/>
              <a:solidFill>
                <a:prstClr val="black"/>
              </a:solidFill>
              <a:latin typeface="AR P丸ゴシック体E" panose="020F0900000000000000" pitchFamily="50" charset="-128"/>
              <a:ea typeface="AR P丸ゴシック体E" panose="020F0900000000000000" pitchFamily="50" charset="-128"/>
            </a:endParaRPr>
          </a:p>
          <a:p>
            <a:endParaRPr lang="ja-JP" altLang="en-US" sz="4400" dirty="0">
              <a:solidFill>
                <a:prstClr val="white"/>
              </a:solidFill>
              <a:latin typeface="AR P丸ゴシック体E" panose="020F0900000000000000" pitchFamily="50" charset="-128"/>
              <a:ea typeface="AR P丸ゴシック体E" panose="020F0900000000000000" pitchFamily="50" charset="-128"/>
            </a:endParaRPr>
          </a:p>
        </p:txBody>
      </p:sp>
      <p:sp>
        <p:nvSpPr>
          <p:cNvPr id="3" name="角丸四角形吹き出し 2"/>
          <p:cNvSpPr/>
          <p:nvPr/>
        </p:nvSpPr>
        <p:spPr>
          <a:xfrm>
            <a:off x="1192534" y="1455313"/>
            <a:ext cx="9921933" cy="4573810"/>
          </a:xfrm>
          <a:prstGeom prst="wedgeRoundRectCallout">
            <a:avLst>
              <a:gd name="adj1" fmla="val -33677"/>
              <a:gd name="adj2" fmla="val 58929"/>
              <a:gd name="adj3" fmla="val 16667"/>
            </a:avLst>
          </a:prstGeom>
          <a:solidFill>
            <a:schemeClr val="bg1"/>
          </a:solidFill>
          <a:ln w="57150">
            <a:solidFill>
              <a:srgbClr val="FF33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a:t>
            </a:r>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ありがとう。</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　良かったね。</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　頑張ったね。</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　楽しかったね。</a:t>
            </a:r>
            <a:endParaRPr lang="ja-JP" altLang="en-US" sz="5400" dirty="0">
              <a:solidFill>
                <a:prstClr val="black"/>
              </a:solidFill>
              <a:latin typeface="AR P丸ゴシック体E" panose="020F0900000000000000" pitchFamily="50" charset="-128"/>
              <a:ea typeface="AR P丸ゴシック体E" panose="020F0900000000000000" pitchFamily="50" charset="-128"/>
            </a:endParaRPr>
          </a:p>
        </p:txBody>
      </p:sp>
      <p:sp>
        <p:nvSpPr>
          <p:cNvPr id="4" name="テキスト ボックス 3"/>
          <p:cNvSpPr txBox="1"/>
          <p:nvPr/>
        </p:nvSpPr>
        <p:spPr>
          <a:xfrm>
            <a:off x="7009836" y="1976905"/>
            <a:ext cx="3019446" cy="3416320"/>
          </a:xfrm>
          <a:prstGeom prst="rect">
            <a:avLst/>
          </a:prstGeom>
          <a:solidFill>
            <a:schemeClr val="bg1">
              <a:alpha val="0"/>
            </a:schemeClr>
          </a:solidFill>
          <a:ln>
            <a:noFill/>
          </a:ln>
        </p:spPr>
        <p:txBody>
          <a:bodyPr wrap="square" rtlCol="0">
            <a:spAutoFit/>
          </a:bodyPr>
          <a:lstStyle/>
          <a:p>
            <a:r>
              <a:rPr lang="ja-JP" altLang="en-US" sz="5400" dirty="0">
                <a:solidFill>
                  <a:prstClr val="black"/>
                </a:solidFill>
                <a:latin typeface="AR P丸ゴシック体E" panose="020F0900000000000000" pitchFamily="50" charset="-128"/>
                <a:ea typeface="AR P丸ゴシック体E" panose="020F0900000000000000" pitchFamily="50" charset="-128"/>
              </a:rPr>
              <a:t>大丈夫</a:t>
            </a:r>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a:solidFill>
                  <a:prstClr val="black"/>
                </a:solidFill>
                <a:latin typeface="AR P丸ゴシック体E" panose="020F0900000000000000" pitchFamily="50" charset="-128"/>
                <a:ea typeface="AR P丸ゴシック体E" panose="020F0900000000000000" pitchFamily="50" charset="-128"/>
              </a:rPr>
              <a:t>大変だね</a:t>
            </a:r>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a:solidFill>
                  <a:prstClr val="black"/>
                </a:solidFill>
                <a:latin typeface="AR P丸ゴシック体E" panose="020F0900000000000000" pitchFamily="50" charset="-128"/>
                <a:ea typeface="AR P丸ゴシック体E" panose="020F0900000000000000" pitchFamily="50" charset="-128"/>
              </a:rPr>
              <a:t>困ったね</a:t>
            </a:r>
            <a:r>
              <a:rPr lang="ja-JP" altLang="en-US" sz="5400" dirty="0" smtClean="0">
                <a:solidFill>
                  <a:prstClr val="black"/>
                </a:solidFill>
                <a:latin typeface="AR P丸ゴシック体E" panose="020F0900000000000000" pitchFamily="50" charset="-128"/>
                <a:ea typeface="AR P丸ゴシック体E" panose="020F0900000000000000" pitchFamily="50" charset="-128"/>
              </a:rPr>
              <a:t>。</a:t>
            </a:r>
            <a:endParaRPr lang="en-US" altLang="ja-JP" sz="54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5400" dirty="0">
                <a:solidFill>
                  <a:prstClr val="black"/>
                </a:solidFill>
                <a:latin typeface="AR P丸ゴシック体E" panose="020F0900000000000000" pitchFamily="50" charset="-128"/>
                <a:ea typeface="AR P丸ゴシック体E" panose="020F0900000000000000" pitchFamily="50" charset="-128"/>
              </a:rPr>
              <a:t>すごいね。</a:t>
            </a:r>
            <a:endParaRPr lang="ja-JP" altLang="en-US" sz="5400" dirty="0">
              <a:solidFill>
                <a:prstClr val="black"/>
              </a:solidFill>
            </a:endParaRPr>
          </a:p>
        </p:txBody>
      </p:sp>
      <p:pic>
        <p:nvPicPr>
          <p:cNvPr id="2" name="図 1"/>
          <p:cNvPicPr>
            <a:picLocks noChangeAspect="1"/>
          </p:cNvPicPr>
          <p:nvPr/>
        </p:nvPicPr>
        <p:blipFill>
          <a:blip r:embed="rId3"/>
          <a:stretch>
            <a:fillRect/>
          </a:stretch>
        </p:blipFill>
        <p:spPr>
          <a:xfrm>
            <a:off x="404337" y="4608685"/>
            <a:ext cx="1511631" cy="2045203"/>
          </a:xfrm>
          <a:prstGeom prst="rect">
            <a:avLst/>
          </a:prstGeom>
        </p:spPr>
      </p:pic>
      <p:sp>
        <p:nvSpPr>
          <p:cNvPr id="6" name="正方形/長方形 5"/>
          <p:cNvSpPr/>
          <p:nvPr/>
        </p:nvSpPr>
        <p:spPr>
          <a:xfrm>
            <a:off x="0" y="-1"/>
            <a:ext cx="12192000" cy="685800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190838155"/>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bg>
      <p:bgPr>
        <a:solidFill>
          <a:schemeClr val="bg1">
            <a:alpha val="0"/>
          </a:schemeClr>
        </a:solidFill>
        <a:effectLst/>
      </p:bgPr>
    </p:bg>
    <p:spTree>
      <p:nvGrpSpPr>
        <p:cNvPr id="1" name=""/>
        <p:cNvGrpSpPr/>
        <p:nvPr/>
      </p:nvGrpSpPr>
      <p:grpSpPr>
        <a:xfrm>
          <a:off x="0" y="0"/>
          <a:ext cx="0" cy="0"/>
          <a:chOff x="0" y="0"/>
          <a:chExt cx="0" cy="0"/>
        </a:xfrm>
      </p:grpSpPr>
      <p:sp>
        <p:nvSpPr>
          <p:cNvPr id="10" name="横巻き 9"/>
          <p:cNvSpPr/>
          <p:nvPr/>
        </p:nvSpPr>
        <p:spPr>
          <a:xfrm>
            <a:off x="3379860" y="0"/>
            <a:ext cx="4463373" cy="1341008"/>
          </a:xfrm>
          <a:prstGeom prst="horizontalScroll">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prstClr val="black"/>
              </a:solidFill>
            </a:endParaRPr>
          </a:p>
          <a:p>
            <a:pPr algn="ctr"/>
            <a:r>
              <a:rPr lang="ja-JP" altLang="en-US" sz="4400" dirty="0" smtClean="0">
                <a:solidFill>
                  <a:prstClr val="black"/>
                </a:solidFill>
                <a:latin typeface="AR P丸ゴシック体E" panose="020F0900000000000000" pitchFamily="50" charset="-128"/>
                <a:ea typeface="AR P丸ゴシック体E" panose="020F0900000000000000" pitchFamily="50" charset="-128"/>
              </a:rPr>
              <a:t>前向きな言葉</a:t>
            </a:r>
            <a:endParaRPr lang="ja-JP" altLang="en-US" sz="4400" dirty="0" smtClean="0">
              <a:ln w="0"/>
              <a:solidFill>
                <a:prstClr val="black"/>
              </a:solidFill>
              <a:latin typeface="AR P丸ゴシック体E" panose="020F0900000000000000" pitchFamily="50" charset="-128"/>
              <a:ea typeface="AR P丸ゴシック体E" panose="020F0900000000000000" pitchFamily="50" charset="-128"/>
            </a:endParaRPr>
          </a:p>
          <a:p>
            <a:endParaRPr lang="ja-JP" altLang="en-US" sz="4400" dirty="0">
              <a:solidFill>
                <a:prstClr val="white"/>
              </a:solidFill>
              <a:latin typeface="AR P丸ゴシック体E" panose="020F0900000000000000" pitchFamily="50" charset="-128"/>
              <a:ea typeface="AR P丸ゴシック体E" panose="020F0900000000000000" pitchFamily="50" charset="-128"/>
            </a:endParaRPr>
          </a:p>
        </p:txBody>
      </p:sp>
      <p:sp>
        <p:nvSpPr>
          <p:cNvPr id="3" name="角丸四角形吹き出し 2"/>
          <p:cNvSpPr/>
          <p:nvPr/>
        </p:nvSpPr>
        <p:spPr>
          <a:xfrm>
            <a:off x="1501628" y="1341008"/>
            <a:ext cx="8423330" cy="4688115"/>
          </a:xfrm>
          <a:prstGeom prst="wedgeRoundRectCallout">
            <a:avLst>
              <a:gd name="adj1" fmla="val -33677"/>
              <a:gd name="adj2" fmla="val 58929"/>
              <a:gd name="adj3" fmla="val 16667"/>
            </a:avLst>
          </a:prstGeom>
          <a:solidFill>
            <a:schemeClr val="bg1"/>
          </a:solid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応援しているよ。</a:t>
            </a:r>
            <a:endParaRPr lang="en-US" altLang="ja-JP" sz="4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4800" dirty="0">
                <a:solidFill>
                  <a:prstClr val="black"/>
                </a:solidFill>
                <a:latin typeface="AR P丸ゴシック体E" panose="020F0900000000000000" pitchFamily="50" charset="-128"/>
                <a:ea typeface="AR P丸ゴシック体E" panose="020F0900000000000000" pitchFamily="50" charset="-128"/>
              </a:rPr>
              <a:t>　</a:t>
            </a:r>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うまくいくといいね。</a:t>
            </a:r>
            <a:endParaRPr lang="en-US" altLang="ja-JP" sz="4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協力</a:t>
            </a:r>
            <a:r>
              <a:rPr lang="ja-JP" altLang="en-US" sz="4800" dirty="0">
                <a:solidFill>
                  <a:prstClr val="black"/>
                </a:solidFill>
                <a:latin typeface="AR P丸ゴシック体E" panose="020F0900000000000000" pitchFamily="50" charset="-128"/>
                <a:ea typeface="AR P丸ゴシック体E" panose="020F0900000000000000" pitchFamily="50" charset="-128"/>
              </a:rPr>
              <a:t>する</a:t>
            </a:r>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よ。</a:t>
            </a:r>
            <a:endParaRPr lang="en-US" altLang="ja-JP" sz="4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無理しないでいいんだよ。</a:t>
            </a:r>
            <a:endParaRPr lang="en-US" altLang="ja-JP" sz="4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大丈夫だよ。</a:t>
            </a:r>
            <a:endParaRPr lang="en-US" altLang="ja-JP" sz="4800" dirty="0" smtClean="0">
              <a:solidFill>
                <a:prstClr val="black"/>
              </a:solidFill>
              <a:latin typeface="AR P丸ゴシック体E" panose="020F0900000000000000" pitchFamily="50" charset="-128"/>
              <a:ea typeface="AR P丸ゴシック体E" panose="020F0900000000000000" pitchFamily="50" charset="-128"/>
            </a:endParaRPr>
          </a:p>
          <a:p>
            <a:r>
              <a:rPr lang="ja-JP" altLang="en-US" sz="4800" dirty="0" smtClean="0">
                <a:solidFill>
                  <a:prstClr val="black"/>
                </a:solidFill>
                <a:latin typeface="AR P丸ゴシック体E" panose="020F0900000000000000" pitchFamily="50" charset="-128"/>
                <a:ea typeface="AR P丸ゴシック体E" panose="020F0900000000000000" pitchFamily="50" charset="-128"/>
              </a:rPr>
              <a:t>　頑張っていこうよ。</a:t>
            </a:r>
            <a:endParaRPr lang="ja-JP" altLang="en-US" sz="4800" dirty="0">
              <a:solidFill>
                <a:prstClr val="black"/>
              </a:solidFill>
              <a:latin typeface="AR P丸ゴシック体E" panose="020F0900000000000000" pitchFamily="50" charset="-128"/>
              <a:ea typeface="AR P丸ゴシック体E" panose="020F0900000000000000" pitchFamily="50" charset="-128"/>
            </a:endParaRPr>
          </a:p>
        </p:txBody>
      </p:sp>
      <p:pic>
        <p:nvPicPr>
          <p:cNvPr id="5" name="図 4"/>
          <p:cNvPicPr>
            <a:picLocks noChangeAspect="1"/>
          </p:cNvPicPr>
          <p:nvPr/>
        </p:nvPicPr>
        <p:blipFill>
          <a:blip r:embed="rId3"/>
          <a:stretch>
            <a:fillRect/>
          </a:stretch>
        </p:blipFill>
        <p:spPr>
          <a:xfrm>
            <a:off x="218796" y="5009881"/>
            <a:ext cx="1877023" cy="1654935"/>
          </a:xfrm>
          <a:prstGeom prst="rect">
            <a:avLst/>
          </a:prstGeom>
        </p:spPr>
      </p:pic>
      <p:sp>
        <p:nvSpPr>
          <p:cNvPr id="2" name="正方形/長方形 1"/>
          <p:cNvSpPr/>
          <p:nvPr/>
        </p:nvSpPr>
        <p:spPr>
          <a:xfrm>
            <a:off x="0" y="0"/>
            <a:ext cx="12192000"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07229782"/>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図 4"/>
          <p:cNvPicPr>
            <a:picLocks noChangeAspect="1"/>
          </p:cNvPicPr>
          <p:nvPr/>
        </p:nvPicPr>
        <p:blipFill>
          <a:blip r:embed="rId2"/>
          <a:stretch>
            <a:fillRect/>
          </a:stretch>
        </p:blipFill>
        <p:spPr>
          <a:xfrm>
            <a:off x="244697" y="2254596"/>
            <a:ext cx="4185634" cy="2189409"/>
          </a:xfrm>
          <a:prstGeom prst="rect">
            <a:avLst/>
          </a:prstGeom>
        </p:spPr>
      </p:pic>
      <p:sp>
        <p:nvSpPr>
          <p:cNvPr id="3" name="テキスト ボックス 2"/>
          <p:cNvSpPr txBox="1"/>
          <p:nvPr/>
        </p:nvSpPr>
        <p:spPr>
          <a:xfrm flipH="1">
            <a:off x="1201019" y="325326"/>
            <a:ext cx="9053849" cy="1015663"/>
          </a:xfrm>
          <a:prstGeom prst="rect">
            <a:avLst/>
          </a:prstGeom>
          <a:noFill/>
        </p:spPr>
        <p:txBody>
          <a:bodyPr wrap="square" rtlCol="0">
            <a:spAutoFit/>
          </a:bodyPr>
          <a:lstStyle/>
          <a:p>
            <a:r>
              <a:rPr kumimoji="1" lang="ja-JP" altLang="en-US" sz="6000" dirty="0" smtClean="0">
                <a:latin typeface="AR P丸ゴシック体E" panose="020F0900000000000000" pitchFamily="50" charset="-128"/>
                <a:ea typeface="AR P丸ゴシック体E" panose="020F0900000000000000" pitchFamily="50" charset="-128"/>
              </a:rPr>
              <a:t>生活の中で積極的に使って</a:t>
            </a:r>
            <a:endParaRPr kumimoji="1" lang="ja-JP" altLang="en-US" sz="6000" dirty="0">
              <a:latin typeface="AR P丸ゴシック体E" panose="020F0900000000000000" pitchFamily="50" charset="-128"/>
              <a:ea typeface="AR P丸ゴシック体E" panose="020F0900000000000000" pitchFamily="50" charset="-128"/>
            </a:endParaRPr>
          </a:p>
        </p:txBody>
      </p:sp>
      <p:sp>
        <p:nvSpPr>
          <p:cNvPr id="7" name="テキスト ボックス 6"/>
          <p:cNvSpPr txBox="1"/>
          <p:nvPr/>
        </p:nvSpPr>
        <p:spPr>
          <a:xfrm flipH="1">
            <a:off x="4584878" y="1978740"/>
            <a:ext cx="6812924" cy="2862322"/>
          </a:xfrm>
          <a:prstGeom prst="rect">
            <a:avLst/>
          </a:prstGeom>
          <a:noFill/>
        </p:spPr>
        <p:txBody>
          <a:bodyPr wrap="square" rtlCol="0">
            <a:spAutoFit/>
          </a:bodyPr>
          <a:lstStyle/>
          <a:p>
            <a:pPr algn="ctr"/>
            <a:r>
              <a:rPr lang="ja-JP" altLang="en-US" sz="6000" dirty="0" smtClean="0">
                <a:latin typeface="AR P丸ゴシック体E" panose="020F0900000000000000" pitchFamily="50" charset="-128"/>
                <a:ea typeface="AR P丸ゴシック体E" panose="020F0900000000000000" pitchFamily="50" charset="-128"/>
              </a:rPr>
              <a:t>より良い人間関係を築いて</a:t>
            </a:r>
            <a:endParaRPr lang="en-US" altLang="ja-JP" sz="6000" dirty="0" smtClean="0">
              <a:latin typeface="AR P丸ゴシック体E" panose="020F0900000000000000" pitchFamily="50" charset="-128"/>
              <a:ea typeface="AR P丸ゴシック体E" panose="020F0900000000000000" pitchFamily="50" charset="-128"/>
            </a:endParaRPr>
          </a:p>
          <a:p>
            <a:pPr algn="ctr"/>
            <a:r>
              <a:rPr lang="ja-JP" altLang="en-US" sz="6000" dirty="0" smtClean="0">
                <a:latin typeface="AR P丸ゴシック体E" panose="020F0900000000000000" pitchFamily="50" charset="-128"/>
                <a:ea typeface="AR P丸ゴシック体E" panose="020F0900000000000000" pitchFamily="50" charset="-128"/>
              </a:rPr>
              <a:t>いきましょう。</a:t>
            </a:r>
            <a:endParaRPr kumimoji="1" lang="ja-JP" altLang="en-US" sz="6000" dirty="0">
              <a:latin typeface="AR P丸ゴシック体E" panose="020F0900000000000000" pitchFamily="50" charset="-128"/>
              <a:ea typeface="AR P丸ゴシック体E" panose="020F0900000000000000" pitchFamily="50" charset="-128"/>
            </a:endParaRPr>
          </a:p>
        </p:txBody>
      </p:sp>
      <p:sp>
        <p:nvSpPr>
          <p:cNvPr id="2" name="額縁 1">
            <a:hlinkClick r:id="rId3" action="ppaction://hlinkpres?slideindex=1&amp;slidetitle="/>
          </p:cNvPr>
          <p:cNvSpPr/>
          <p:nvPr/>
        </p:nvSpPr>
        <p:spPr>
          <a:xfrm>
            <a:off x="3915177" y="5357612"/>
            <a:ext cx="3309871" cy="1056067"/>
          </a:xfrm>
          <a:prstGeom prst="bevel">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3200" dirty="0" smtClean="0">
                <a:latin typeface="AR PＰＯＰ４B" panose="040B0800000000000000" pitchFamily="50" charset="-128"/>
                <a:ea typeface="AR PＰＯＰ４B" panose="040B0800000000000000" pitchFamily="50" charset="-128"/>
              </a:rPr>
              <a:t>戻る</a:t>
            </a:r>
            <a:endParaRPr kumimoji="1" lang="ja-JP" altLang="en-US" sz="3200" dirty="0">
              <a:latin typeface="AR PＰＯＰ４B" panose="040B0800000000000000" pitchFamily="50" charset="-128"/>
              <a:ea typeface="AR PＰＯＰ４B" panose="040B0800000000000000" pitchFamily="50" charset="-128"/>
            </a:endParaRPr>
          </a:p>
        </p:txBody>
      </p:sp>
    </p:spTree>
    <p:extLst>
      <p:ext uri="{BB962C8B-B14F-4D97-AF65-F5344CB8AC3E}">
        <p14:creationId xmlns:p14="http://schemas.microsoft.com/office/powerpoint/2010/main" val="23083794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6099858" y="3452620"/>
            <a:ext cx="5116010" cy="941426"/>
          </a:xfrm>
        </p:spPr>
        <p:txBody>
          <a:bodyPr>
            <a:normAutofit/>
          </a:bodyPr>
          <a:lstStyle/>
          <a:p>
            <a:pPr marL="0" indent="0">
              <a:buNone/>
            </a:pPr>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○頑張ったね。</a:t>
            </a:r>
            <a:endParaRPr kumimoji="1"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5" name="コンテンツ プレースホルダー 2"/>
          <p:cNvSpPr txBox="1">
            <a:spLocks/>
          </p:cNvSpPr>
          <p:nvPr/>
        </p:nvSpPr>
        <p:spPr>
          <a:xfrm>
            <a:off x="457222" y="2214789"/>
            <a:ext cx="4404147" cy="80116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○ありがとう。</a:t>
            </a:r>
            <a:endParaRPr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コンテンツ プレースホルダー 2"/>
          <p:cNvSpPr txBox="1">
            <a:spLocks/>
          </p:cNvSpPr>
          <p:nvPr/>
        </p:nvSpPr>
        <p:spPr>
          <a:xfrm>
            <a:off x="6050706" y="2226852"/>
            <a:ext cx="5214313" cy="913926"/>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○良かったね</a:t>
            </a:r>
            <a:r>
              <a:rPr lang="ja-JP" altLang="en-US" sz="5400" dirty="0" smtClean="0">
                <a:ln w="0"/>
                <a:solidFill>
                  <a:schemeClr val="tx1"/>
                </a:solidFill>
              </a:rPr>
              <a:t>。</a:t>
            </a:r>
            <a:endParaRPr lang="ja-JP" altLang="en-US" sz="5400" dirty="0">
              <a:ln w="0"/>
              <a:solidFill>
                <a:schemeClr val="tx1"/>
              </a:solidFill>
            </a:endParaRPr>
          </a:p>
        </p:txBody>
      </p:sp>
      <p:sp>
        <p:nvSpPr>
          <p:cNvPr id="7" name="コンテンツ プレースホルダー 2"/>
          <p:cNvSpPr txBox="1">
            <a:spLocks/>
          </p:cNvSpPr>
          <p:nvPr/>
        </p:nvSpPr>
        <p:spPr>
          <a:xfrm>
            <a:off x="5089967" y="4762152"/>
            <a:ext cx="4184035" cy="941426"/>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endParaRPr lang="ja-JP" altLang="en-US" dirty="0"/>
          </a:p>
        </p:txBody>
      </p:sp>
      <p:sp>
        <p:nvSpPr>
          <p:cNvPr id="9" name="正方形/長方形 8"/>
          <p:cNvSpPr/>
          <p:nvPr/>
        </p:nvSpPr>
        <p:spPr>
          <a:xfrm>
            <a:off x="457222" y="3392926"/>
            <a:ext cx="5081454" cy="923330"/>
          </a:xfrm>
          <a:prstGeom prst="rect">
            <a:avLst/>
          </a:prstGeom>
        </p:spPr>
        <p:txBody>
          <a:bodyPr wrap="square">
            <a:spAutoFit/>
          </a:bodyPr>
          <a:lstStyle/>
          <a:p>
            <a:r>
              <a:rPr lang="ja-JP" altLang="en-US" sz="5400" dirty="0" smtClean="0">
                <a:latin typeface="AR P丸ゴシック体E" panose="020F0900000000000000" pitchFamily="50" charset="-128"/>
                <a:ea typeface="AR P丸ゴシック体E" panose="020F0900000000000000" pitchFamily="50" charset="-128"/>
              </a:rPr>
              <a:t>○すばらしいね。</a:t>
            </a:r>
            <a:endParaRPr lang="ja-JP" altLang="en-US" sz="5400" dirty="0">
              <a:latin typeface="AR P丸ゴシック体E" panose="020F0900000000000000" pitchFamily="50" charset="-128"/>
              <a:ea typeface="AR P丸ゴシック体E" panose="020F0900000000000000" pitchFamily="50" charset="-128"/>
            </a:endParaRPr>
          </a:p>
        </p:txBody>
      </p:sp>
      <p:pic>
        <p:nvPicPr>
          <p:cNvPr id="4" name="図 3"/>
          <p:cNvPicPr>
            <a:picLocks noChangeAspect="1"/>
          </p:cNvPicPr>
          <p:nvPr/>
        </p:nvPicPr>
        <p:blipFill>
          <a:blip r:embed="rId3"/>
          <a:stretch>
            <a:fillRect/>
          </a:stretch>
        </p:blipFill>
        <p:spPr>
          <a:xfrm>
            <a:off x="5361743" y="4934773"/>
            <a:ext cx="2306352" cy="1537610"/>
          </a:xfrm>
          <a:prstGeom prst="rect">
            <a:avLst/>
          </a:prstGeom>
        </p:spPr>
      </p:pic>
      <p:sp>
        <p:nvSpPr>
          <p:cNvPr id="10" name="横巻き 9"/>
          <p:cNvSpPr/>
          <p:nvPr/>
        </p:nvSpPr>
        <p:spPr>
          <a:xfrm>
            <a:off x="824460" y="105126"/>
            <a:ext cx="7984689" cy="1741558"/>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schemeClr val="tx1"/>
              </a:solidFill>
            </a:endParaRPr>
          </a:p>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相手を思いやる</a:t>
            </a:r>
            <a:r>
              <a:rPr lang="ja-JP" altLang="en-US" sz="5400" dirty="0">
                <a:solidFill>
                  <a:schemeClr val="tx1"/>
                </a:solidFill>
                <a:latin typeface="AR P丸ゴシック体E" panose="020F0900000000000000" pitchFamily="50" charset="-128"/>
                <a:ea typeface="AR P丸ゴシック体E" panose="020F0900000000000000" pitchFamily="50" charset="-128"/>
              </a:rPr>
              <a:t>言葉</a:t>
            </a:r>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とは</a:t>
            </a:r>
            <a:endParaRPr lang="ja-JP" altLang="en-US" sz="5400" dirty="0" smtClean="0">
              <a:ln w="0"/>
              <a:solidFill>
                <a:schemeClr val="tx1"/>
              </a:solidFill>
              <a:latin typeface="AR P丸ゴシック体E" panose="020F0900000000000000" pitchFamily="50" charset="-128"/>
              <a:ea typeface="AR P丸ゴシック体E" panose="020F0900000000000000" pitchFamily="50" charset="-128"/>
            </a:endParaRPr>
          </a:p>
          <a:p>
            <a:endParaRPr kumimoji="1" lang="ja-JP" altLang="en-US" sz="5400" dirty="0">
              <a:latin typeface="AR P丸ゴシック体E" panose="020F0900000000000000" pitchFamily="50" charset="-128"/>
              <a:ea typeface="AR P丸ゴシック体E" panose="020F0900000000000000" pitchFamily="50" charset="-128"/>
            </a:endParaRPr>
          </a:p>
        </p:txBody>
      </p:sp>
      <p:sp>
        <p:nvSpPr>
          <p:cNvPr id="11" name="正方形/長方形 10"/>
          <p:cNvSpPr/>
          <p:nvPr/>
        </p:nvSpPr>
        <p:spPr>
          <a:xfrm>
            <a:off x="457222" y="4734277"/>
            <a:ext cx="5081454" cy="923330"/>
          </a:xfrm>
          <a:prstGeom prst="rect">
            <a:avLst/>
          </a:prstGeom>
        </p:spPr>
        <p:txBody>
          <a:bodyPr wrap="square">
            <a:spAutoFit/>
          </a:bodyPr>
          <a:lstStyle/>
          <a:p>
            <a:r>
              <a:rPr lang="ja-JP" altLang="en-US" sz="5400" dirty="0" smtClean="0">
                <a:latin typeface="AR P丸ゴシック体E" panose="020F0900000000000000" pitchFamily="50" charset="-128"/>
                <a:ea typeface="AR P丸ゴシック体E" panose="020F0900000000000000" pitchFamily="50" charset="-128"/>
              </a:rPr>
              <a:t>○大変だったね。</a:t>
            </a:r>
            <a:endParaRPr lang="ja-JP" altLang="en-US" sz="54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3499692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 calcmode="lin" valueType="num">
                                      <p:cBhvr>
                                        <p:cTn id="14" dur="500" fill="hold"/>
                                        <p:tgtEl>
                                          <p:spTgt spid="6"/>
                                        </p:tgtEl>
                                        <p:attrNameLst>
                                          <p:attrName>ppt_w</p:attrName>
                                        </p:attrNameLst>
                                      </p:cBhvr>
                                      <p:tavLst>
                                        <p:tav tm="0">
                                          <p:val>
                                            <p:fltVal val="0"/>
                                          </p:val>
                                        </p:tav>
                                        <p:tav tm="100000">
                                          <p:val>
                                            <p:strVal val="#ppt_w"/>
                                          </p:val>
                                        </p:tav>
                                      </p:tavLst>
                                    </p:anim>
                                    <p:anim calcmode="lin" valueType="num">
                                      <p:cBhvr>
                                        <p:cTn id="15" dur="500" fill="hold"/>
                                        <p:tgtEl>
                                          <p:spTgt spid="6"/>
                                        </p:tgtEl>
                                        <p:attrNameLst>
                                          <p:attrName>ppt_h</p:attrName>
                                        </p:attrNameLst>
                                      </p:cBhvr>
                                      <p:tavLst>
                                        <p:tav tm="0">
                                          <p:val>
                                            <p:fltVal val="0"/>
                                          </p:val>
                                        </p:tav>
                                        <p:tav tm="100000">
                                          <p:val>
                                            <p:strVal val="#ppt_h"/>
                                          </p:val>
                                        </p:tav>
                                      </p:tavLst>
                                    </p:anim>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9"/>
                                        </p:tgtEl>
                                        <p:attrNameLst>
                                          <p:attrName>style.visibility</p:attrName>
                                        </p:attrNameLst>
                                      </p:cBhvr>
                                      <p:to>
                                        <p:strVal val="visible"/>
                                      </p:to>
                                    </p:set>
                                    <p:anim calcmode="lin" valueType="num">
                                      <p:cBhvr>
                                        <p:cTn id="21" dur="500" fill="hold"/>
                                        <p:tgtEl>
                                          <p:spTgt spid="9"/>
                                        </p:tgtEl>
                                        <p:attrNameLst>
                                          <p:attrName>ppt_w</p:attrName>
                                        </p:attrNameLst>
                                      </p:cBhvr>
                                      <p:tavLst>
                                        <p:tav tm="0">
                                          <p:val>
                                            <p:fltVal val="0"/>
                                          </p:val>
                                        </p:tav>
                                        <p:tav tm="100000">
                                          <p:val>
                                            <p:strVal val="#ppt_w"/>
                                          </p:val>
                                        </p:tav>
                                      </p:tavLst>
                                    </p:anim>
                                    <p:anim calcmode="lin" valueType="num">
                                      <p:cBhvr>
                                        <p:cTn id="22" dur="500" fill="hold"/>
                                        <p:tgtEl>
                                          <p:spTgt spid="9"/>
                                        </p:tgtEl>
                                        <p:attrNameLst>
                                          <p:attrName>ppt_h</p:attrName>
                                        </p:attrNameLst>
                                      </p:cBhvr>
                                      <p:tavLst>
                                        <p:tav tm="0">
                                          <p:val>
                                            <p:fltVal val="0"/>
                                          </p:val>
                                        </p:tav>
                                        <p:tav tm="100000">
                                          <p:val>
                                            <p:strVal val="#ppt_h"/>
                                          </p:val>
                                        </p:tav>
                                      </p:tavLst>
                                    </p:anim>
                                    <p:animEffect transition="in" filter="fade">
                                      <p:cBhvr>
                                        <p:cTn id="23" dur="500"/>
                                        <p:tgtEl>
                                          <p:spTgt spid="9"/>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16" fill="hold" grpId="0" nodeType="clickEffect">
                                  <p:stCondLst>
                                    <p:cond delay="0"/>
                                  </p:stCondLst>
                                  <p:childTnLst>
                                    <p:set>
                                      <p:cBhvr>
                                        <p:cTn id="27" dur="1" fill="hold">
                                          <p:stCondLst>
                                            <p:cond delay="0"/>
                                          </p:stCondLst>
                                        </p:cTn>
                                        <p:tgtEl>
                                          <p:spTgt spid="3">
                                            <p:txEl>
                                              <p:pRg st="0" end="0"/>
                                            </p:txEl>
                                          </p:spTgt>
                                        </p:tgtEl>
                                        <p:attrNameLst>
                                          <p:attrName>style.visibility</p:attrName>
                                        </p:attrNameLst>
                                      </p:cBhvr>
                                      <p:to>
                                        <p:strVal val="visible"/>
                                      </p:to>
                                    </p:set>
                                    <p:anim calcmode="lin" valueType="num">
                                      <p:cBhvr>
                                        <p:cTn id="28"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30" dur="500"/>
                                        <p:tgtEl>
                                          <p:spTgt spid="3">
                                            <p:txEl>
                                              <p:pRg st="0" end="0"/>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1"/>
                                        </p:tgtEl>
                                        <p:attrNameLst>
                                          <p:attrName>style.visibility</p:attrName>
                                        </p:attrNameLst>
                                      </p:cBhvr>
                                      <p:to>
                                        <p:strVal val="visible"/>
                                      </p:to>
                                    </p:set>
                                    <p:anim calcmode="lin" valueType="num">
                                      <p:cBhvr>
                                        <p:cTn id="35" dur="500" fill="hold"/>
                                        <p:tgtEl>
                                          <p:spTgt spid="11"/>
                                        </p:tgtEl>
                                        <p:attrNameLst>
                                          <p:attrName>ppt_w</p:attrName>
                                        </p:attrNameLst>
                                      </p:cBhvr>
                                      <p:tavLst>
                                        <p:tav tm="0">
                                          <p:val>
                                            <p:fltVal val="0"/>
                                          </p:val>
                                        </p:tav>
                                        <p:tav tm="100000">
                                          <p:val>
                                            <p:strVal val="#ppt_w"/>
                                          </p:val>
                                        </p:tav>
                                      </p:tavLst>
                                    </p:anim>
                                    <p:anim calcmode="lin" valueType="num">
                                      <p:cBhvr>
                                        <p:cTn id="36" dur="500" fill="hold"/>
                                        <p:tgtEl>
                                          <p:spTgt spid="11"/>
                                        </p:tgtEl>
                                        <p:attrNameLst>
                                          <p:attrName>ppt_h</p:attrName>
                                        </p:attrNameLst>
                                      </p:cBhvr>
                                      <p:tavLst>
                                        <p:tav tm="0">
                                          <p:val>
                                            <p:fltVal val="0"/>
                                          </p:val>
                                        </p:tav>
                                        <p:tav tm="100000">
                                          <p:val>
                                            <p:strVal val="#ppt_h"/>
                                          </p:val>
                                        </p:tav>
                                      </p:tavLst>
                                    </p:anim>
                                    <p:animEffect transition="in" filter="fade">
                                      <p:cBhvr>
                                        <p:cTn id="3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P spid="6" grpId="0"/>
      <p:bldP spid="9" grpId="0"/>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375854" y="1890990"/>
            <a:ext cx="8596668" cy="1320800"/>
          </a:xfrm>
        </p:spPr>
        <p:txBody>
          <a:bodyPr>
            <a:normAutofit fontScale="90000"/>
          </a:bodyPr>
          <a:lstStyle/>
          <a:p>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相手を理解し共感する言葉です。</a:t>
            </a:r>
            <a:endParaRPr kumimoji="1"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円形吹き出し 5"/>
          <p:cNvSpPr/>
          <p:nvPr/>
        </p:nvSpPr>
        <p:spPr>
          <a:xfrm>
            <a:off x="4540832" y="2717441"/>
            <a:ext cx="5987489" cy="1610393"/>
          </a:xfrm>
          <a:prstGeom prst="wedgeEllipseCallout">
            <a:avLst>
              <a:gd name="adj1" fmla="val -45441"/>
              <a:gd name="adj2" fmla="val 49405"/>
            </a:avLst>
          </a:prstGeom>
          <a:solidFill>
            <a:schemeClr val="accent1">
              <a:alpha val="0"/>
            </a:schemeClr>
          </a:solidFill>
          <a:ln w="571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096631" y="3159079"/>
            <a:ext cx="4875891" cy="769441"/>
          </a:xfrm>
          <a:prstGeom prst="rect">
            <a:avLst/>
          </a:prstGeom>
          <a:noFill/>
        </p:spPr>
        <p:txBody>
          <a:bodyPr wrap="square" rtlCol="0">
            <a:spAutoFit/>
          </a:bodyPr>
          <a:lstStyle/>
          <a:p>
            <a:r>
              <a:rPr lang="ja-JP" altLang="en-US" sz="4400" dirty="0" smtClean="0">
                <a:latin typeface="AR P丸ゴシック体E" panose="020F0900000000000000" pitchFamily="50" charset="-128"/>
                <a:ea typeface="AR P丸ゴシック体E" panose="020F0900000000000000" pitchFamily="50" charset="-128"/>
              </a:rPr>
              <a:t>分かって</a:t>
            </a:r>
            <a:r>
              <a:rPr lang="ja-JP" altLang="en-US" sz="4400" dirty="0">
                <a:latin typeface="AR P丸ゴシック体E" panose="020F0900000000000000" pitchFamily="50" charset="-128"/>
                <a:ea typeface="AR P丸ゴシック体E" panose="020F0900000000000000" pitchFamily="50" charset="-128"/>
              </a:rPr>
              <a:t>くれたんだ</a:t>
            </a:r>
            <a:r>
              <a:rPr kumimoji="1" lang="ja-JP" altLang="en-US" sz="3200" dirty="0" smtClean="0">
                <a:latin typeface="AR P丸ゴシック体E" panose="020F0900000000000000" pitchFamily="50" charset="-128"/>
                <a:ea typeface="AR P丸ゴシック体E" panose="020F0900000000000000" pitchFamily="50" charset="-128"/>
              </a:rPr>
              <a:t>。</a:t>
            </a:r>
            <a:endParaRPr kumimoji="1" lang="ja-JP" altLang="en-US" sz="3200" dirty="0">
              <a:latin typeface="AR P丸ゴシック体E" panose="020F0900000000000000" pitchFamily="50" charset="-128"/>
              <a:ea typeface="AR P丸ゴシック体E" panose="020F0900000000000000" pitchFamily="50" charset="-128"/>
            </a:endParaRPr>
          </a:p>
        </p:txBody>
      </p:sp>
      <p:pic>
        <p:nvPicPr>
          <p:cNvPr id="3" name="図 2"/>
          <p:cNvPicPr>
            <a:picLocks noChangeAspect="1"/>
          </p:cNvPicPr>
          <p:nvPr/>
        </p:nvPicPr>
        <p:blipFill>
          <a:blip r:embed="rId3"/>
          <a:stretch>
            <a:fillRect/>
          </a:stretch>
        </p:blipFill>
        <p:spPr>
          <a:xfrm>
            <a:off x="3177599" y="3402972"/>
            <a:ext cx="1363233" cy="3392168"/>
          </a:xfrm>
          <a:prstGeom prst="rect">
            <a:avLst/>
          </a:prstGeom>
        </p:spPr>
      </p:pic>
      <p:sp>
        <p:nvSpPr>
          <p:cNvPr id="7" name="横巻き 6"/>
          <p:cNvSpPr/>
          <p:nvPr/>
        </p:nvSpPr>
        <p:spPr>
          <a:xfrm>
            <a:off x="2292439" y="88941"/>
            <a:ext cx="7289443" cy="1448812"/>
          </a:xfrm>
          <a:prstGeom prst="horizontalScroll">
            <a:avLst/>
          </a:prstGeom>
          <a:solidFill>
            <a:srgbClr val="FF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altLang="ja-JP" sz="3600" b="1" dirty="0" smtClean="0">
              <a:solidFill>
                <a:schemeClr val="tx1"/>
              </a:solidFill>
            </a:endParaRPr>
          </a:p>
          <a:p>
            <a:r>
              <a:rPr lang="ja-JP" altLang="en-US" sz="4800" dirty="0" smtClean="0">
                <a:solidFill>
                  <a:schemeClr val="tx1"/>
                </a:solidFill>
                <a:latin typeface="AR P丸ゴシック体E" panose="020F0900000000000000" pitchFamily="50" charset="-128"/>
                <a:ea typeface="AR P丸ゴシック体E" panose="020F0900000000000000" pitchFamily="50" charset="-128"/>
              </a:rPr>
              <a:t>相手を思いやる</a:t>
            </a:r>
            <a:r>
              <a:rPr lang="ja-JP" altLang="en-US" sz="4800" dirty="0">
                <a:solidFill>
                  <a:schemeClr val="tx1"/>
                </a:solidFill>
                <a:latin typeface="AR P丸ゴシック体E" panose="020F0900000000000000" pitchFamily="50" charset="-128"/>
                <a:ea typeface="AR P丸ゴシック体E" panose="020F0900000000000000" pitchFamily="50" charset="-128"/>
              </a:rPr>
              <a:t>言葉</a:t>
            </a:r>
            <a:r>
              <a:rPr lang="ja-JP" altLang="en-US" sz="4800" dirty="0" smtClean="0">
                <a:solidFill>
                  <a:schemeClr val="tx1"/>
                </a:solidFill>
                <a:latin typeface="AR P丸ゴシック体E" panose="020F0900000000000000" pitchFamily="50" charset="-128"/>
                <a:ea typeface="AR P丸ゴシック体E" panose="020F0900000000000000" pitchFamily="50" charset="-128"/>
              </a:rPr>
              <a:t>とは</a:t>
            </a:r>
            <a:endParaRPr lang="ja-JP" altLang="en-US" sz="4800" dirty="0" smtClean="0">
              <a:ln w="0"/>
              <a:solidFill>
                <a:schemeClr val="tx1"/>
              </a:solidFill>
              <a:latin typeface="AR P丸ゴシック体E" panose="020F0900000000000000" pitchFamily="50" charset="-128"/>
              <a:ea typeface="AR P丸ゴシック体E" panose="020F0900000000000000" pitchFamily="50" charset="-128"/>
            </a:endParaRPr>
          </a:p>
          <a:p>
            <a:endParaRPr kumimoji="1" lang="ja-JP" altLang="en-US" sz="4000" dirty="0">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3641024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sz="half" idx="1"/>
          </p:nvPr>
        </p:nvSpPr>
        <p:spPr>
          <a:xfrm>
            <a:off x="1871112" y="5378446"/>
            <a:ext cx="6748529" cy="1345377"/>
          </a:xfrm>
        </p:spPr>
        <p:txBody>
          <a:bodyPr>
            <a:noAutofit/>
          </a:bodyPr>
          <a:lstStyle/>
          <a:p>
            <a:pPr marL="0" indent="0">
              <a:buNone/>
            </a:pPr>
            <a:r>
              <a:rPr lang="ja-JP" altLang="en-US" sz="5400" dirty="0">
                <a:solidFill>
                  <a:schemeClr val="tx1"/>
                </a:solidFill>
                <a:latin typeface="AR P丸ゴシック体E" panose="020F0900000000000000" pitchFamily="50" charset="-128"/>
                <a:ea typeface="AR P丸ゴシック体E" panose="020F0900000000000000" pitchFamily="50" charset="-128"/>
              </a:rPr>
              <a:t>○いつでも</a:t>
            </a:r>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協力するよ。</a:t>
            </a:r>
            <a:endParaRPr kumimoji="1" lang="ja-JP" altLang="en-US" sz="5400" dirty="0">
              <a:solidFill>
                <a:schemeClr val="tx1"/>
              </a:solidFill>
              <a:latin typeface="AR P丸ゴシック体E" panose="020F0900000000000000" pitchFamily="50" charset="-128"/>
              <a:ea typeface="AR P丸ゴシック体E" panose="020F0900000000000000" pitchFamily="50" charset="-128"/>
            </a:endParaRPr>
          </a:p>
        </p:txBody>
      </p:sp>
      <p:sp>
        <p:nvSpPr>
          <p:cNvPr id="5" name="コンテンツ プレースホルダー 2"/>
          <p:cNvSpPr txBox="1">
            <a:spLocks/>
          </p:cNvSpPr>
          <p:nvPr/>
        </p:nvSpPr>
        <p:spPr>
          <a:xfrm>
            <a:off x="1806272" y="1830977"/>
            <a:ext cx="7337728" cy="801160"/>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○いつも応援してるよ。</a:t>
            </a:r>
            <a:r>
              <a:rPr lang="ja-JP" altLang="en-US" sz="4800" dirty="0" smtClean="0">
                <a:ln w="0"/>
                <a:solidFill>
                  <a:schemeClr val="tx1"/>
                </a:solidFill>
                <a:latin typeface="AR P丸ゴシック体E" panose="020F0900000000000000" pitchFamily="50" charset="-128"/>
                <a:ea typeface="AR P丸ゴシック体E" panose="020F0900000000000000" pitchFamily="50" charset="-128"/>
              </a:rPr>
              <a:t>　</a:t>
            </a:r>
            <a:endParaRPr lang="en-US" altLang="ja-JP" sz="4800" dirty="0" smtClean="0">
              <a:ln w="0"/>
              <a:solidFill>
                <a:schemeClr val="tx1"/>
              </a:solidFill>
              <a:latin typeface="AR P丸ゴシック体E" panose="020F0900000000000000" pitchFamily="50" charset="-128"/>
              <a:ea typeface="AR P丸ゴシック体E" panose="020F0900000000000000" pitchFamily="50" charset="-128"/>
            </a:endParaRPr>
          </a:p>
          <a:p>
            <a:pPr marL="0" indent="0">
              <a:buNone/>
            </a:pPr>
            <a:r>
              <a:rPr lang="ja-JP" altLang="en-US" sz="4800" dirty="0">
                <a:ln w="0"/>
                <a:solidFill>
                  <a:schemeClr val="tx1"/>
                </a:solidFill>
                <a:latin typeface="AR P丸ゴシック体E" panose="020F0900000000000000" pitchFamily="50" charset="-128"/>
                <a:ea typeface="AR P丸ゴシック体E" panose="020F0900000000000000" pitchFamily="50" charset="-128"/>
              </a:rPr>
              <a:t>　</a:t>
            </a:r>
            <a:endParaRPr lang="ja-JP" altLang="en-US" sz="4800" dirty="0">
              <a:ln w="0"/>
              <a:solidFill>
                <a:schemeClr val="tx1"/>
              </a:solidFill>
              <a:effectLst>
                <a:outerShdw blurRad="38100" dist="19050" dir="2700000" algn="tl" rotWithShape="0">
                  <a:schemeClr val="dk1">
                    <a:alpha val="40000"/>
                  </a:schemeClr>
                </a:outerShdw>
              </a:effectLst>
              <a:latin typeface="AR P丸ゴシック体E" panose="020F0900000000000000" pitchFamily="50" charset="-128"/>
              <a:ea typeface="AR P丸ゴシック体E" panose="020F0900000000000000" pitchFamily="50" charset="-128"/>
            </a:endParaRPr>
          </a:p>
        </p:txBody>
      </p:sp>
      <p:sp>
        <p:nvSpPr>
          <p:cNvPr id="6" name="コンテンツ プレースホルダー 2"/>
          <p:cNvSpPr txBox="1">
            <a:spLocks/>
          </p:cNvSpPr>
          <p:nvPr/>
        </p:nvSpPr>
        <p:spPr>
          <a:xfrm>
            <a:off x="1834010" y="2961280"/>
            <a:ext cx="6773038" cy="769567"/>
          </a:xfrm>
          <a:prstGeom prst="rect">
            <a:avLst/>
          </a:prstGeom>
        </p:spPr>
        <p:txBody>
          <a:bodyPr vert="horz" lIns="91440" tIns="45720" rIns="91440" bIns="45720" rtlCol="0">
            <a:noAutofit/>
          </a:bodyPr>
          <a:lstStyle>
            <a:lvl1pPr marL="342900" indent="-342900" algn="l" defTabSz="457200" rtl="0" eaLnBrk="1" latinLnBrk="0" hangingPunct="1">
              <a:spcBef>
                <a:spcPts val="1000"/>
              </a:spcBef>
              <a:spcAft>
                <a:spcPts val="0"/>
              </a:spcAft>
              <a:buClr>
                <a:schemeClr val="accent1"/>
              </a:buClr>
              <a:buSzPct val="80000"/>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kumimoji="1" sz="1200" kern="1200">
                <a:solidFill>
                  <a:schemeClr val="tx1">
                    <a:lumMod val="75000"/>
                    <a:lumOff val="25000"/>
                  </a:schemeClr>
                </a:solidFill>
                <a:latin typeface="+mn-lt"/>
                <a:ea typeface="+mn-ea"/>
                <a:cs typeface="+mn-cs"/>
              </a:defRPr>
            </a:lvl9pPr>
          </a:lstStyle>
          <a:p>
            <a:pPr marL="0" indent="0">
              <a:buNone/>
            </a:pPr>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○うまくいくといいね。</a:t>
            </a:r>
            <a:endParaRPr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9" name="正方形/長方形 8"/>
          <p:cNvSpPr/>
          <p:nvPr/>
        </p:nvSpPr>
        <p:spPr>
          <a:xfrm>
            <a:off x="1871112" y="4151265"/>
            <a:ext cx="8046691" cy="923330"/>
          </a:xfrm>
          <a:prstGeom prst="rect">
            <a:avLst/>
          </a:prstGeom>
        </p:spPr>
        <p:txBody>
          <a:bodyPr wrap="square">
            <a:spAutoFit/>
          </a:bodyPr>
          <a:lstStyle/>
          <a:p>
            <a:r>
              <a:rPr lang="ja-JP" altLang="en-US" sz="5400" dirty="0" smtClean="0">
                <a:latin typeface="AR P丸ゴシック体E" panose="020F0900000000000000" pitchFamily="50" charset="-128"/>
                <a:ea typeface="AR P丸ゴシック体E" panose="020F0900000000000000" pitchFamily="50" charset="-128"/>
              </a:rPr>
              <a:t>○無理しないでいいんだよ。</a:t>
            </a:r>
            <a:endParaRPr lang="ja-JP" altLang="en-US" sz="5400" dirty="0">
              <a:latin typeface="AR P丸ゴシック体E" panose="020F0900000000000000" pitchFamily="50" charset="-128"/>
              <a:ea typeface="AR P丸ゴシック体E" panose="020F0900000000000000" pitchFamily="50" charset="-128"/>
            </a:endParaRPr>
          </a:p>
        </p:txBody>
      </p:sp>
      <p:pic>
        <p:nvPicPr>
          <p:cNvPr id="10" name="図 9"/>
          <p:cNvPicPr>
            <a:picLocks noChangeAspect="1"/>
          </p:cNvPicPr>
          <p:nvPr/>
        </p:nvPicPr>
        <p:blipFill>
          <a:blip r:embed="rId3"/>
          <a:stretch>
            <a:fillRect/>
          </a:stretch>
        </p:blipFill>
        <p:spPr>
          <a:xfrm>
            <a:off x="9826580" y="4071687"/>
            <a:ext cx="1600551" cy="2096016"/>
          </a:xfrm>
          <a:prstGeom prst="rect">
            <a:avLst/>
          </a:prstGeom>
        </p:spPr>
      </p:pic>
      <p:sp>
        <p:nvSpPr>
          <p:cNvPr id="11" name="横巻き 10"/>
          <p:cNvSpPr/>
          <p:nvPr/>
        </p:nvSpPr>
        <p:spPr>
          <a:xfrm>
            <a:off x="1059745" y="145062"/>
            <a:ext cx="7929710" cy="1685915"/>
          </a:xfrm>
          <a:prstGeom prst="horizontalScroll">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5400" dirty="0" smtClean="0">
                <a:solidFill>
                  <a:schemeClr val="tx1"/>
                </a:solidFill>
                <a:latin typeface="AR P丸ゴシック体E" panose="020F0900000000000000" pitchFamily="50" charset="-128"/>
                <a:ea typeface="AR P丸ゴシック体E" panose="020F0900000000000000" pitchFamily="50" charset="-128"/>
              </a:rPr>
              <a:t>前向きになれる言葉とは</a:t>
            </a:r>
            <a:endParaRPr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192763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down)">
                                      <p:cBhvr>
                                        <p:cTn id="25" dur="580">
                                          <p:stCondLst>
                                            <p:cond delay="0"/>
                                          </p:stCondLst>
                                        </p:cTn>
                                        <p:tgtEl>
                                          <p:spTgt spid="6"/>
                                        </p:tgtEl>
                                      </p:cBhvr>
                                    </p:animEffect>
                                    <p:anim calcmode="lin" valueType="num">
                                      <p:cBhvr>
                                        <p:cTn id="26"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1" dur="26">
                                          <p:stCondLst>
                                            <p:cond delay="650"/>
                                          </p:stCondLst>
                                        </p:cTn>
                                        <p:tgtEl>
                                          <p:spTgt spid="6"/>
                                        </p:tgtEl>
                                      </p:cBhvr>
                                      <p:to x="100000" y="60000"/>
                                    </p:animScale>
                                    <p:animScale>
                                      <p:cBhvr>
                                        <p:cTn id="32" dur="166" decel="50000">
                                          <p:stCondLst>
                                            <p:cond delay="676"/>
                                          </p:stCondLst>
                                        </p:cTn>
                                        <p:tgtEl>
                                          <p:spTgt spid="6"/>
                                        </p:tgtEl>
                                      </p:cBhvr>
                                      <p:to x="100000" y="100000"/>
                                    </p:animScale>
                                    <p:animScale>
                                      <p:cBhvr>
                                        <p:cTn id="33" dur="26">
                                          <p:stCondLst>
                                            <p:cond delay="1312"/>
                                          </p:stCondLst>
                                        </p:cTn>
                                        <p:tgtEl>
                                          <p:spTgt spid="6"/>
                                        </p:tgtEl>
                                      </p:cBhvr>
                                      <p:to x="100000" y="80000"/>
                                    </p:animScale>
                                    <p:animScale>
                                      <p:cBhvr>
                                        <p:cTn id="34" dur="166" decel="50000">
                                          <p:stCondLst>
                                            <p:cond delay="1338"/>
                                          </p:stCondLst>
                                        </p:cTn>
                                        <p:tgtEl>
                                          <p:spTgt spid="6"/>
                                        </p:tgtEl>
                                      </p:cBhvr>
                                      <p:to x="100000" y="100000"/>
                                    </p:animScale>
                                    <p:animScale>
                                      <p:cBhvr>
                                        <p:cTn id="35" dur="26">
                                          <p:stCondLst>
                                            <p:cond delay="1642"/>
                                          </p:stCondLst>
                                        </p:cTn>
                                        <p:tgtEl>
                                          <p:spTgt spid="6"/>
                                        </p:tgtEl>
                                      </p:cBhvr>
                                      <p:to x="100000" y="90000"/>
                                    </p:animScale>
                                    <p:animScale>
                                      <p:cBhvr>
                                        <p:cTn id="36" dur="166" decel="50000">
                                          <p:stCondLst>
                                            <p:cond delay="1668"/>
                                          </p:stCondLst>
                                        </p:cTn>
                                        <p:tgtEl>
                                          <p:spTgt spid="6"/>
                                        </p:tgtEl>
                                      </p:cBhvr>
                                      <p:to x="100000" y="100000"/>
                                    </p:animScale>
                                    <p:animScale>
                                      <p:cBhvr>
                                        <p:cTn id="37" dur="26">
                                          <p:stCondLst>
                                            <p:cond delay="1808"/>
                                          </p:stCondLst>
                                        </p:cTn>
                                        <p:tgtEl>
                                          <p:spTgt spid="6"/>
                                        </p:tgtEl>
                                      </p:cBhvr>
                                      <p:to x="100000" y="95000"/>
                                    </p:animScale>
                                    <p:animScale>
                                      <p:cBhvr>
                                        <p:cTn id="38" dur="166" decel="50000">
                                          <p:stCondLst>
                                            <p:cond delay="1834"/>
                                          </p:stCondLst>
                                        </p:cTn>
                                        <p:tgtEl>
                                          <p:spTgt spid="6"/>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9"/>
                                        </p:tgtEl>
                                        <p:attrNameLst>
                                          <p:attrName>style.visibility</p:attrName>
                                        </p:attrNameLst>
                                      </p:cBhvr>
                                      <p:to>
                                        <p:strVal val="visible"/>
                                      </p:to>
                                    </p:set>
                                    <p:animEffect transition="in" filter="wipe(down)">
                                      <p:cBhvr>
                                        <p:cTn id="43" dur="580">
                                          <p:stCondLst>
                                            <p:cond delay="0"/>
                                          </p:stCondLst>
                                        </p:cTn>
                                        <p:tgtEl>
                                          <p:spTgt spid="9"/>
                                        </p:tgtEl>
                                      </p:cBhvr>
                                    </p:animEffect>
                                    <p:anim calcmode="lin" valueType="num">
                                      <p:cBhvr>
                                        <p:cTn id="44"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45"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46"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47"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48"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49" dur="26">
                                          <p:stCondLst>
                                            <p:cond delay="650"/>
                                          </p:stCondLst>
                                        </p:cTn>
                                        <p:tgtEl>
                                          <p:spTgt spid="9"/>
                                        </p:tgtEl>
                                      </p:cBhvr>
                                      <p:to x="100000" y="60000"/>
                                    </p:animScale>
                                    <p:animScale>
                                      <p:cBhvr>
                                        <p:cTn id="50" dur="166" decel="50000">
                                          <p:stCondLst>
                                            <p:cond delay="676"/>
                                          </p:stCondLst>
                                        </p:cTn>
                                        <p:tgtEl>
                                          <p:spTgt spid="9"/>
                                        </p:tgtEl>
                                      </p:cBhvr>
                                      <p:to x="100000" y="100000"/>
                                    </p:animScale>
                                    <p:animScale>
                                      <p:cBhvr>
                                        <p:cTn id="51" dur="26">
                                          <p:stCondLst>
                                            <p:cond delay="1312"/>
                                          </p:stCondLst>
                                        </p:cTn>
                                        <p:tgtEl>
                                          <p:spTgt spid="9"/>
                                        </p:tgtEl>
                                      </p:cBhvr>
                                      <p:to x="100000" y="80000"/>
                                    </p:animScale>
                                    <p:animScale>
                                      <p:cBhvr>
                                        <p:cTn id="52" dur="166" decel="50000">
                                          <p:stCondLst>
                                            <p:cond delay="1338"/>
                                          </p:stCondLst>
                                        </p:cTn>
                                        <p:tgtEl>
                                          <p:spTgt spid="9"/>
                                        </p:tgtEl>
                                      </p:cBhvr>
                                      <p:to x="100000" y="100000"/>
                                    </p:animScale>
                                    <p:animScale>
                                      <p:cBhvr>
                                        <p:cTn id="53" dur="26">
                                          <p:stCondLst>
                                            <p:cond delay="1642"/>
                                          </p:stCondLst>
                                        </p:cTn>
                                        <p:tgtEl>
                                          <p:spTgt spid="9"/>
                                        </p:tgtEl>
                                      </p:cBhvr>
                                      <p:to x="100000" y="90000"/>
                                    </p:animScale>
                                    <p:animScale>
                                      <p:cBhvr>
                                        <p:cTn id="54" dur="166" decel="50000">
                                          <p:stCondLst>
                                            <p:cond delay="1668"/>
                                          </p:stCondLst>
                                        </p:cTn>
                                        <p:tgtEl>
                                          <p:spTgt spid="9"/>
                                        </p:tgtEl>
                                      </p:cBhvr>
                                      <p:to x="100000" y="100000"/>
                                    </p:animScale>
                                    <p:animScale>
                                      <p:cBhvr>
                                        <p:cTn id="55" dur="26">
                                          <p:stCondLst>
                                            <p:cond delay="1808"/>
                                          </p:stCondLst>
                                        </p:cTn>
                                        <p:tgtEl>
                                          <p:spTgt spid="9"/>
                                        </p:tgtEl>
                                      </p:cBhvr>
                                      <p:to x="100000" y="95000"/>
                                    </p:animScale>
                                    <p:animScale>
                                      <p:cBhvr>
                                        <p:cTn id="56" dur="166" decel="50000">
                                          <p:stCondLst>
                                            <p:cond delay="1834"/>
                                          </p:stCondLst>
                                        </p:cTn>
                                        <p:tgtEl>
                                          <p:spTgt spid="9"/>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0" end="0"/>
                                            </p:txEl>
                                          </p:spTgt>
                                        </p:tgtEl>
                                        <p:attrNameLst>
                                          <p:attrName>style.visibility</p:attrName>
                                        </p:attrNameLst>
                                      </p:cBhvr>
                                      <p:to>
                                        <p:strVal val="visible"/>
                                      </p:to>
                                    </p:set>
                                    <p:animEffect transition="in" filter="wipe(down)">
                                      <p:cBhvr>
                                        <p:cTn id="61" dur="580">
                                          <p:stCondLst>
                                            <p:cond delay="0"/>
                                          </p:stCondLst>
                                        </p:cTn>
                                        <p:tgtEl>
                                          <p:spTgt spid="3">
                                            <p:txEl>
                                              <p:pRg st="0" end="0"/>
                                            </p:txEl>
                                          </p:spTgt>
                                        </p:tgtEl>
                                      </p:cBhvr>
                                    </p:animEffect>
                                    <p:anim calcmode="lin" valueType="num">
                                      <p:cBhvr>
                                        <p:cTn id="62"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63"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64"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65"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66"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67" dur="26">
                                          <p:stCondLst>
                                            <p:cond delay="650"/>
                                          </p:stCondLst>
                                        </p:cTn>
                                        <p:tgtEl>
                                          <p:spTgt spid="3">
                                            <p:txEl>
                                              <p:pRg st="0" end="0"/>
                                            </p:txEl>
                                          </p:spTgt>
                                        </p:tgtEl>
                                      </p:cBhvr>
                                      <p:to x="100000" y="60000"/>
                                    </p:animScale>
                                    <p:animScale>
                                      <p:cBhvr>
                                        <p:cTn id="68" dur="166" decel="50000">
                                          <p:stCondLst>
                                            <p:cond delay="676"/>
                                          </p:stCondLst>
                                        </p:cTn>
                                        <p:tgtEl>
                                          <p:spTgt spid="3">
                                            <p:txEl>
                                              <p:pRg st="0" end="0"/>
                                            </p:txEl>
                                          </p:spTgt>
                                        </p:tgtEl>
                                      </p:cBhvr>
                                      <p:to x="100000" y="100000"/>
                                    </p:animScale>
                                    <p:animScale>
                                      <p:cBhvr>
                                        <p:cTn id="69" dur="26">
                                          <p:stCondLst>
                                            <p:cond delay="1312"/>
                                          </p:stCondLst>
                                        </p:cTn>
                                        <p:tgtEl>
                                          <p:spTgt spid="3">
                                            <p:txEl>
                                              <p:pRg st="0" end="0"/>
                                            </p:txEl>
                                          </p:spTgt>
                                        </p:tgtEl>
                                      </p:cBhvr>
                                      <p:to x="100000" y="80000"/>
                                    </p:animScale>
                                    <p:animScale>
                                      <p:cBhvr>
                                        <p:cTn id="70" dur="166" decel="50000">
                                          <p:stCondLst>
                                            <p:cond delay="1338"/>
                                          </p:stCondLst>
                                        </p:cTn>
                                        <p:tgtEl>
                                          <p:spTgt spid="3">
                                            <p:txEl>
                                              <p:pRg st="0" end="0"/>
                                            </p:txEl>
                                          </p:spTgt>
                                        </p:tgtEl>
                                      </p:cBhvr>
                                      <p:to x="100000" y="100000"/>
                                    </p:animScale>
                                    <p:animScale>
                                      <p:cBhvr>
                                        <p:cTn id="71" dur="26">
                                          <p:stCondLst>
                                            <p:cond delay="1642"/>
                                          </p:stCondLst>
                                        </p:cTn>
                                        <p:tgtEl>
                                          <p:spTgt spid="3">
                                            <p:txEl>
                                              <p:pRg st="0" end="0"/>
                                            </p:txEl>
                                          </p:spTgt>
                                        </p:tgtEl>
                                      </p:cBhvr>
                                      <p:to x="100000" y="90000"/>
                                    </p:animScale>
                                    <p:animScale>
                                      <p:cBhvr>
                                        <p:cTn id="72" dur="166" decel="50000">
                                          <p:stCondLst>
                                            <p:cond delay="1668"/>
                                          </p:stCondLst>
                                        </p:cTn>
                                        <p:tgtEl>
                                          <p:spTgt spid="3">
                                            <p:txEl>
                                              <p:pRg st="0" end="0"/>
                                            </p:txEl>
                                          </p:spTgt>
                                        </p:tgtEl>
                                      </p:cBhvr>
                                      <p:to x="100000" y="100000"/>
                                    </p:animScale>
                                    <p:animScale>
                                      <p:cBhvr>
                                        <p:cTn id="73" dur="26">
                                          <p:stCondLst>
                                            <p:cond delay="1808"/>
                                          </p:stCondLst>
                                        </p:cTn>
                                        <p:tgtEl>
                                          <p:spTgt spid="3">
                                            <p:txEl>
                                              <p:pRg st="0" end="0"/>
                                            </p:txEl>
                                          </p:spTgt>
                                        </p:tgtEl>
                                      </p:cBhvr>
                                      <p:to x="100000" y="95000"/>
                                    </p:animScale>
                                    <p:animScale>
                                      <p:cBhvr>
                                        <p:cTn id="74"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991673" y="1648496"/>
            <a:ext cx="9141467" cy="1129807"/>
          </a:xfrm>
        </p:spPr>
        <p:txBody>
          <a:bodyPr>
            <a:noAutofit/>
          </a:bodyPr>
          <a:lstStyle/>
          <a:p>
            <a:r>
              <a:rPr lang="ja-JP" altLang="en-US" sz="5400" dirty="0" smtClean="0">
                <a:ln w="0"/>
                <a:solidFill>
                  <a:schemeClr val="tx1"/>
                </a:solidFill>
                <a:latin typeface="AR P丸ゴシック体E" panose="020F0900000000000000" pitchFamily="50" charset="-128"/>
                <a:ea typeface="AR P丸ゴシック体E" panose="020F0900000000000000" pitchFamily="50" charset="-128"/>
              </a:rPr>
              <a:t>次につながる明るい言葉です。</a:t>
            </a:r>
            <a:endParaRPr kumimoji="1" lang="ja-JP" altLang="en-US" sz="5400" dirty="0">
              <a:ln w="0"/>
              <a:solidFill>
                <a:schemeClr val="tx1"/>
              </a:solidFill>
              <a:latin typeface="AR P丸ゴシック体E" panose="020F0900000000000000" pitchFamily="50" charset="-128"/>
              <a:ea typeface="AR P丸ゴシック体E" panose="020F0900000000000000" pitchFamily="50" charset="-128"/>
            </a:endParaRPr>
          </a:p>
        </p:txBody>
      </p:sp>
      <p:sp>
        <p:nvSpPr>
          <p:cNvPr id="6" name="円形吹き出し 5"/>
          <p:cNvSpPr/>
          <p:nvPr/>
        </p:nvSpPr>
        <p:spPr>
          <a:xfrm>
            <a:off x="3758551" y="2745856"/>
            <a:ext cx="6913376" cy="1993570"/>
          </a:xfrm>
          <a:prstGeom prst="wedgeEllipseCallout">
            <a:avLst>
              <a:gd name="adj1" fmla="val -53375"/>
              <a:gd name="adj2" fmla="val 2265"/>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4641749" y="3338364"/>
            <a:ext cx="5118834" cy="830997"/>
          </a:xfrm>
          <a:prstGeom prst="rect">
            <a:avLst/>
          </a:prstGeom>
          <a:noFill/>
        </p:spPr>
        <p:txBody>
          <a:bodyPr wrap="square" rtlCol="0">
            <a:spAutoFit/>
          </a:bodyPr>
          <a:lstStyle/>
          <a:p>
            <a:r>
              <a:rPr lang="ja-JP" altLang="en-US" sz="4800" dirty="0" smtClean="0">
                <a:latin typeface="AR P丸ゴシック体E" panose="020F0900000000000000" pitchFamily="50" charset="-128"/>
                <a:ea typeface="AR P丸ゴシック体E" panose="020F0900000000000000" pitchFamily="50" charset="-128"/>
              </a:rPr>
              <a:t>また，がんばろう。</a:t>
            </a:r>
            <a:endParaRPr kumimoji="1" lang="ja-JP" altLang="en-US" sz="4800" dirty="0"/>
          </a:p>
        </p:txBody>
      </p:sp>
      <p:pic>
        <p:nvPicPr>
          <p:cNvPr id="3" name="図 2"/>
          <p:cNvPicPr>
            <a:picLocks noChangeAspect="1"/>
          </p:cNvPicPr>
          <p:nvPr/>
        </p:nvPicPr>
        <p:blipFill>
          <a:blip r:embed="rId3"/>
          <a:stretch>
            <a:fillRect/>
          </a:stretch>
        </p:blipFill>
        <p:spPr>
          <a:xfrm>
            <a:off x="2062806" y="3116745"/>
            <a:ext cx="1695745" cy="3596691"/>
          </a:xfrm>
          <a:prstGeom prst="rect">
            <a:avLst/>
          </a:prstGeom>
        </p:spPr>
      </p:pic>
      <p:sp>
        <p:nvSpPr>
          <p:cNvPr id="7" name="横巻き 6"/>
          <p:cNvSpPr/>
          <p:nvPr/>
        </p:nvSpPr>
        <p:spPr>
          <a:xfrm>
            <a:off x="1609861" y="0"/>
            <a:ext cx="7109137" cy="1579210"/>
          </a:xfrm>
          <a:prstGeom prst="horizontalScroll">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ja-JP" altLang="en-US" sz="4800" dirty="0" smtClean="0">
                <a:solidFill>
                  <a:schemeClr val="tx1"/>
                </a:solidFill>
                <a:latin typeface="AR P丸ゴシック体E" panose="020F0900000000000000" pitchFamily="50" charset="-128"/>
                <a:ea typeface="AR P丸ゴシック体E" panose="020F0900000000000000" pitchFamily="50" charset="-128"/>
              </a:rPr>
              <a:t>前向きになれる言葉とは</a:t>
            </a:r>
            <a:endParaRPr lang="ja-JP" altLang="en-US" sz="4800" dirty="0">
              <a:ln w="0"/>
              <a:solidFill>
                <a:schemeClr val="tx1"/>
              </a:solidFill>
              <a:latin typeface="AR P丸ゴシック体E" panose="020F0900000000000000" pitchFamily="50" charset="-128"/>
              <a:ea typeface="AR P丸ゴシック体E" panose="020F0900000000000000" pitchFamily="50" charset="-128"/>
            </a:endParaRPr>
          </a:p>
        </p:txBody>
      </p:sp>
    </p:spTree>
    <p:extLst>
      <p:ext uri="{BB962C8B-B14F-4D97-AF65-F5344CB8AC3E}">
        <p14:creationId xmlns:p14="http://schemas.microsoft.com/office/powerpoint/2010/main" val="2074101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2" presetClass="entr" presetSubtype="4"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wipe(down)">
                                      <p:cBhvr>
                                        <p:cTn id="14" dur="500"/>
                                        <p:tgtEl>
                                          <p:spTgt spid="6"/>
                                        </p:tgtEl>
                                      </p:cBhvr>
                                    </p:animEffect>
                                  </p:childTnLst>
                                </p:cTn>
                              </p:par>
                              <p:par>
                                <p:cTn id="15" presetID="22" presetClass="entr" presetSubtype="4" fill="hold" grpId="0" nodeType="with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ipe(down)">
                                      <p:cBhvr>
                                        <p:cTn id="1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1169232" y="749509"/>
            <a:ext cx="8598977" cy="2797952"/>
          </a:xfrm>
        </p:spPr>
        <p:txBody>
          <a:bodyPr>
            <a:noAutofit/>
          </a:bodyPr>
          <a:lstStyle/>
          <a:p>
            <a:pPr algn="ctr"/>
            <a:r>
              <a:rPr kumimoji="1" lang="ja-JP" altLang="en-US" dirty="0" smtClean="0">
                <a:ln w="0"/>
                <a:solidFill>
                  <a:schemeClr val="tx1"/>
                </a:solidFill>
                <a:latin typeface="AR P丸ゴシック体E" panose="020F0900000000000000" pitchFamily="50" charset="-128"/>
                <a:ea typeface="AR P丸ゴシック体E" panose="020F0900000000000000" pitchFamily="50" charset="-128"/>
              </a:rPr>
              <a:t>いろんな場面を想定して</a:t>
            </a:r>
            <a: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br>
            <a: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t/>
            </a:r>
            <a:br>
              <a:rPr kumimoji="1" lang="en-US" altLang="ja-JP" dirty="0" smtClean="0">
                <a:ln w="0"/>
                <a:solidFill>
                  <a:schemeClr val="tx1"/>
                </a:solidFill>
                <a:latin typeface="AR P丸ゴシック体E" panose="020F0900000000000000" pitchFamily="50" charset="-128"/>
                <a:ea typeface="AR P丸ゴシック体E" panose="020F0900000000000000" pitchFamily="50" charset="-128"/>
              </a:rPr>
            </a:br>
            <a:r>
              <a:rPr lang="ja-JP" altLang="en-US" dirty="0" smtClean="0">
                <a:ln w="0"/>
                <a:solidFill>
                  <a:schemeClr val="tx1"/>
                </a:solidFill>
                <a:latin typeface="AR P丸ゴシック体E" panose="020F0900000000000000" pitchFamily="50" charset="-128"/>
                <a:ea typeface="AR P丸ゴシック体E" panose="020F0900000000000000" pitchFamily="50" charset="-128"/>
              </a:rPr>
              <a:t>練習して</a:t>
            </a:r>
            <a:r>
              <a:rPr kumimoji="1" lang="ja-JP" altLang="en-US" dirty="0" smtClean="0">
                <a:ln w="0"/>
                <a:solidFill>
                  <a:schemeClr val="tx1"/>
                </a:solidFill>
                <a:latin typeface="AR P丸ゴシック体E" panose="020F0900000000000000" pitchFamily="50" charset="-128"/>
                <a:ea typeface="AR P丸ゴシック体E" panose="020F0900000000000000" pitchFamily="50" charset="-128"/>
              </a:rPr>
              <a:t>みましょう</a:t>
            </a:r>
            <a:endParaRPr kumimoji="1" lang="ja-JP" altLang="en-US" dirty="0">
              <a:ln w="0"/>
              <a:solidFill>
                <a:schemeClr val="tx1"/>
              </a:solidFill>
              <a:latin typeface="AR P丸ゴシック体E" panose="020F0900000000000000" pitchFamily="50" charset="-128"/>
              <a:ea typeface="AR P丸ゴシック体E" panose="020F0900000000000000" pitchFamily="50" charset="-128"/>
            </a:endParaRPr>
          </a:p>
        </p:txBody>
      </p:sp>
      <p:pic>
        <p:nvPicPr>
          <p:cNvPr id="7" name="図 6"/>
          <p:cNvPicPr>
            <a:picLocks noChangeAspect="1"/>
          </p:cNvPicPr>
          <p:nvPr/>
        </p:nvPicPr>
        <p:blipFill>
          <a:blip r:embed="rId3"/>
          <a:stretch>
            <a:fillRect/>
          </a:stretch>
        </p:blipFill>
        <p:spPr>
          <a:xfrm>
            <a:off x="3278123" y="4016504"/>
            <a:ext cx="4700030" cy="2019797"/>
          </a:xfrm>
          <a:prstGeom prst="rect">
            <a:avLst/>
          </a:prstGeom>
        </p:spPr>
      </p:pic>
    </p:spTree>
    <p:extLst>
      <p:ext uri="{BB962C8B-B14F-4D97-AF65-F5344CB8AC3E}">
        <p14:creationId xmlns:p14="http://schemas.microsoft.com/office/powerpoint/2010/main" val="37610044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67111" y="555082"/>
            <a:ext cx="3394661" cy="611012"/>
          </a:xfrm>
        </p:spPr>
        <p:txBody>
          <a:bodyPr>
            <a:noAutofit/>
          </a:bodyPr>
          <a:lstStyle/>
          <a:p>
            <a:r>
              <a:rPr lang="ja-JP" altLang="en-US" dirty="0">
                <a:ln w="0"/>
                <a:solidFill>
                  <a:schemeClr val="tx1"/>
                </a:solidFill>
              </a:rPr>
              <a:t>練習</a:t>
            </a:r>
            <a:r>
              <a:rPr kumimoji="1" lang="ja-JP" altLang="en-US" dirty="0" smtClean="0">
                <a:ln w="0"/>
                <a:solidFill>
                  <a:schemeClr val="tx1"/>
                </a:solidFill>
              </a:rPr>
              <a:t>１</a:t>
            </a:r>
            <a:r>
              <a:rPr kumimoji="1" lang="ja-JP" altLang="en-US" dirty="0" smtClean="0">
                <a:ln w="0"/>
                <a:solidFill>
                  <a:schemeClr val="tx1"/>
                </a:solidFill>
                <a:effectLst>
                  <a:outerShdw blurRad="38100" dist="19050" dir="2700000" algn="tl" rotWithShape="0">
                    <a:schemeClr val="dk1">
                      <a:alpha val="40000"/>
                    </a:schemeClr>
                  </a:outerShdw>
                </a:effectLst>
              </a:rPr>
              <a:t>　</a:t>
            </a:r>
            <a:r>
              <a:rPr kumimoji="1" lang="en-US" altLang="ja-JP" dirty="0" smtClean="0">
                <a:ln w="0"/>
                <a:solidFill>
                  <a:schemeClr val="tx1"/>
                </a:solidFill>
                <a:effectLst>
                  <a:outerShdw blurRad="38100" dist="19050" dir="2700000" algn="tl" rotWithShape="0">
                    <a:schemeClr val="dk1">
                      <a:alpha val="40000"/>
                    </a:schemeClr>
                  </a:outerShdw>
                </a:effectLst>
              </a:rPr>
              <a:t/>
            </a:r>
            <a:br>
              <a:rPr kumimoji="1" lang="en-US" altLang="ja-JP" dirty="0" smtClean="0">
                <a:ln w="0"/>
                <a:solidFill>
                  <a:schemeClr val="tx1"/>
                </a:solidFill>
                <a:effectLst>
                  <a:outerShdw blurRad="38100" dist="19050" dir="2700000" algn="tl" rotWithShape="0">
                    <a:schemeClr val="dk1">
                      <a:alpha val="40000"/>
                    </a:schemeClr>
                  </a:outerShdw>
                </a:effectLst>
              </a:rPr>
            </a:br>
            <a:endParaRPr kumimoji="1" lang="ja-JP" altLang="en-US" dirty="0"/>
          </a:p>
        </p:txBody>
      </p:sp>
      <p:sp>
        <p:nvSpPr>
          <p:cNvPr id="7" name="円形吹き出し 6"/>
          <p:cNvSpPr/>
          <p:nvPr/>
        </p:nvSpPr>
        <p:spPr>
          <a:xfrm>
            <a:off x="4678878" y="555082"/>
            <a:ext cx="6531666" cy="3640283"/>
          </a:xfrm>
          <a:prstGeom prst="wedgeEllipseCallout">
            <a:avLst>
              <a:gd name="adj1" fmla="val -29883"/>
              <a:gd name="adj2" fmla="val 51905"/>
            </a:avLst>
          </a:prstGeom>
          <a:noFill/>
          <a:ln w="5715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テキスト ボックス 8"/>
          <p:cNvSpPr txBox="1"/>
          <p:nvPr/>
        </p:nvSpPr>
        <p:spPr>
          <a:xfrm>
            <a:off x="5891668" y="1097950"/>
            <a:ext cx="4733660" cy="2554545"/>
          </a:xfrm>
          <a:prstGeom prst="rect">
            <a:avLst/>
          </a:prstGeom>
          <a:noFill/>
        </p:spPr>
        <p:txBody>
          <a:bodyPr wrap="square" rtlCol="0">
            <a:spAutoFit/>
          </a:bodyPr>
          <a:lstStyle/>
          <a:p>
            <a:r>
              <a:rPr kumimoji="1" lang="ja-JP" altLang="en-US" sz="4000" dirty="0" smtClean="0">
                <a:latin typeface="AR P丸ゴシック体E" panose="020F0900000000000000" pitchFamily="50" charset="-128"/>
                <a:ea typeface="AR P丸ゴシック体E" panose="020F0900000000000000" pitchFamily="50" charset="-128"/>
              </a:rPr>
              <a:t>昨日ワールドカップ遅くまで見ていて宿題</a:t>
            </a:r>
            <a:r>
              <a:rPr lang="ja-JP" altLang="en-US" sz="4000" dirty="0" smtClean="0">
                <a:latin typeface="AR P丸ゴシック体E" panose="020F0900000000000000" pitchFamily="50" charset="-128"/>
                <a:ea typeface="AR P丸ゴシック体E" panose="020F0900000000000000" pitchFamily="50" charset="-128"/>
              </a:rPr>
              <a:t>ができてないんだ。</a:t>
            </a:r>
            <a:endParaRPr lang="en-US" altLang="ja-JP" sz="4000" dirty="0" smtClean="0">
              <a:latin typeface="AR P丸ゴシック体E" panose="020F0900000000000000" pitchFamily="50" charset="-128"/>
              <a:ea typeface="AR P丸ゴシック体E" panose="020F0900000000000000" pitchFamily="50" charset="-128"/>
            </a:endParaRPr>
          </a:p>
          <a:p>
            <a:r>
              <a:rPr kumimoji="1" lang="ja-JP" altLang="en-US" sz="4000" dirty="0">
                <a:latin typeface="AR P丸ゴシック体E" panose="020F0900000000000000" pitchFamily="50" charset="-128"/>
                <a:ea typeface="AR P丸ゴシック体E" panose="020F0900000000000000" pitchFamily="50" charset="-128"/>
              </a:rPr>
              <a:t>困った</a:t>
            </a:r>
            <a:r>
              <a:rPr kumimoji="1" lang="ja-JP" altLang="en-US" sz="4000" dirty="0" smtClean="0">
                <a:latin typeface="AR P丸ゴシック体E" panose="020F0900000000000000" pitchFamily="50" charset="-128"/>
                <a:ea typeface="AR P丸ゴシック体E" panose="020F0900000000000000" pitchFamily="50" charset="-128"/>
              </a:rPr>
              <a:t>なあ。</a:t>
            </a:r>
            <a:endParaRPr kumimoji="1" lang="ja-JP" altLang="en-US" sz="4000" dirty="0">
              <a:latin typeface="AR P丸ゴシック体E" panose="020F0900000000000000" pitchFamily="50" charset="-128"/>
              <a:ea typeface="AR P丸ゴシック体E" panose="020F0900000000000000" pitchFamily="50" charset="-128"/>
            </a:endParaRPr>
          </a:p>
        </p:txBody>
      </p:sp>
      <p:sp>
        <p:nvSpPr>
          <p:cNvPr id="10" name="タイトル 1"/>
          <p:cNvSpPr txBox="1">
            <a:spLocks/>
          </p:cNvSpPr>
          <p:nvPr/>
        </p:nvSpPr>
        <p:spPr>
          <a:xfrm>
            <a:off x="345668" y="265195"/>
            <a:ext cx="4066263" cy="2882126"/>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1"/>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r>
              <a:rPr lang="ja-JP" altLang="en-US" sz="4000" dirty="0" smtClean="0">
                <a:ln w="0"/>
                <a:solidFill>
                  <a:schemeClr val="tx1"/>
                </a:solidFill>
              </a:rPr>
              <a:t>　</a:t>
            </a:r>
            <a:r>
              <a:rPr lang="en-US" altLang="ja-JP" sz="4000" dirty="0" smtClean="0">
                <a:ln w="0"/>
                <a:solidFill>
                  <a:schemeClr val="tx1"/>
                </a:solidFill>
                <a:effectLst>
                  <a:outerShdw blurRad="38100" dist="19050" dir="2700000" algn="tl" rotWithShape="0">
                    <a:schemeClr val="dk1">
                      <a:alpha val="40000"/>
                    </a:schemeClr>
                  </a:outerShdw>
                </a:effectLst>
              </a:rPr>
              <a:t/>
            </a:r>
            <a:br>
              <a:rPr lang="en-US" altLang="ja-JP" sz="4000" dirty="0" smtClean="0">
                <a:ln w="0"/>
                <a:solidFill>
                  <a:schemeClr val="tx1"/>
                </a:solidFill>
                <a:effectLst>
                  <a:outerShdw blurRad="38100" dist="19050" dir="2700000" algn="tl" rotWithShape="0">
                    <a:schemeClr val="dk1">
                      <a:alpha val="40000"/>
                    </a:schemeClr>
                  </a:outerShdw>
                </a:effectLst>
              </a:rPr>
            </a:br>
            <a:r>
              <a:rPr lang="en-US" altLang="ja-JP" sz="4000" dirty="0" smtClean="0">
                <a:ln w="0"/>
                <a:solidFill>
                  <a:schemeClr val="tx1"/>
                </a:solidFill>
                <a:effectLst>
                  <a:outerShdw blurRad="38100" dist="19050" dir="2700000" algn="tl" rotWithShape="0">
                    <a:schemeClr val="dk1">
                      <a:alpha val="40000"/>
                    </a:schemeClr>
                  </a:outerShdw>
                </a:effectLst>
              </a:rPr>
              <a:t/>
            </a:r>
            <a:br>
              <a:rPr lang="en-US" altLang="ja-JP" sz="4000" dirty="0" smtClean="0">
                <a:ln w="0"/>
                <a:solidFill>
                  <a:schemeClr val="tx1"/>
                </a:solidFill>
                <a:effectLst>
                  <a:outerShdw blurRad="38100" dist="19050" dir="2700000" algn="tl" rotWithShape="0">
                    <a:schemeClr val="dk1">
                      <a:alpha val="40000"/>
                    </a:schemeClr>
                  </a:outerShdw>
                </a:effectLst>
              </a:rPr>
            </a:br>
            <a:r>
              <a:rPr lang="ja-JP" altLang="en-US" sz="4000" dirty="0" smtClean="0">
                <a:ln w="0"/>
                <a:solidFill>
                  <a:schemeClr val="tx1"/>
                </a:solidFill>
                <a:latin typeface="+mj-ea"/>
              </a:rPr>
              <a:t>友達から</a:t>
            </a:r>
            <a:endParaRPr lang="en-US" altLang="ja-JP" sz="4000" dirty="0" smtClean="0">
              <a:ln w="0"/>
              <a:solidFill>
                <a:schemeClr val="tx1"/>
              </a:solidFill>
              <a:latin typeface="+mj-ea"/>
            </a:endParaRPr>
          </a:p>
          <a:p>
            <a:r>
              <a:rPr lang="ja-JP" altLang="en-US" sz="4000" dirty="0" smtClean="0">
                <a:ln w="0"/>
                <a:solidFill>
                  <a:schemeClr val="tx1"/>
                </a:solidFill>
                <a:latin typeface="+mj-ea"/>
              </a:rPr>
              <a:t>話しかけられた。</a:t>
            </a:r>
            <a:endParaRPr lang="ja-JP" altLang="en-US" sz="4000" dirty="0">
              <a:latin typeface="+mj-ea"/>
            </a:endParaRPr>
          </a:p>
        </p:txBody>
      </p:sp>
      <p:pic>
        <p:nvPicPr>
          <p:cNvPr id="3" name="図 2"/>
          <p:cNvPicPr>
            <a:picLocks noChangeAspect="1"/>
          </p:cNvPicPr>
          <p:nvPr/>
        </p:nvPicPr>
        <p:blipFill>
          <a:blip r:embed="rId3"/>
          <a:stretch>
            <a:fillRect/>
          </a:stretch>
        </p:blipFill>
        <p:spPr>
          <a:xfrm>
            <a:off x="2883634" y="3761605"/>
            <a:ext cx="3008034" cy="3008114"/>
          </a:xfrm>
          <a:prstGeom prst="rect">
            <a:avLst/>
          </a:prstGeom>
        </p:spPr>
      </p:pic>
    </p:spTree>
    <p:extLst>
      <p:ext uri="{BB962C8B-B14F-4D97-AF65-F5344CB8AC3E}">
        <p14:creationId xmlns:p14="http://schemas.microsoft.com/office/powerpoint/2010/main" val="3478132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p:bldLst>
  </p:timing>
</p:sld>
</file>

<file path=ppt/theme/theme1.xml><?xml version="1.0" encoding="utf-8"?>
<a:theme xmlns:a="http://schemas.openxmlformats.org/drawingml/2006/main" name="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2.xml><?xml version="1.0" encoding="utf-8"?>
<a:theme xmlns:a="http://schemas.openxmlformats.org/drawingml/2006/main" name="1_ファセット">
  <a:themeElements>
    <a:clrScheme name="ファセット">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ファセット">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ファセット">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spDef>
      <a:spPr>
        <a:solidFill>
          <a:schemeClr val="accent1">
            <a:alpha val="0"/>
          </a:schemeClr>
        </a:solidFill>
        <a:ln w="38100"/>
      </a:spPr>
      <a:bodyPr rtlCol="0" anchor="ctr"/>
      <a:lstStyle>
        <a:defPPr>
          <a:defRPr b="1" dirty="0"/>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Facet" id="{C0C680CD-088A-49FC-A102-D699147F32B2}" vid="{0B5AB586-D108-4FC1-8368-649FE654B894}"/>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4684</TotalTime>
  <Words>3178</Words>
  <Application>Microsoft Office PowerPoint</Application>
  <PresentationFormat>ワイド画面</PresentationFormat>
  <Paragraphs>363</Paragraphs>
  <Slides>34</Slides>
  <Notes>33</Notes>
  <HiddenSlides>0</HiddenSlides>
  <MMClips>0</MMClips>
  <ScaleCrop>false</ScaleCrop>
  <HeadingPairs>
    <vt:vector size="6" baseType="variant">
      <vt:variant>
        <vt:lpstr>使用されているフォント</vt:lpstr>
      </vt:variant>
      <vt:variant>
        <vt:i4>8</vt:i4>
      </vt:variant>
      <vt:variant>
        <vt:lpstr>テーマ</vt:lpstr>
      </vt:variant>
      <vt:variant>
        <vt:i4>2</vt:i4>
      </vt:variant>
      <vt:variant>
        <vt:lpstr>スライド タイトル</vt:lpstr>
      </vt:variant>
      <vt:variant>
        <vt:i4>34</vt:i4>
      </vt:variant>
    </vt:vector>
  </HeadingPairs>
  <TitlesOfParts>
    <vt:vector size="44" baseType="lpstr">
      <vt:lpstr>AR PＰＯＰ４B</vt:lpstr>
      <vt:lpstr>AR P丸ゴシック体E</vt:lpstr>
      <vt:lpstr>ＭＳ Ｐゴシック</vt:lpstr>
      <vt:lpstr>メイリオ</vt:lpstr>
      <vt:lpstr>Arial</vt:lpstr>
      <vt:lpstr>Calibri</vt:lpstr>
      <vt:lpstr>Trebuchet MS</vt:lpstr>
      <vt:lpstr>Wingdings 3</vt:lpstr>
      <vt:lpstr>ファセット</vt:lpstr>
      <vt:lpstr>1_ファセット</vt:lpstr>
      <vt:lpstr>PowerPoint プレゼンテーション</vt:lpstr>
      <vt:lpstr>コミュニケーションにはいろいろな タイプがあります</vt:lpstr>
      <vt:lpstr>PowerPoint プレゼンテーション</vt:lpstr>
      <vt:lpstr>PowerPoint プレゼンテーション</vt:lpstr>
      <vt:lpstr>相手を理解し共感する言葉です。</vt:lpstr>
      <vt:lpstr>PowerPoint プレゼンテーション</vt:lpstr>
      <vt:lpstr>次につながる明るい言葉です。</vt:lpstr>
      <vt:lpstr>いろんな場面を想定して  練習してみましょう</vt:lpstr>
      <vt:lpstr>練習１　 </vt:lpstr>
      <vt:lpstr>そんなとき，どのような答え方をしたら良いでしょうか。</vt:lpstr>
      <vt:lpstr>PowerPoint プレゼンテーション</vt:lpstr>
      <vt:lpstr>相手の気持ちに共感しつつ，どのように行動すればよいのかを伝えましょう。</vt:lpstr>
      <vt:lpstr>ここで一句</vt:lpstr>
      <vt:lpstr>練習２　  </vt:lpstr>
      <vt:lpstr>そんなとき，どのような答え方をしたら良いでしょうか。</vt:lpstr>
      <vt:lpstr>PowerPoint プレゼンテーション</vt:lpstr>
      <vt:lpstr>相手を責めるのではなく，自分の気持ちを伝えながら，どのようにしてほしかったのかを伝えましょう。</vt:lpstr>
      <vt:lpstr>ここで一句</vt:lpstr>
      <vt:lpstr> 友達が つぶやいて きた。</vt:lpstr>
      <vt:lpstr>そんなとき，どのような答え方をしたら良いでしょうか。</vt:lpstr>
      <vt:lpstr>PowerPoint プレゼンテーション</vt:lpstr>
      <vt:lpstr>相手の気持ちを受け止めて いきましょう。</vt:lpstr>
      <vt:lpstr>ここで一句</vt:lpstr>
      <vt:lpstr>練習４</vt:lpstr>
      <vt:lpstr>そんなとき，どのような答え方をしたら良いでしょうか。</vt:lpstr>
      <vt:lpstr>PowerPoint プレゼンテーション</vt:lpstr>
      <vt:lpstr>うれしい気持ちは素直に表現しましょう。</vt:lpstr>
      <vt:lpstr>ここで一句</vt:lpstr>
      <vt:lpstr>まとめ</vt:lpstr>
      <vt:lpstr>より良い人間関係を作って いきます。</vt:lpstr>
      <vt:lpstr>PowerPoint プレゼンテーション</vt:lpstr>
      <vt:lpstr>PowerPoint プレゼンテーション</vt:lpstr>
      <vt:lpstr>PowerPoint プレゼンテーション</vt:lpstr>
      <vt:lpstr>PowerPoint プレゼンテーション</vt:lpstr>
    </vt:vector>
  </TitlesOfParts>
  <Company>徳島県立総合教育センター</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Let‘ｓソーシャルスキルアップ</dc:title>
  <dc:creator>kk101</dc:creator>
  <cp:lastModifiedBy>森下 由美</cp:lastModifiedBy>
  <cp:revision>347</cp:revision>
  <cp:lastPrinted>2017-11-20T03:20:29Z</cp:lastPrinted>
  <dcterms:created xsi:type="dcterms:W3CDTF">2017-08-24T02:03:47Z</dcterms:created>
  <dcterms:modified xsi:type="dcterms:W3CDTF">2018-02-05T08:30:05Z</dcterms:modified>
</cp:coreProperties>
</file>