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259" r:id="rId3"/>
    <p:sldId id="299" r:id="rId4"/>
    <p:sldId id="323" r:id="rId5"/>
    <p:sldId id="260" r:id="rId6"/>
    <p:sldId id="308" r:id="rId7"/>
    <p:sldId id="310" r:id="rId8"/>
    <p:sldId id="313" r:id="rId9"/>
    <p:sldId id="314" r:id="rId10"/>
    <p:sldId id="311" r:id="rId11"/>
    <p:sldId id="262" r:id="rId12"/>
    <p:sldId id="263" r:id="rId13"/>
    <p:sldId id="293" r:id="rId14"/>
    <p:sldId id="264" r:id="rId15"/>
    <p:sldId id="316" r:id="rId16"/>
    <p:sldId id="305" r:id="rId17"/>
    <p:sldId id="298" r:id="rId18"/>
    <p:sldId id="295" r:id="rId19"/>
    <p:sldId id="276" r:id="rId20"/>
    <p:sldId id="319" r:id="rId21"/>
    <p:sldId id="320" r:id="rId22"/>
    <p:sldId id="306" r:id="rId23"/>
    <p:sldId id="303" r:id="rId24"/>
    <p:sldId id="294" r:id="rId25"/>
    <p:sldId id="277" r:id="rId26"/>
    <p:sldId id="322" r:id="rId27"/>
    <p:sldId id="278" r:id="rId28"/>
    <p:sldId id="279" r:id="rId29"/>
    <p:sldId id="280" r:id="rId30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1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863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454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53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384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2368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762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111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20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05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839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19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052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568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239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831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99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394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6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" Target="slide1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21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12" Type="http://schemas.openxmlformats.org/officeDocument/2006/relationships/image" Target="../media/image20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11" Type="http://schemas.openxmlformats.org/officeDocument/2006/relationships/image" Target="../media/image19.em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Relationship Id="rId14" Type="http://schemas.openxmlformats.org/officeDocument/2006/relationships/image" Target="../media/image22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4.xml"/><Relationship Id="rId5" Type="http://schemas.openxmlformats.org/officeDocument/2006/relationships/slide" Target="slide18.xml"/><Relationship Id="rId4" Type="http://schemas.openxmlformats.org/officeDocument/2006/relationships/slide" Target="slide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" Target="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21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12" Type="http://schemas.openxmlformats.org/officeDocument/2006/relationships/image" Target="../media/image20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11" Type="http://schemas.openxmlformats.org/officeDocument/2006/relationships/image" Target="../media/image19.em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Relationship Id="rId14" Type="http://schemas.openxmlformats.org/officeDocument/2006/relationships/image" Target="../media/image2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emf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2.emf"/><Relationship Id="rId4" Type="http://schemas.openxmlformats.org/officeDocument/2006/relationships/image" Target="../media/image31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4.xml"/><Relationship Id="rId5" Type="http://schemas.openxmlformats.org/officeDocument/2006/relationships/slide" Target="slide25.xml"/><Relationship Id="rId4" Type="http://schemas.openxmlformats.org/officeDocument/2006/relationships/slide" Target="slide2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21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12" Type="http://schemas.openxmlformats.org/officeDocument/2006/relationships/image" Target="../media/image20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11" Type="http://schemas.openxmlformats.org/officeDocument/2006/relationships/image" Target="../media/image19.em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Relationship Id="rId14" Type="http://schemas.openxmlformats.org/officeDocument/2006/relationships/image" Target="../media/image22.e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image" Target="../media/image19.emf"/><Relationship Id="rId3" Type="http://schemas.openxmlformats.org/officeDocument/2006/relationships/image" Target="../media/image36.emf"/><Relationship Id="rId7" Type="http://schemas.openxmlformats.org/officeDocument/2006/relationships/image" Target="../media/image13.emf"/><Relationship Id="rId12" Type="http://schemas.openxmlformats.org/officeDocument/2006/relationships/image" Target="../media/image18.emf"/><Relationship Id="rId2" Type="http://schemas.openxmlformats.org/officeDocument/2006/relationships/image" Target="../media/image1.emf"/><Relationship Id="rId16" Type="http://schemas.openxmlformats.org/officeDocument/2006/relationships/image" Target="../media/image22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emf"/><Relationship Id="rId11" Type="http://schemas.openxmlformats.org/officeDocument/2006/relationships/image" Target="../media/image17.emf"/><Relationship Id="rId5" Type="http://schemas.openxmlformats.org/officeDocument/2006/relationships/image" Target="../media/image11.emf"/><Relationship Id="rId15" Type="http://schemas.openxmlformats.org/officeDocument/2006/relationships/image" Target="../media/image21.emf"/><Relationship Id="rId10" Type="http://schemas.openxmlformats.org/officeDocument/2006/relationships/image" Target="../media/image16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Relationship Id="rId14" Type="http://schemas.openxmlformats.org/officeDocument/2006/relationships/image" Target="../media/image20.em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3.xml"/><Relationship Id="rId6" Type="http://schemas.openxmlformats.org/officeDocument/2006/relationships/hyperlink" Target="&#12473;&#12479;&#12540;&#12488;.pptx" TargetMode="External"/><Relationship Id="rId5" Type="http://schemas.openxmlformats.org/officeDocument/2006/relationships/image" Target="../media/image40.emf"/><Relationship Id="rId4" Type="http://schemas.openxmlformats.org/officeDocument/2006/relationships/image" Target="../media/image39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4.xml"/><Relationship Id="rId2" Type="http://schemas.openxmlformats.org/officeDocument/2006/relationships/slide" Target="slide13.xml"/><Relationship Id="rId1" Type="http://schemas.openxmlformats.org/officeDocument/2006/relationships/slideLayout" Target="../slideLayouts/slideLayout4.xml"/><Relationship Id="rId5" Type="http://schemas.openxmlformats.org/officeDocument/2006/relationships/slide" Target="slide8.xml"/><Relationship Id="rId4" Type="http://schemas.openxmlformats.org/officeDocument/2006/relationships/slide" Target="slide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" Target="slide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emf"/><Relationship Id="rId13" Type="http://schemas.openxmlformats.org/officeDocument/2006/relationships/image" Target="../media/image21.emf"/><Relationship Id="rId3" Type="http://schemas.openxmlformats.org/officeDocument/2006/relationships/image" Target="../media/image11.emf"/><Relationship Id="rId7" Type="http://schemas.openxmlformats.org/officeDocument/2006/relationships/image" Target="../media/image15.emf"/><Relationship Id="rId12" Type="http://schemas.openxmlformats.org/officeDocument/2006/relationships/image" Target="../media/image20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emf"/><Relationship Id="rId11" Type="http://schemas.openxmlformats.org/officeDocument/2006/relationships/image" Target="../media/image19.emf"/><Relationship Id="rId5" Type="http://schemas.openxmlformats.org/officeDocument/2006/relationships/image" Target="../media/image13.emf"/><Relationship Id="rId10" Type="http://schemas.openxmlformats.org/officeDocument/2006/relationships/image" Target="../media/image18.emf"/><Relationship Id="rId4" Type="http://schemas.openxmlformats.org/officeDocument/2006/relationships/image" Target="../media/image12.emf"/><Relationship Id="rId9" Type="http://schemas.openxmlformats.org/officeDocument/2006/relationships/image" Target="../media/image17.emf"/><Relationship Id="rId14" Type="http://schemas.openxmlformats.org/officeDocument/2006/relationships/image" Target="../media/image2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18186" y="904653"/>
            <a:ext cx="10560676" cy="1632485"/>
          </a:xfrm>
        </p:spPr>
        <p:txBody>
          <a:bodyPr>
            <a:noAutofit/>
          </a:bodyPr>
          <a:lstStyle/>
          <a:p>
            <a:pPr algn="ctr"/>
            <a:r>
              <a:rPr kumimoji="1" lang="ja-JP" altLang="en-US" sz="60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「規律・規範」について学ぼう</a:t>
            </a:r>
            <a:endParaRPr kumimoji="1" lang="ja-JP" altLang="en-US" sz="60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08604" y="2704563"/>
            <a:ext cx="5283446" cy="290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06618" y="442974"/>
            <a:ext cx="8596668" cy="1320800"/>
          </a:xfrm>
        </p:spPr>
        <p:txBody>
          <a:bodyPr>
            <a:normAutofit/>
          </a:bodyPr>
          <a:lstStyle/>
          <a:p>
            <a:r>
              <a:rPr kumimoji="1" lang="ja-JP" altLang="en-US" sz="6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人に名前を呼ばれた時は</a:t>
            </a:r>
            <a:endParaRPr kumimoji="1" lang="ja-JP" altLang="en-US" sz="60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8621941" cy="1497011"/>
          </a:xfrm>
        </p:spPr>
        <p:txBody>
          <a:bodyPr>
            <a:normAutofit/>
          </a:bodyPr>
          <a:lstStyle/>
          <a:p>
            <a:r>
              <a:rPr lang="ja-JP" altLang="en-US" sz="60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  <a:cs typeface="+mj-cs"/>
              </a:rPr>
              <a:t>きちんと返事をして</a:t>
            </a:r>
            <a:endParaRPr kumimoji="1" lang="ja-JP" altLang="en-US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77333" y="3791309"/>
            <a:ext cx="10847557" cy="1811547"/>
          </a:xfrm>
        </p:spPr>
        <p:txBody>
          <a:bodyPr>
            <a:normAutofit/>
          </a:bodyPr>
          <a:lstStyle/>
          <a:p>
            <a:r>
              <a:rPr lang="ja-JP" altLang="en-US" sz="60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  <a:cs typeface="+mj-cs"/>
              </a:rPr>
              <a:t>体も呼ばれた方に向けましょう。</a:t>
            </a:r>
            <a:endParaRPr kumimoji="1" lang="ja-JP" altLang="en-US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25948" y="4834589"/>
            <a:ext cx="1377338" cy="1536533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9275" y="1438092"/>
            <a:ext cx="2330528" cy="2353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31381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67111" y="555082"/>
            <a:ext cx="3394661" cy="611012"/>
          </a:xfrm>
        </p:spPr>
        <p:txBody>
          <a:bodyPr>
            <a:noAutofit/>
          </a:bodyPr>
          <a:lstStyle/>
          <a:p>
            <a:r>
              <a:rPr lang="ja-JP" altLang="en-US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練習</a:t>
            </a:r>
            <a:r>
              <a:rPr lang="ja-JP" altLang="en-US" sz="44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２</a:t>
            </a:r>
            <a:r>
              <a:rPr kumimoji="1" lang="ja-JP" altLang="en-US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r>
              <a:rPr kumimoji="1" lang="en-US" altLang="ja-JP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sz="4400" dirty="0"/>
          </a:p>
        </p:txBody>
      </p:sp>
      <p:sp>
        <p:nvSpPr>
          <p:cNvPr id="7" name="円形吹き出し 6"/>
          <p:cNvSpPr/>
          <p:nvPr/>
        </p:nvSpPr>
        <p:spPr>
          <a:xfrm>
            <a:off x="4771909" y="555082"/>
            <a:ext cx="4922535" cy="2218634"/>
          </a:xfrm>
          <a:prstGeom prst="wedgeEllipseCallou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19323" y="972257"/>
            <a:ext cx="402770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先生に伝えることを思い出したわ。</a:t>
            </a:r>
            <a:endParaRPr kumimoji="1" lang="ja-JP" altLang="en-US" sz="32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367111" y="555082"/>
            <a:ext cx="4066263" cy="29260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sz="4800" dirty="0" smtClean="0">
                <a:ln w="0"/>
                <a:solidFill>
                  <a:schemeClr val="tx1"/>
                </a:solidFill>
              </a:rPr>
              <a:t>職員室に入るとき</a:t>
            </a:r>
            <a:endParaRPr lang="ja-JP" altLang="en-US" sz="4800" dirty="0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948" y="2466649"/>
            <a:ext cx="1516398" cy="4110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13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9154" y="588279"/>
            <a:ext cx="9616519" cy="918522"/>
          </a:xfrm>
        </p:spPr>
        <p:txBody>
          <a:bodyPr>
            <a:noAutofit/>
          </a:bodyPr>
          <a:lstStyle/>
          <a:p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そんなときの，正しい行動はどれでしょう？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1861" y="1488603"/>
            <a:ext cx="3137036" cy="3405250"/>
          </a:xfrm>
        </p:spPr>
        <p:txBody>
          <a:bodyPr>
            <a:normAutofit/>
          </a:bodyPr>
          <a:lstStyle/>
          <a:p>
            <a:pPr marL="0" lvl="0" indent="0">
              <a:buClr>
                <a:srgbClr val="5FCBEF"/>
              </a:buClr>
              <a:buNone/>
            </a:pPr>
            <a:r>
              <a:rPr lang="en-US" altLang="ja-JP" sz="4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</a:t>
            </a:r>
            <a:endParaRPr lang="ja-JP" altLang="en-US" sz="4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ja-JP" alt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ja-JP" alt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  <a:p>
            <a:pPr marL="0" indent="0">
              <a:buNone/>
            </a:pPr>
            <a:endParaRPr kumimoji="1" lang="ja-JP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10514" y="1666535"/>
            <a:ext cx="3113903" cy="34630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4000" dirty="0" smtClean="0"/>
              <a:t>B</a:t>
            </a:r>
            <a:endParaRPr kumimoji="1" lang="ja-JP" altLang="en-US" sz="4000" dirty="0"/>
          </a:p>
        </p:txBody>
      </p:sp>
      <p:sp>
        <p:nvSpPr>
          <p:cNvPr id="6" name="コンテンツ プレースホルダー 3">
            <a:hlinkClick r:id="rId3" action="ppaction://hlinksldjump"/>
          </p:cNvPr>
          <p:cNvSpPr txBox="1">
            <a:spLocks/>
          </p:cNvSpPr>
          <p:nvPr/>
        </p:nvSpPr>
        <p:spPr>
          <a:xfrm>
            <a:off x="7165619" y="1666535"/>
            <a:ext cx="3715265" cy="4281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4000" dirty="0"/>
              <a:t>C</a:t>
            </a:r>
            <a:endParaRPr lang="ja-JP" altLang="en-US" sz="4000" dirty="0"/>
          </a:p>
        </p:txBody>
      </p:sp>
      <p:sp>
        <p:nvSpPr>
          <p:cNvPr id="7" name="雲形吹き出し 6">
            <a:hlinkClick r:id="rId3" action="ppaction://hlinksldjump"/>
          </p:cNvPr>
          <p:cNvSpPr/>
          <p:nvPr/>
        </p:nvSpPr>
        <p:spPr>
          <a:xfrm>
            <a:off x="7326034" y="2150772"/>
            <a:ext cx="4003962" cy="2604886"/>
          </a:xfrm>
          <a:prstGeom prst="cloudCallout">
            <a:avLst>
              <a:gd name="adj1" fmla="val -19076"/>
              <a:gd name="adj2" fmla="val 60329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かばんを職員室の外に置いて，ドアをたたく。</a:t>
            </a:r>
            <a:endParaRPr kumimoji="1" lang="ja-JP" altLang="en-US" sz="28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3971714" y="1858959"/>
            <a:ext cx="3524693" cy="3896472"/>
            <a:chOff x="3747958" y="1969411"/>
            <a:chExt cx="3056496" cy="4170929"/>
          </a:xfrm>
        </p:grpSpPr>
        <p:sp>
          <p:nvSpPr>
            <p:cNvPr id="9" name="雲形吹き出し 8">
              <a:hlinkClick r:id="rId2" action="ppaction://hlinksldjump"/>
            </p:cNvPr>
            <p:cNvSpPr/>
            <p:nvPr/>
          </p:nvSpPr>
          <p:spPr>
            <a:xfrm>
              <a:off x="3747958" y="1969411"/>
              <a:ext cx="3056496" cy="2852220"/>
            </a:xfrm>
            <a:prstGeom prst="cloudCallout">
              <a:avLst/>
            </a:prstGeom>
            <a:solidFill>
              <a:schemeClr val="bg1">
                <a:alpha val="0"/>
              </a:scheme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ja-JP" altLang="en-US" sz="2800" dirty="0">
                  <a:solidFill>
                    <a:schemeClr val="tx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かばんを持ったまま，ドアを</a:t>
              </a:r>
              <a:r>
                <a:rPr lang="ja-JP" altLang="en-US" sz="2800" dirty="0" smtClean="0">
                  <a:solidFill>
                    <a:schemeClr val="tx1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たたく。</a:t>
              </a:r>
              <a:r>
                <a:rPr kumimoji="1" lang="ja-JP" altLang="en-US" dirty="0" smtClean="0"/>
                <a:t>わ</a:t>
              </a:r>
              <a:endParaRPr kumimoji="1" lang="ja-JP" altLang="en-US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4696966" y="5494731"/>
              <a:ext cx="1845392" cy="645609"/>
            </a:xfrm>
            <a:prstGeom prst="rect">
              <a:avLst/>
            </a:prstGeom>
            <a:solidFill>
              <a:schemeClr val="bg1">
                <a:alpha val="0"/>
              </a:schemeClr>
            </a:solidFill>
          </p:spPr>
          <p:txBody>
            <a:bodyPr wrap="square" rtlCol="0">
              <a:spAutoFit/>
            </a:bodyPr>
            <a:lstStyle/>
            <a:p>
              <a:endParaRPr kumimoji="1" lang="ja-JP" altLang="en-US" sz="2800" dirty="0">
                <a:latin typeface="AR P丸ゴシック体E" panose="020F0900000000000000" pitchFamily="50" charset="-128"/>
                <a:ea typeface="AR P丸ゴシック体E" panose="020F0900000000000000" pitchFamily="50" charset="-128"/>
              </a:endParaRPr>
            </a:p>
          </p:txBody>
        </p:sp>
      </p:grpSp>
      <p:sp>
        <p:nvSpPr>
          <p:cNvPr id="8" name="雲形吹き出し 7">
            <a:hlinkClick r:id="rId2" action="ppaction://hlinksldjump"/>
          </p:cNvPr>
          <p:cNvSpPr/>
          <p:nvPr/>
        </p:nvSpPr>
        <p:spPr>
          <a:xfrm>
            <a:off x="38184" y="1666535"/>
            <a:ext cx="3913330" cy="3072313"/>
          </a:xfrm>
          <a:prstGeom prst="cloudCallou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かばん</a:t>
            </a:r>
            <a:r>
              <a:rPr lang="ja-JP" altLang="en-US" sz="2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を，部屋の外に置いて，ドアをたたかずにドアを開ける。</a:t>
            </a:r>
            <a:endParaRPr lang="en-US" altLang="ja-JP" sz="2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9004" y="4509625"/>
            <a:ext cx="2132346" cy="21170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249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  <p:bldP spid="7" grpId="0" animBg="1"/>
      <p:bldP spid="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hlinkClick r:id="rId2" action="ppaction://hlinksldjump"/>
          </p:cNvPr>
          <p:cNvSpPr/>
          <p:nvPr/>
        </p:nvSpPr>
        <p:spPr>
          <a:xfrm>
            <a:off x="-1121208" y="-309093"/>
            <a:ext cx="13662470" cy="716709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8720" y="609600"/>
            <a:ext cx="8085282" cy="1320800"/>
          </a:xfrm>
        </p:spPr>
        <p:txBody>
          <a:bodyPr>
            <a:noAutofit/>
          </a:bodyPr>
          <a:lstStyle/>
          <a:p>
            <a:r>
              <a:rPr kumimoji="1" lang="ja-JP" altLang="en-US" sz="9600" dirty="0" smtClean="0">
                <a:ln w="0"/>
                <a:solidFill>
                  <a:schemeClr val="tx1"/>
                </a:solidFill>
                <a:latin typeface="AR板体H" panose="04020909000000000000" pitchFamily="17" charset="-128"/>
                <a:ea typeface="AR板体H" panose="04020909000000000000" pitchFamily="17" charset="-128"/>
              </a:rPr>
              <a:t>う～ん</a:t>
            </a:r>
            <a:r>
              <a:rPr kumimoji="1" lang="ja-JP" altLang="en-US" sz="9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板体H" panose="04020909000000000000" pitchFamily="17" charset="-128"/>
                <a:ea typeface="AR板体H" panose="04020909000000000000" pitchFamily="17" charset="-128"/>
              </a:rPr>
              <a:t>。</a:t>
            </a:r>
            <a:endParaRPr kumimoji="1" lang="ja-JP" altLang="en-US" sz="9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板体H" panose="04020909000000000000" pitchFamily="17" charset="-128"/>
              <a:ea typeface="AR板体H" panose="04020909000000000000" pitchFamily="17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0027" y="1448210"/>
            <a:ext cx="2730629" cy="272745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81525" y="4175660"/>
            <a:ext cx="2786311" cy="2103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01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9398" y="412124"/>
            <a:ext cx="9897616" cy="5388601"/>
          </a:xfrm>
        </p:spPr>
        <p:txBody>
          <a:bodyPr>
            <a:normAutofit/>
          </a:bodyPr>
          <a:lstStyle/>
          <a:p>
            <a:r>
              <a:rPr lang="en-US" altLang="ja-JP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なごみＰＯＰ体B" panose="040B0800000000000000" pitchFamily="50" charset="-128"/>
                <a:ea typeface="AR PなごみＰＯＰ体B" panose="040B0800000000000000" pitchFamily="50" charset="-128"/>
              </a:rPr>
              <a:t>Good</a:t>
            </a:r>
            <a:r>
              <a:rPr lang="ja-JP" altLang="en-US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！！</a:t>
            </a:r>
            <a:endParaRPr kumimoji="1" lang="ja-JP" altLang="en-US" sz="167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081301" y="1809031"/>
            <a:ext cx="5502440" cy="4632510"/>
            <a:chOff x="4986163" y="1984255"/>
            <a:chExt cx="5502440" cy="463251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7" name="グループ化 6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8" name="図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9" name="グループ化 8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0" name="図 9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1" name="図 10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2" name="図 11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85187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z="540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職員室に入るときには</a:t>
            </a:r>
            <a:endParaRPr kumimoji="1" lang="ja-JP" altLang="en-US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7334" y="1625751"/>
            <a:ext cx="10571511" cy="1462505"/>
          </a:xfrm>
        </p:spPr>
        <p:txBody>
          <a:bodyPr>
            <a:normAutofit/>
          </a:bodyPr>
          <a:lstStyle/>
          <a:p>
            <a:pPr lvl="0">
              <a:buClr>
                <a:srgbClr val="5FCBEF"/>
              </a:buClr>
            </a:pPr>
            <a:r>
              <a:rPr lang="ja-JP" altLang="en-US" sz="6000" dirty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かばんを置いて</a:t>
            </a:r>
            <a:endParaRPr lang="en-US" altLang="ja-JP" sz="6000" dirty="0">
              <a:solidFill>
                <a:prstClr val="black">
                  <a:lumMod val="75000"/>
                  <a:lumOff val="25000"/>
                </a:prstClr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565820" y="2820552"/>
            <a:ext cx="6486071" cy="2287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ja-JP" altLang="en-US" sz="5400" dirty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ドアを「トントントン</a:t>
            </a:r>
            <a:r>
              <a:rPr lang="ja-JP" altLang="en-US" sz="5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」</a:t>
            </a:r>
            <a:endParaRPr lang="en-US" altLang="ja-JP" sz="5400" dirty="0" smtClean="0">
              <a:solidFill>
                <a:prstClr val="black">
                  <a:lumMod val="75000"/>
                  <a:lumOff val="25000"/>
                </a:prstClr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endParaRPr lang="en-US" altLang="ja-JP" sz="3600" dirty="0" smtClean="0">
              <a:solidFill>
                <a:prstClr val="black">
                  <a:lumMod val="75000"/>
                  <a:lumOff val="25000"/>
                </a:prstClr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ja-JP" altLang="en-US" sz="36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そして，</a:t>
            </a:r>
            <a:endParaRPr lang="en-US" altLang="ja-JP" sz="3600" dirty="0">
              <a:solidFill>
                <a:prstClr val="black">
                  <a:lumMod val="75000"/>
                  <a:lumOff val="25000"/>
                </a:prstClr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7" name="円形吹き出し 6"/>
          <p:cNvSpPr/>
          <p:nvPr/>
        </p:nvSpPr>
        <p:spPr>
          <a:xfrm>
            <a:off x="2908277" y="3978407"/>
            <a:ext cx="7990152" cy="2484297"/>
          </a:xfrm>
          <a:prstGeom prst="wedgeEllipseCallout">
            <a:avLst>
              <a:gd name="adj1" fmla="val 63294"/>
              <a:gd name="adj2" fmla="val 39995"/>
            </a:avLst>
          </a:prstGeom>
          <a:solidFill>
            <a:srgbClr val="FF0000">
              <a:alpha val="0"/>
            </a:srgbClr>
          </a:solidFill>
          <a:ln w="38100"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6600" dirty="0" smtClean="0">
                <a:latin typeface="+mj-ea"/>
                <a:ea typeface="+mj-ea"/>
              </a:rPr>
              <a:t>失礼します！</a:t>
            </a:r>
            <a:endParaRPr kumimoji="1" lang="ja-JP" altLang="en-US" sz="6600" dirty="0">
              <a:latin typeface="+mj-ea"/>
              <a:ea typeface="+mj-ea"/>
            </a:endParaRPr>
          </a:p>
        </p:txBody>
      </p:sp>
    </p:spTree>
    <p:extLst>
      <p:ext uri="{BB962C8B-B14F-4D97-AF65-F5344CB8AC3E}">
        <p14:creationId xmlns:p14="http://schemas.microsoft.com/office/powerpoint/2010/main" val="2362345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6411" y="755598"/>
            <a:ext cx="4195119" cy="831611"/>
          </a:xfrm>
        </p:spPr>
        <p:txBody>
          <a:bodyPr>
            <a:normAutofit fontScale="90000"/>
          </a:bodyPr>
          <a:lstStyle/>
          <a:p>
            <a:r>
              <a:rPr lang="ja-JP" altLang="en-US" sz="4000" dirty="0" smtClean="0">
                <a:ln w="0"/>
                <a:solidFill>
                  <a:schemeClr val="tx1"/>
                </a:solidFill>
              </a:rPr>
              <a:t>練習</a:t>
            </a:r>
            <a:r>
              <a:rPr lang="ja-JP" altLang="en-US" sz="40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３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dirty="0"/>
          </a:p>
        </p:txBody>
      </p:sp>
      <p:sp>
        <p:nvSpPr>
          <p:cNvPr id="7" name="円形吹き出し 6"/>
          <p:cNvSpPr/>
          <p:nvPr/>
        </p:nvSpPr>
        <p:spPr>
          <a:xfrm>
            <a:off x="4964204" y="1171977"/>
            <a:ext cx="4341340" cy="2763334"/>
          </a:xfrm>
          <a:prstGeom prst="wedgeEllipseCallout">
            <a:avLst>
              <a:gd name="adj1" fmla="val -20567"/>
              <a:gd name="adj2" fmla="val 53991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08069" y="1851949"/>
            <a:ext cx="29950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あれっ</a:t>
            </a:r>
            <a:r>
              <a:rPr lang="ja-JP" altLang="en-US" sz="3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，気になるなあ</a:t>
            </a:r>
            <a:r>
              <a:rPr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。</a:t>
            </a:r>
            <a:endParaRPr kumimoji="1" lang="ja-JP" altLang="en-US" sz="2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443738" y="1851949"/>
            <a:ext cx="4195119" cy="336823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4400" dirty="0" smtClean="0">
                <a:ln w="0"/>
                <a:solidFill>
                  <a:schemeClr val="tx1"/>
                </a:solidFill>
              </a:rPr>
              <a:t>授業中，先生に質問したくなった。</a:t>
            </a:r>
            <a:endParaRPr lang="ja-JP" altLang="en-US" sz="4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2056" y="4200051"/>
            <a:ext cx="2825827" cy="2347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7990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7802" y="387415"/>
            <a:ext cx="8017476" cy="1042140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そんなときに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ふさわしい態度は</a:t>
            </a:r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どれ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でしょう？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56146" y="2032474"/>
            <a:ext cx="2650997" cy="30971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200" dirty="0" smtClean="0"/>
              <a:t>A</a:t>
            </a:r>
            <a:endParaRPr lang="ja-JP" altLang="en-US" sz="3200" dirty="0"/>
          </a:p>
          <a:p>
            <a:pPr marL="0" indent="0">
              <a:buNone/>
            </a:pPr>
            <a:endParaRPr kumimoji="1" lang="ja-JP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80404" y="1842044"/>
            <a:ext cx="2954804" cy="3287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200" dirty="0" smtClean="0"/>
              <a:t>B</a:t>
            </a:r>
            <a:endParaRPr lang="ja-JP" altLang="en-US" sz="3200" dirty="0"/>
          </a:p>
          <a:p>
            <a:pPr marL="0" indent="0">
              <a:buNone/>
            </a:pPr>
            <a:endParaRPr kumimoji="1" lang="ja-JP" altLang="en-US" sz="3200" dirty="0">
              <a:solidFill>
                <a:schemeClr val="tx1"/>
              </a:solidFill>
              <a:hlinkClick r:id="rId3" action="ppaction://hlinksldjump"/>
            </a:endParaRPr>
          </a:p>
        </p:txBody>
      </p:sp>
      <p:sp>
        <p:nvSpPr>
          <p:cNvPr id="6" name="コンテンツ プレースホルダー 3">
            <a:hlinkClick r:id="rId4" action="ppaction://hlinksldjump"/>
          </p:cNvPr>
          <p:cNvSpPr txBox="1">
            <a:spLocks/>
          </p:cNvSpPr>
          <p:nvPr/>
        </p:nvSpPr>
        <p:spPr>
          <a:xfrm>
            <a:off x="7345986" y="1595262"/>
            <a:ext cx="3715265" cy="4281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en-US" altLang="ja-JP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</a:t>
            </a:r>
            <a:endParaRPr lang="ja-JP" altLang="en-US" sz="3200" dirty="0"/>
          </a:p>
        </p:txBody>
      </p:sp>
      <p:sp>
        <p:nvSpPr>
          <p:cNvPr id="7" name="雲形吹き出し 6">
            <a:hlinkClick r:id="rId3" action="ppaction://hlinksldjump"/>
          </p:cNvPr>
          <p:cNvSpPr/>
          <p:nvPr/>
        </p:nvSpPr>
        <p:spPr>
          <a:xfrm>
            <a:off x="3606939" y="1700756"/>
            <a:ext cx="3701529" cy="3257610"/>
          </a:xfrm>
          <a:prstGeom prst="cloudCallout">
            <a:avLst>
              <a:gd name="adj1" fmla="val -19076"/>
              <a:gd name="adj2" fmla="val 60329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手を挙げて，「先生，質問があるんですが，よろしいですか。」と言う</a:t>
            </a:r>
            <a:endParaRPr kumimoji="1" lang="ja-JP" altLang="en-US" sz="28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9" name="雲形吹き出し 8">
            <a:hlinkClick r:id="rId5" action="ppaction://hlinksldjump"/>
          </p:cNvPr>
          <p:cNvSpPr/>
          <p:nvPr/>
        </p:nvSpPr>
        <p:spPr>
          <a:xfrm>
            <a:off x="7421021" y="1703189"/>
            <a:ext cx="3565193" cy="3337784"/>
          </a:xfrm>
          <a:prstGeom prst="cloudCallou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勝手に立ち上がって，気になる</a:t>
            </a:r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ところに行く。</a:t>
            </a:r>
            <a:endParaRPr kumimoji="1" lang="ja-JP" altLang="en-US" sz="2800" dirty="0"/>
          </a:p>
        </p:txBody>
      </p:sp>
      <p:sp>
        <p:nvSpPr>
          <p:cNvPr id="8" name="雲形吹き出し 7">
            <a:hlinkClick r:id="rId5" action="ppaction://hlinksldjump"/>
          </p:cNvPr>
          <p:cNvSpPr/>
          <p:nvPr/>
        </p:nvSpPr>
        <p:spPr>
          <a:xfrm>
            <a:off x="169925" y="1771400"/>
            <a:ext cx="3271093" cy="3428848"/>
          </a:xfrm>
          <a:prstGeom prst="cloudCallou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2800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手は挙げずに「先生，それはおかしいと思うんですけど。」と</a:t>
            </a:r>
            <a:r>
              <a:rPr lang="ja-JP" altLang="en-US" sz="280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言う</a:t>
            </a:r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。</a:t>
            </a:r>
            <a:endParaRPr lang="ja-JP" altLang="en-US" sz="2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134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  <p:bldP spid="7" grpId="0" animBg="1"/>
      <p:bldP spid="9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hlinkClick r:id="rId2" action="ppaction://hlinksldjump"/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02688" y="744213"/>
            <a:ext cx="4001346" cy="1550989"/>
          </a:xfrm>
        </p:spPr>
        <p:txBody>
          <a:bodyPr>
            <a:noAutofit/>
          </a:bodyPr>
          <a:lstStyle/>
          <a:p>
            <a:r>
              <a:rPr kumimoji="1" lang="ja-JP" altLang="en-US" sz="9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板体H" panose="04020909000000000000" pitchFamily="17" charset="-128"/>
                <a:ea typeface="AR板体H" panose="04020909000000000000" pitchFamily="17" charset="-128"/>
              </a:rPr>
              <a:t>う～ん。</a:t>
            </a:r>
            <a:endParaRPr kumimoji="1" lang="ja-JP" altLang="en-US" sz="9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板体H" panose="04020909000000000000" pitchFamily="17" charset="-128"/>
              <a:ea typeface="AR板体H" panose="04020909000000000000" pitchFamily="17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6722" y="1179443"/>
            <a:ext cx="2803777" cy="280051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50918" y="4090447"/>
            <a:ext cx="2773251" cy="2093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68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412627" y="536009"/>
            <a:ext cx="10026405" cy="529844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en-US" altLang="ja-JP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なごみＰＯＰ体B" panose="040B0800000000000000" pitchFamily="50" charset="-128"/>
                <a:ea typeface="AR PなごみＰＯＰ体B" panose="040B0800000000000000" pitchFamily="50" charset="-128"/>
              </a:rPr>
              <a:t>Good</a:t>
            </a:r>
            <a:r>
              <a:rPr lang="ja-JP" altLang="en-US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！！</a:t>
            </a:r>
            <a:endParaRPr lang="ja-JP" altLang="en-US" sz="167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373810" y="1916553"/>
            <a:ext cx="5502440" cy="4632510"/>
            <a:chOff x="4986163" y="1984255"/>
            <a:chExt cx="5502440" cy="463251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8" name="グループ化 7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0" name="グループ化 9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1" name="図 1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2" name="図 1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84964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9331" y="204770"/>
            <a:ext cx="8596668" cy="1657749"/>
          </a:xfrm>
        </p:spPr>
        <p:txBody>
          <a:bodyPr>
            <a:noAutofit/>
          </a:bodyPr>
          <a:lstStyle/>
          <a:p>
            <a:pPr algn="ctr"/>
            <a:r>
              <a:rPr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社会には，</a:t>
            </a:r>
            <a:r>
              <a:rPr kumimoji="1"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いろいろな</a:t>
            </a:r>
            <a:r>
              <a:rPr kumimoji="1" lang="en-US" altLang="ja-JP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kumimoji="1"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ルールがあります</a:t>
            </a:r>
            <a:endParaRPr kumimoji="1" lang="ja-JP" altLang="en-US" sz="5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5" name="テキスト プレースホルダー 2"/>
          <p:cNvSpPr>
            <a:spLocks noGrp="1"/>
          </p:cNvSpPr>
          <p:nvPr>
            <p:ph sz="half" idx="1"/>
          </p:nvPr>
        </p:nvSpPr>
        <p:spPr>
          <a:xfrm>
            <a:off x="899331" y="2357535"/>
            <a:ext cx="3865112" cy="54415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kumimoji="1" lang="ja-JP" altLang="en-US" sz="36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言葉遣い</a:t>
            </a:r>
            <a:endParaRPr kumimoji="1" lang="ja-JP" altLang="en-US" sz="36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468362" y="2160803"/>
            <a:ext cx="4711603" cy="301355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5371050" y="2147924"/>
            <a:ext cx="4654399" cy="2948760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275728" y="5769669"/>
            <a:ext cx="318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などなど・・</a:t>
            </a:r>
            <a:endParaRPr kumimoji="1" lang="ja-JP" altLang="en-US" sz="3600" dirty="0"/>
          </a:p>
        </p:txBody>
      </p:sp>
      <p:sp>
        <p:nvSpPr>
          <p:cNvPr id="17" name="テキスト プレースホルダー 2"/>
          <p:cNvSpPr txBox="1">
            <a:spLocks/>
          </p:cNvSpPr>
          <p:nvPr/>
        </p:nvSpPr>
        <p:spPr>
          <a:xfrm>
            <a:off x="7136039" y="2325224"/>
            <a:ext cx="2275079" cy="73127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ja-JP" altLang="en-US" sz="36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態度</a:t>
            </a:r>
            <a:endParaRPr lang="ja-JP" altLang="en-US" sz="36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3638" y="3076907"/>
            <a:ext cx="1816498" cy="181654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5761" y="2403641"/>
            <a:ext cx="1270278" cy="24898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66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3" grpId="0" animBg="1"/>
      <p:bldP spid="14" grpId="0" animBg="1"/>
      <p:bldP spid="16" grpId="0"/>
      <p:bldP spid="1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982653" y="304951"/>
            <a:ext cx="3366632" cy="1320800"/>
          </a:xfrm>
        </p:spPr>
        <p:txBody>
          <a:bodyPr>
            <a:normAutofit/>
          </a:bodyPr>
          <a:lstStyle/>
          <a:p>
            <a:r>
              <a:rPr lang="ja-JP" altLang="en-US" sz="54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授業中は</a:t>
            </a:r>
            <a:endParaRPr kumimoji="1" lang="ja-JP" altLang="en-US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7334" y="1625751"/>
            <a:ext cx="8299241" cy="1462505"/>
          </a:xfrm>
        </p:spPr>
        <p:txBody>
          <a:bodyPr>
            <a:normAutofit/>
          </a:bodyPr>
          <a:lstStyle/>
          <a:p>
            <a:pPr lvl="0">
              <a:buClr>
                <a:srgbClr val="5FCBEF"/>
              </a:buClr>
            </a:pPr>
            <a:r>
              <a:rPr lang="ja-JP" altLang="en-US" sz="6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手を挙げてから発言</a:t>
            </a:r>
            <a:endParaRPr kumimoji="1" lang="ja-JP" altLang="en-US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42530" y="3878790"/>
            <a:ext cx="10923183" cy="18825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ja-JP" altLang="en-US" sz="5400" dirty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先生</a:t>
            </a:r>
            <a:r>
              <a:rPr lang="ja-JP" altLang="en-US" sz="5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の許可を得てから</a:t>
            </a:r>
            <a:endParaRPr lang="en-US" altLang="ja-JP" sz="5400" dirty="0" smtClean="0">
              <a:solidFill>
                <a:prstClr val="black">
                  <a:lumMod val="75000"/>
                  <a:lumOff val="25000"/>
                </a:prstClr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ja-JP" altLang="en-US" sz="5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　　　　　　　　行動しましょう。</a:t>
            </a:r>
            <a:endParaRPr lang="en-US" altLang="ja-JP" sz="3600" dirty="0">
              <a:solidFill>
                <a:prstClr val="black">
                  <a:lumMod val="75000"/>
                  <a:lumOff val="25000"/>
                </a:prstClr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35553" y="1832497"/>
            <a:ext cx="1714876" cy="1930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434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角丸四角形 5"/>
          <p:cNvSpPr/>
          <p:nvPr/>
        </p:nvSpPr>
        <p:spPr>
          <a:xfrm>
            <a:off x="516823" y="188946"/>
            <a:ext cx="2999126" cy="2708488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角丸四角形 6"/>
          <p:cNvSpPr/>
          <p:nvPr/>
        </p:nvSpPr>
        <p:spPr>
          <a:xfrm>
            <a:off x="1579263" y="3061796"/>
            <a:ext cx="3011613" cy="2550098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4473409" y="225965"/>
            <a:ext cx="3006847" cy="2591617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5664159" y="2912580"/>
            <a:ext cx="3091645" cy="2699314"/>
          </a:xfrm>
          <a:prstGeom prst="round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pic>
        <p:nvPicPr>
          <p:cNvPr id="11" name="図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9664" y="996719"/>
            <a:ext cx="1188823" cy="1614468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3514" y="806653"/>
            <a:ext cx="1806638" cy="1804533"/>
          </a:xfrm>
          <a:prstGeom prst="rect">
            <a:avLst/>
          </a:prstGeom>
        </p:spPr>
      </p:pic>
      <p:sp>
        <p:nvSpPr>
          <p:cNvPr id="15" name="テキスト ボックス 14"/>
          <p:cNvSpPr txBox="1"/>
          <p:nvPr/>
        </p:nvSpPr>
        <p:spPr>
          <a:xfrm>
            <a:off x="2246153" y="3159720"/>
            <a:ext cx="18363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prstClr val="black"/>
                </a:solidFill>
                <a:cs typeface="+mj-cs"/>
              </a:rPr>
              <a:t>居眠り</a:t>
            </a:r>
            <a:endParaRPr kumimoji="1" lang="ja-JP" altLang="en-US" dirty="0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1023529" y="353308"/>
            <a:ext cx="24452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prstClr val="black"/>
                </a:solidFill>
                <a:cs typeface="+mj-cs"/>
              </a:rPr>
              <a:t>歩いたり</a:t>
            </a:r>
            <a:endParaRPr kumimoji="1" lang="ja-JP" altLang="en-US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6343358" y="3040695"/>
            <a:ext cx="2102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>
                <a:solidFill>
                  <a:prstClr val="black"/>
                </a:solidFill>
                <a:cs typeface="+mj-cs"/>
              </a:rPr>
              <a:t>立ったり</a:t>
            </a:r>
            <a:endParaRPr kumimoji="1" lang="ja-JP" altLang="en-US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4730980" y="225965"/>
            <a:ext cx="25449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/>
              <a:t>おしゃべり</a:t>
            </a:r>
            <a:endParaRPr kumimoji="1" lang="ja-JP" altLang="en-US" sz="3600" dirty="0"/>
          </a:p>
        </p:txBody>
      </p:sp>
      <p:pic>
        <p:nvPicPr>
          <p:cNvPr id="20" name="図 1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60625" y="3806051"/>
            <a:ext cx="1448888" cy="1655700"/>
          </a:xfrm>
          <a:prstGeom prst="rect">
            <a:avLst/>
          </a:prstGeom>
        </p:spPr>
      </p:pic>
      <p:pic>
        <p:nvPicPr>
          <p:cNvPr id="21" name="図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6662" y="3687026"/>
            <a:ext cx="1806638" cy="1804533"/>
          </a:xfrm>
          <a:prstGeom prst="rect">
            <a:avLst/>
          </a:prstGeom>
        </p:spPr>
      </p:pic>
      <p:sp>
        <p:nvSpPr>
          <p:cNvPr id="22" name="乗算記号 21"/>
          <p:cNvSpPr/>
          <p:nvPr/>
        </p:nvSpPr>
        <p:spPr>
          <a:xfrm>
            <a:off x="-1164674" y="-310523"/>
            <a:ext cx="11791308" cy="6446206"/>
          </a:xfrm>
          <a:prstGeom prst="mathMultiply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687943" y="5928809"/>
            <a:ext cx="52831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400" dirty="0" smtClean="0"/>
              <a:t>してはいけません</a:t>
            </a:r>
            <a:endParaRPr kumimoji="1" lang="ja-JP" altLang="en-US" sz="4400" dirty="0"/>
          </a:p>
        </p:txBody>
      </p:sp>
    </p:spTree>
    <p:extLst>
      <p:ext uri="{BB962C8B-B14F-4D97-AF65-F5344CB8AC3E}">
        <p14:creationId xmlns:p14="http://schemas.microsoft.com/office/powerpoint/2010/main" val="6150725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  <p:bldP spid="17" grpId="0"/>
      <p:bldP spid="19" grpId="0"/>
      <p:bldP spid="22" grpId="0" animBg="1"/>
      <p:bldP spid="2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9085" y="869867"/>
            <a:ext cx="4195119" cy="831611"/>
          </a:xfrm>
        </p:spPr>
        <p:txBody>
          <a:bodyPr>
            <a:normAutofit fontScale="90000"/>
          </a:bodyPr>
          <a:lstStyle/>
          <a:p>
            <a:r>
              <a:rPr lang="ja-JP" altLang="en-US" sz="4000" dirty="0" smtClean="0">
                <a:ln w="0"/>
                <a:solidFill>
                  <a:schemeClr val="tx1"/>
                </a:solidFill>
              </a:rPr>
              <a:t>練習</a:t>
            </a:r>
            <a:r>
              <a:rPr lang="ja-JP" altLang="en-US" sz="4000" dirty="0">
                <a:ln w="0"/>
                <a:solidFill>
                  <a:schemeClr val="tx1"/>
                </a:solidFill>
              </a:rPr>
              <a:t>４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dirty="0"/>
          </a:p>
        </p:txBody>
      </p:sp>
      <p:sp>
        <p:nvSpPr>
          <p:cNvPr id="7" name="円形吹き出し 6"/>
          <p:cNvSpPr/>
          <p:nvPr/>
        </p:nvSpPr>
        <p:spPr>
          <a:xfrm>
            <a:off x="5381984" y="462997"/>
            <a:ext cx="5001583" cy="1981774"/>
          </a:xfrm>
          <a:prstGeom prst="wedgeEllipseCallout">
            <a:avLst>
              <a:gd name="adj1" fmla="val -20567"/>
              <a:gd name="adj2" fmla="val 53991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19549" y="792164"/>
            <a:ext cx="32439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今日</a:t>
            </a:r>
            <a:r>
              <a:rPr lang="ja-JP" altLang="en-US" sz="40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の宿題持ってきたよ。</a:t>
            </a:r>
            <a:endParaRPr kumimoji="1" lang="ja-JP" altLang="en-US" sz="4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688434" y="1092489"/>
            <a:ext cx="3688650" cy="295187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sz="4100" dirty="0" smtClean="0">
                <a:ln w="0"/>
                <a:solidFill>
                  <a:schemeClr val="tx1"/>
                </a:solidFill>
              </a:rPr>
              <a:t>先生が宿題を渡してくれた。</a:t>
            </a:r>
            <a:endParaRPr lang="ja-JP" altLang="en-US" sz="41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46534" y="2444771"/>
            <a:ext cx="2487887" cy="4231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87655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7802" y="387415"/>
            <a:ext cx="8017476" cy="91852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>
                <a:ln w="0"/>
                <a:solidFill>
                  <a:schemeClr val="tx1"/>
                </a:solidFill>
              </a:rPr>
              <a:t>そんなとき</a:t>
            </a:r>
            <a:r>
              <a:rPr kumimoji="1" lang="en-US" altLang="ja-JP" dirty="0" smtClean="0">
                <a:ln w="0"/>
                <a:solidFill>
                  <a:schemeClr val="tx1"/>
                </a:solidFill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</a:rPr>
            </a:br>
            <a:r>
              <a:rPr kumimoji="1" lang="ja-JP" altLang="en-US" dirty="0" smtClean="0">
                <a:ln w="0"/>
                <a:solidFill>
                  <a:schemeClr val="tx1"/>
                </a:solidFill>
              </a:rPr>
              <a:t>ふさわしい態度はどれでしょうか？</a:t>
            </a:r>
            <a:r>
              <a:rPr kumimoji="1" lang="en-US" altLang="ja-JP" dirty="0" smtClean="0">
                <a:ln w="0"/>
                <a:solidFill>
                  <a:schemeClr val="tx1"/>
                </a:solidFill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</a:rPr>
            </a:br>
            <a:endParaRPr kumimoji="1" lang="ja-JP" altLang="en-US" dirty="0">
              <a:ln w="0"/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0" y="1673424"/>
            <a:ext cx="3764403" cy="3721728"/>
          </a:xfrm>
        </p:spPr>
        <p:txBody>
          <a:bodyPr>
            <a:normAutofit/>
          </a:bodyPr>
          <a:lstStyle/>
          <a:p>
            <a:pPr marL="0" lvl="0" indent="0">
              <a:buClr>
                <a:srgbClr val="5FCBEF"/>
              </a:buClr>
              <a:buNone/>
            </a:pPr>
            <a:r>
              <a:rPr lang="en-US" altLang="ja-JP" sz="4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</a:t>
            </a:r>
            <a:endParaRPr lang="ja-JP" altLang="en-US" sz="4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ja-JP" altLang="en-US" sz="3200" dirty="0"/>
          </a:p>
          <a:p>
            <a:pPr marL="0" indent="0">
              <a:buNone/>
            </a:pPr>
            <a:endParaRPr lang="en-US" altLang="ja-JP" sz="3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  <a:p>
            <a:pPr marL="0" indent="0">
              <a:buNone/>
            </a:pPr>
            <a:endParaRPr lang="ja-JP" alt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  <a:p>
            <a:pPr marL="0" indent="0">
              <a:buNone/>
            </a:pPr>
            <a:endParaRPr kumimoji="1" lang="ja-JP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29184" y="2076692"/>
            <a:ext cx="3295234" cy="3052910"/>
          </a:xfrm>
        </p:spPr>
        <p:txBody>
          <a:bodyPr>
            <a:normAutofit/>
          </a:bodyPr>
          <a:lstStyle/>
          <a:p>
            <a:pPr marL="0" lvl="0" indent="0">
              <a:buClr>
                <a:srgbClr val="5FCBEF"/>
              </a:buClr>
              <a:buNone/>
            </a:pPr>
            <a:r>
              <a:rPr lang="en-US" altLang="ja-JP" sz="4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</a:t>
            </a:r>
            <a:endParaRPr kumimoji="1" lang="ja-JP" altLang="en-US" sz="4000" dirty="0"/>
          </a:p>
        </p:txBody>
      </p:sp>
      <p:sp>
        <p:nvSpPr>
          <p:cNvPr id="6" name="コンテンツ プレースホルダー 3">
            <a:hlinkClick r:id="rId3" action="ppaction://hlinksldjump"/>
          </p:cNvPr>
          <p:cNvSpPr txBox="1">
            <a:spLocks/>
          </p:cNvSpPr>
          <p:nvPr/>
        </p:nvSpPr>
        <p:spPr>
          <a:xfrm>
            <a:off x="7661568" y="1825872"/>
            <a:ext cx="4077297" cy="39413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4000" dirty="0">
                <a:solidFill>
                  <a:prstClr val="black"/>
                </a:solidFill>
              </a:rPr>
              <a:t>C</a:t>
            </a:r>
            <a:endParaRPr lang="ja-JP" altLang="en-US" sz="4000" dirty="0">
              <a:solidFill>
                <a:prstClr val="black"/>
              </a:solidFill>
            </a:endParaRPr>
          </a:p>
        </p:txBody>
      </p:sp>
      <p:sp>
        <p:nvSpPr>
          <p:cNvPr id="7" name="雲形吹き出し 6">
            <a:hlinkClick r:id="rId4" action="ppaction://hlinksldjump"/>
          </p:cNvPr>
          <p:cNvSpPr/>
          <p:nvPr/>
        </p:nvSpPr>
        <p:spPr>
          <a:xfrm>
            <a:off x="7688279" y="2013964"/>
            <a:ext cx="3515274" cy="3040648"/>
          </a:xfrm>
          <a:prstGeom prst="cloudCallout">
            <a:avLst>
              <a:gd name="adj1" fmla="val -19076"/>
              <a:gd name="adj2" fmla="val 60329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「最近，宿題多いんですよ。」と</a:t>
            </a:r>
            <a:endParaRPr lang="en-US" altLang="ja-JP" sz="2800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algn="ctr"/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言い，宿題を受け取らない。</a:t>
            </a:r>
            <a:endParaRPr lang="ja-JP" altLang="en-US" sz="2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9" name="雲形吹き出し 8">
            <a:hlinkClick r:id="rId4" action="ppaction://hlinksldjump"/>
          </p:cNvPr>
          <p:cNvSpPr/>
          <p:nvPr/>
        </p:nvSpPr>
        <p:spPr>
          <a:xfrm>
            <a:off x="3607854" y="1825872"/>
            <a:ext cx="3987905" cy="3416831"/>
          </a:xfrm>
          <a:prstGeom prst="cloudCallout">
            <a:avLst/>
          </a:prstGeom>
          <a:solidFill>
            <a:schemeClr val="bg1">
              <a:alpha val="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2800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endParaRPr lang="en-US" altLang="ja-JP" sz="2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「</a:t>
            </a:r>
            <a:r>
              <a:rPr lang="ja-JP" altLang="en-US" sz="280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ええ～，また宿題～。いやだなあ。」と言って文句を言いながら受け取る。</a:t>
            </a:r>
            <a:endParaRPr lang="en-US" altLang="ja-JP" sz="2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algn="ctr"/>
            <a:endParaRPr lang="ja-JP" altLang="en-US" sz="2800" dirty="0">
              <a:solidFill>
                <a:prstClr val="white"/>
              </a:solidFill>
            </a:endParaRPr>
          </a:p>
        </p:txBody>
      </p:sp>
      <p:sp>
        <p:nvSpPr>
          <p:cNvPr id="8" name="雲形吹き出し 7">
            <a:hlinkClick r:id="rId5" action="ppaction://hlinksldjump"/>
          </p:cNvPr>
          <p:cNvSpPr/>
          <p:nvPr/>
        </p:nvSpPr>
        <p:spPr>
          <a:xfrm>
            <a:off x="222357" y="1673424"/>
            <a:ext cx="3319687" cy="3721728"/>
          </a:xfrm>
          <a:prstGeom prst="cloudCallou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/>
              <a:t>試合する前</a:t>
            </a:r>
            <a:r>
              <a:rPr lang="ja-JP" altLang="en-US" b="1" dirty="0" smtClean="0"/>
              <a:t>か</a:t>
            </a:r>
            <a:endParaRPr lang="en-US" altLang="ja-JP" b="1" dirty="0" smtClean="0"/>
          </a:p>
          <a:p>
            <a:pPr algn="ctr"/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「ありがとうございます。配っておきます。」と言って受け取る。</a:t>
            </a:r>
            <a:endParaRPr lang="ja-JP" altLang="en-US" sz="28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8800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  <p:bldP spid="7" grpId="0" animBg="1"/>
      <p:bldP spid="9" grpId="0" animBg="1"/>
      <p:bldP spid="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68946" y="1188720"/>
            <a:ext cx="4554614" cy="1320800"/>
          </a:xfrm>
        </p:spPr>
        <p:txBody>
          <a:bodyPr>
            <a:noAutofit/>
          </a:bodyPr>
          <a:lstStyle/>
          <a:p>
            <a:r>
              <a:rPr kumimoji="1" lang="ja-JP" altLang="en-US" sz="9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板体H" panose="04020909000000000000" pitchFamily="17" charset="-128"/>
                <a:ea typeface="AR板体H" panose="04020909000000000000" pitchFamily="17" charset="-128"/>
              </a:rPr>
              <a:t>う～ん。</a:t>
            </a:r>
            <a:endParaRPr kumimoji="1" lang="ja-JP" altLang="en-US" sz="9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板体H" panose="04020909000000000000" pitchFamily="17" charset="-128"/>
              <a:ea typeface="AR板体H" panose="04020909000000000000" pitchFamily="17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9452" y="708337"/>
            <a:ext cx="2928806" cy="2925396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9831" y="4058737"/>
            <a:ext cx="2846449" cy="21488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45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579550" y="399246"/>
            <a:ext cx="9727562" cy="545704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en-US" altLang="ja-JP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なごみＰＯＰ体B" panose="040B0800000000000000" pitchFamily="50" charset="-128"/>
                <a:ea typeface="AR PなごみＰＯＰ体B" panose="040B0800000000000000" pitchFamily="50" charset="-128"/>
              </a:rPr>
              <a:t>Good</a:t>
            </a:r>
            <a:r>
              <a:rPr lang="ja-JP" altLang="en-US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！！</a:t>
            </a:r>
            <a:endParaRPr lang="ja-JP" altLang="en-US" sz="167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5688030" y="1947745"/>
            <a:ext cx="5502440" cy="4632510"/>
            <a:chOff x="4986163" y="1984255"/>
            <a:chExt cx="5502440" cy="4632510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8" name="グループ化 7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0" name="グループ化 9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1" name="図 1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2" name="図 1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78294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10898" y="680528"/>
            <a:ext cx="10571511" cy="1462505"/>
          </a:xfrm>
        </p:spPr>
        <p:txBody>
          <a:bodyPr>
            <a:normAutofit/>
          </a:bodyPr>
          <a:lstStyle/>
          <a:p>
            <a:pPr marL="0" lvl="0" indent="0">
              <a:buClr>
                <a:srgbClr val="5FCBEF"/>
              </a:buClr>
              <a:buNone/>
            </a:pPr>
            <a:r>
              <a:rPr lang="ja-JP" altLang="en-US" sz="54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  <a:cs typeface="+mj-cs"/>
              </a:rPr>
              <a:t>「親しき</a:t>
            </a:r>
            <a:r>
              <a:rPr lang="ja-JP" altLang="en-US" sz="540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  <a:cs typeface="+mj-cs"/>
              </a:rPr>
              <a:t>仲に</a:t>
            </a:r>
            <a:r>
              <a:rPr lang="ja-JP" altLang="en-US" sz="54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  <a:cs typeface="+mj-cs"/>
              </a:rPr>
              <a:t>も礼儀あり」</a:t>
            </a:r>
            <a:endParaRPr lang="en-US" altLang="ja-JP" sz="5400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  <a:cs typeface="+mj-cs"/>
            </a:endParaRPr>
          </a:p>
          <a:p>
            <a:pPr marL="0" lvl="0" indent="0">
              <a:buClr>
                <a:srgbClr val="5FCBEF"/>
              </a:buClr>
              <a:buNone/>
            </a:pPr>
            <a:endParaRPr kumimoji="1" lang="ja-JP" altLang="en-US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217224" y="3231225"/>
            <a:ext cx="6051657" cy="169790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1" defTabSz="457200">
              <a:spcBef>
                <a:spcPts val="1000"/>
              </a:spcBef>
              <a:buClr>
                <a:srgbClr val="5FCBEF"/>
              </a:buClr>
              <a:buSzPct val="80000"/>
            </a:pPr>
            <a:r>
              <a:rPr lang="ja-JP" altLang="en-US" sz="4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言葉づかいや態度に</a:t>
            </a:r>
            <a:endParaRPr lang="en-US" altLang="ja-JP" sz="4800" dirty="0" smtClean="0">
              <a:solidFill>
                <a:prstClr val="black">
                  <a:lumMod val="75000"/>
                  <a:lumOff val="25000"/>
                </a:prstClr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marL="342900" lvl="0" indent="-342900" defTabSz="457200">
              <a:spcBef>
                <a:spcPts val="1000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ja-JP" altLang="en-US" sz="4800" dirty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気をつけて</a:t>
            </a:r>
            <a:endParaRPr lang="en-US" altLang="ja-JP" sz="4800" dirty="0">
              <a:solidFill>
                <a:prstClr val="black">
                  <a:lumMod val="75000"/>
                  <a:lumOff val="25000"/>
                </a:prstClr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716690" y="5280346"/>
            <a:ext cx="5431862" cy="1320800"/>
          </a:xfrm>
        </p:spPr>
        <p:txBody>
          <a:bodyPr>
            <a:normAutofit/>
          </a:bodyPr>
          <a:lstStyle/>
          <a:p>
            <a:r>
              <a:rPr lang="ja-JP" altLang="en-US" sz="44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過ごしましょう。</a:t>
            </a:r>
            <a:endParaRPr kumimoji="1" lang="ja-JP" altLang="en-US" sz="4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058" y="2687593"/>
            <a:ext cx="1678166" cy="357765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6591" y="2143033"/>
            <a:ext cx="1921961" cy="1654229"/>
          </a:xfrm>
          <a:prstGeom prst="rect">
            <a:avLst/>
          </a:prstGeom>
        </p:spPr>
      </p:pic>
      <p:sp>
        <p:nvSpPr>
          <p:cNvPr id="2" name="テキスト ボックス 1"/>
          <p:cNvSpPr txBox="1"/>
          <p:nvPr/>
        </p:nvSpPr>
        <p:spPr>
          <a:xfrm>
            <a:off x="2398492" y="1918687"/>
            <a:ext cx="463639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 defTabSz="457200">
              <a:spcBef>
                <a:spcPts val="1000"/>
              </a:spcBef>
              <a:buClr>
                <a:srgbClr val="5FCBEF"/>
              </a:buClr>
              <a:buSzPct val="80000"/>
              <a:buFont typeface="Wingdings 3" charset="2"/>
              <a:buChar char=""/>
            </a:pPr>
            <a:r>
              <a:rPr lang="ja-JP" altLang="en-US" sz="5400" dirty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日頃から</a:t>
            </a:r>
            <a:endParaRPr lang="en-US" altLang="ja-JP" sz="5400" dirty="0">
              <a:solidFill>
                <a:prstClr val="black">
                  <a:lumMod val="75000"/>
                  <a:lumOff val="25000"/>
                </a:prstClr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129621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07066" y="324092"/>
            <a:ext cx="8782827" cy="1365812"/>
          </a:xfrm>
        </p:spPr>
        <p:txBody>
          <a:bodyPr/>
          <a:lstStyle/>
          <a:p>
            <a:pPr algn="ctr"/>
            <a:r>
              <a:rPr kumimoji="1" lang="ja-JP" altLang="en-US" sz="66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まとめ</a:t>
            </a:r>
            <a:endParaRPr kumimoji="1" lang="ja-JP" altLang="en-US" sz="66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87345" y="3020346"/>
            <a:ext cx="9004125" cy="1203766"/>
          </a:xfrm>
        </p:spPr>
        <p:txBody>
          <a:bodyPr>
            <a:noAutofit/>
          </a:bodyPr>
          <a:lstStyle/>
          <a:p>
            <a:pPr algn="ctr"/>
            <a:r>
              <a:rPr kumimoji="1" lang="ja-JP" altLang="en-US" sz="6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敬語やけじめある態度は</a:t>
            </a:r>
            <a:endParaRPr kumimoji="1" lang="ja-JP" altLang="en-US" sz="6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514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334" y="410547"/>
            <a:ext cx="9399354" cy="1597505"/>
          </a:xfrm>
        </p:spPr>
        <p:txBody>
          <a:bodyPr>
            <a:noAutofit/>
          </a:bodyPr>
          <a:lstStyle/>
          <a:p>
            <a:pPr algn="ctr"/>
            <a:r>
              <a:rPr kumimoji="1"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より</a:t>
            </a:r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良い人間関係を築く</a:t>
            </a:r>
            <a:r>
              <a:rPr lang="en-US" altLang="ja-JP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lang="en-US" altLang="ja-JP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lang="ja-JP" altLang="en-US" sz="4800" dirty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一つ</a:t>
            </a:r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の方法で</a:t>
            </a:r>
            <a:r>
              <a:rPr kumimoji="1"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あり，</a:t>
            </a:r>
            <a:r>
              <a:rPr kumimoji="1" lang="en-US" altLang="ja-JP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endParaRPr kumimoji="1" lang="ja-JP" altLang="en-US" sz="4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6" name="左矢印 5"/>
          <p:cNvSpPr/>
          <p:nvPr/>
        </p:nvSpPr>
        <p:spPr>
          <a:xfrm>
            <a:off x="3099764" y="3810207"/>
            <a:ext cx="568038" cy="842824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>
            <a:off x="7758416" y="2440621"/>
            <a:ext cx="584705" cy="94235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614612" y="5161427"/>
            <a:ext cx="77104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8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より</a:t>
            </a:r>
            <a:r>
              <a:rPr lang="ja-JP" altLang="en-US" sz="4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良い社会人になるための一歩です。</a:t>
            </a:r>
            <a:endParaRPr kumimoji="1" lang="ja-JP" altLang="en-US" sz="4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564" y="3446048"/>
            <a:ext cx="2800455" cy="1539540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19622" y="1692532"/>
            <a:ext cx="2572268" cy="2329153"/>
          </a:xfrm>
          <a:prstGeom prst="rect">
            <a:avLst/>
          </a:prstGeom>
        </p:spPr>
      </p:pic>
      <p:grpSp>
        <p:nvGrpSpPr>
          <p:cNvPr id="9" name="グループ化 8"/>
          <p:cNvGrpSpPr/>
          <p:nvPr/>
        </p:nvGrpSpPr>
        <p:grpSpPr>
          <a:xfrm>
            <a:off x="4037636" y="2144781"/>
            <a:ext cx="3438109" cy="2800719"/>
            <a:chOff x="4986163" y="1984255"/>
            <a:chExt cx="5502440" cy="4632510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12" name="グループ化 11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13" name="図 1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4" name="グループ化 13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22" name="図 21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23" name="図 22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4" name="図 23"/>
                <p:cNvPicPr>
                  <a:picLocks noChangeAspect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5" name="図 24"/>
                <p:cNvPicPr>
                  <a:picLocks noChangeAspect="1"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44981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  <p:bldP spid="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334851" y="412124"/>
            <a:ext cx="956900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「敬語」や「態度」に</a:t>
            </a:r>
            <a:r>
              <a:rPr kumimoji="1" lang="ja-JP" altLang="en-US" sz="540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気を付けて</a:t>
            </a:r>
            <a:endParaRPr kumimoji="1" lang="en-US" altLang="ja-JP" sz="54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36343" y="1749220"/>
            <a:ext cx="90675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笑顔</a:t>
            </a:r>
            <a:r>
              <a:rPr lang="ja-JP" altLang="en-US" sz="54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を増やしていきましょう。</a:t>
            </a:r>
          </a:p>
        </p:txBody>
      </p:sp>
      <p:grpSp>
        <p:nvGrpSpPr>
          <p:cNvPr id="9" name="グループ化 8"/>
          <p:cNvGrpSpPr/>
          <p:nvPr/>
        </p:nvGrpSpPr>
        <p:grpSpPr>
          <a:xfrm>
            <a:off x="1453536" y="3086316"/>
            <a:ext cx="7833123" cy="1678797"/>
            <a:chOff x="1306867" y="1699363"/>
            <a:chExt cx="7833123" cy="1678797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428983" y="1959517"/>
              <a:ext cx="1690369" cy="1322133"/>
            </a:xfrm>
            <a:prstGeom prst="rect">
              <a:avLst/>
            </a:prstGeom>
          </p:spPr>
        </p:pic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67368" y="1707627"/>
              <a:ext cx="1466775" cy="1670533"/>
            </a:xfrm>
            <a:prstGeom prst="rect">
              <a:avLst/>
            </a:prstGeom>
          </p:spPr>
        </p:pic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306867" y="1699363"/>
              <a:ext cx="1574100" cy="1652667"/>
            </a:xfrm>
            <a:prstGeom prst="rect">
              <a:avLst/>
            </a:prstGeom>
          </p:spPr>
        </p:pic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682159" y="1837159"/>
              <a:ext cx="1457831" cy="1411467"/>
            </a:xfrm>
            <a:prstGeom prst="rect">
              <a:avLst/>
            </a:prstGeom>
          </p:spPr>
        </p:pic>
      </p:grpSp>
      <p:sp>
        <p:nvSpPr>
          <p:cNvPr id="3" name="額縁 2">
            <a:hlinkClick r:id="rId6" action="ppaction://hlinkpres?slideindex=1&amp;slidetitle="/>
          </p:cNvPr>
          <p:cNvSpPr/>
          <p:nvPr/>
        </p:nvSpPr>
        <p:spPr>
          <a:xfrm>
            <a:off x="4082603" y="5215944"/>
            <a:ext cx="2266682" cy="1004552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 smtClean="0">
                <a:latin typeface="AR PＰＯＰ４B" panose="040B0800000000000000" pitchFamily="50" charset="-128"/>
                <a:ea typeface="AR PＰＯＰ４B" panose="040B0800000000000000" pitchFamily="50" charset="-128"/>
              </a:rPr>
              <a:t>戻る</a:t>
            </a:r>
            <a:endParaRPr kumimoji="1" lang="ja-JP" altLang="en-US" sz="3200" dirty="0">
              <a:latin typeface="AR PＰＯＰ４B" panose="040B0800000000000000" pitchFamily="50" charset="-128"/>
              <a:ea typeface="AR PＰＯＰ４B" panose="040B08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988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2065382" y="96332"/>
            <a:ext cx="3408140" cy="106113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社会では</a:t>
            </a:r>
            <a:endParaRPr lang="ja-JP" altLang="en-US" sz="5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横巻き 9"/>
          <p:cNvSpPr/>
          <p:nvPr/>
        </p:nvSpPr>
        <p:spPr>
          <a:xfrm>
            <a:off x="775122" y="1360712"/>
            <a:ext cx="5527737" cy="1363393"/>
          </a:xfrm>
          <a:prstGeom prst="horizontalScroll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言葉遣いを丁寧に</a:t>
            </a:r>
            <a:endParaRPr kumimoji="1" lang="ja-JP" altLang="en-US" sz="4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横巻き 15"/>
          <p:cNvSpPr/>
          <p:nvPr/>
        </p:nvSpPr>
        <p:spPr>
          <a:xfrm>
            <a:off x="2583825" y="2717612"/>
            <a:ext cx="6057899" cy="1284067"/>
          </a:xfrm>
          <a:prstGeom prst="horizontalScroll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4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けじめのある態度で</a:t>
            </a:r>
            <a:endParaRPr lang="ja-JP" altLang="en-US" sz="4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7" name="横巻き 16"/>
          <p:cNvSpPr/>
          <p:nvPr/>
        </p:nvSpPr>
        <p:spPr>
          <a:xfrm>
            <a:off x="4910325" y="4204921"/>
            <a:ext cx="5070802" cy="1284067"/>
          </a:xfrm>
          <a:prstGeom prst="horizontalScroll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4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常識ある振る舞い</a:t>
            </a:r>
            <a:endParaRPr lang="ja-JP" altLang="en-US" sz="4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977981" y="5821019"/>
            <a:ext cx="509784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をすることが大切です。</a:t>
            </a:r>
            <a:endParaRPr kumimoji="1" lang="ja-JP" altLang="en-US" sz="32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916" y="4747347"/>
            <a:ext cx="1617909" cy="18897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9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 animBg="1"/>
      <p:bldP spid="16" grpId="0" animBg="1"/>
      <p:bldP spid="17" grpId="0" animBg="1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/>
          <p:cNvSpPr>
            <a:spLocks noGrp="1"/>
          </p:cNvSpPr>
          <p:nvPr>
            <p:ph type="title"/>
          </p:nvPr>
        </p:nvSpPr>
        <p:spPr>
          <a:xfrm>
            <a:off x="6220495" y="5694011"/>
            <a:ext cx="5190186" cy="6820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ことができます。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2723755" y="165421"/>
            <a:ext cx="4089170" cy="8915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そうすること</a:t>
            </a:r>
            <a:r>
              <a:rPr lang="ja-JP" altLang="en-US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で</a:t>
            </a:r>
            <a:r>
              <a:rPr lang="en-US" altLang="ja-JP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lang="en-US" altLang="ja-JP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lang="ja-JP" altLang="en-US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endParaRPr lang="ja-JP" altLang="en-US" sz="4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横巻き 9"/>
          <p:cNvSpPr/>
          <p:nvPr/>
        </p:nvSpPr>
        <p:spPr>
          <a:xfrm>
            <a:off x="436588" y="1180609"/>
            <a:ext cx="5590725" cy="1535439"/>
          </a:xfrm>
          <a:prstGeom prst="horizontalScroll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互いに敬意を表し</a:t>
            </a:r>
            <a:endParaRPr kumimoji="1" lang="ja-JP" altLang="en-US" sz="4800" dirty="0"/>
          </a:p>
        </p:txBody>
      </p:sp>
      <p:sp>
        <p:nvSpPr>
          <p:cNvPr id="16" name="横巻き 15"/>
          <p:cNvSpPr/>
          <p:nvPr/>
        </p:nvSpPr>
        <p:spPr>
          <a:xfrm>
            <a:off x="2133519" y="2658790"/>
            <a:ext cx="5528762" cy="1284067"/>
          </a:xfrm>
          <a:prstGeom prst="horizontalScroll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互いの距離を保ち</a:t>
            </a:r>
            <a:endParaRPr lang="ja-JP" altLang="en-US" sz="48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7" name="横巻き 16"/>
          <p:cNvSpPr/>
          <p:nvPr/>
        </p:nvSpPr>
        <p:spPr>
          <a:xfrm>
            <a:off x="3425780" y="4009247"/>
            <a:ext cx="7984901" cy="1478702"/>
          </a:xfrm>
          <a:prstGeom prst="horizontalScroll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より良い人間</a:t>
            </a:r>
            <a:r>
              <a:rPr lang="ja-JP" altLang="en-US" sz="4800" dirty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関係を構築する</a:t>
            </a: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713" y="5121004"/>
            <a:ext cx="1633184" cy="147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25374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 animBg="1"/>
      <p:bldP spid="16" grpId="0" animBg="1"/>
      <p:bldP spid="1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922708" y="790359"/>
            <a:ext cx="8755350" cy="2409371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いろんな場面を想定して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考えてみましょう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0368" y="3488047"/>
            <a:ext cx="4700030" cy="201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00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08464" y="464930"/>
            <a:ext cx="3394661" cy="611012"/>
          </a:xfrm>
        </p:spPr>
        <p:txBody>
          <a:bodyPr>
            <a:normAutofit fontScale="90000"/>
          </a:bodyPr>
          <a:lstStyle/>
          <a:p>
            <a:r>
              <a:rPr lang="ja-JP" altLang="en-US" dirty="0">
                <a:ln w="0"/>
                <a:solidFill>
                  <a:schemeClr val="tx1"/>
                </a:solidFill>
              </a:rPr>
              <a:t>練習</a:t>
            </a:r>
            <a:r>
              <a:rPr kumimoji="1" lang="ja-JP" altLang="en-US" dirty="0" smtClean="0">
                <a:ln w="0"/>
                <a:solidFill>
                  <a:schemeClr val="tx1"/>
                </a:solidFill>
              </a:rPr>
              <a:t>１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dirty="0"/>
          </a:p>
        </p:txBody>
      </p:sp>
      <p:sp>
        <p:nvSpPr>
          <p:cNvPr id="7" name="円形吹き出し 6"/>
          <p:cNvSpPr/>
          <p:nvPr/>
        </p:nvSpPr>
        <p:spPr>
          <a:xfrm>
            <a:off x="5219325" y="1402855"/>
            <a:ext cx="4595793" cy="2073121"/>
          </a:xfrm>
          <a:prstGeom prst="wedgeEllipseCallout">
            <a:avLst>
              <a:gd name="adj1" fmla="val 64706"/>
              <a:gd name="adj2" fmla="val 1443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87068" y="2011313"/>
            <a:ext cx="415254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あっ，小林さん！</a:t>
            </a:r>
            <a:endParaRPr kumimoji="1" lang="ja-JP" altLang="en-US" sz="4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676204" y="167804"/>
            <a:ext cx="4066263" cy="292607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sz="4000" dirty="0" smtClean="0">
                <a:ln w="0"/>
                <a:solidFill>
                  <a:schemeClr val="tx1"/>
                </a:solidFill>
                <a:latin typeface="+mj-ea"/>
              </a:rPr>
              <a:t>先生に呼ばれたとき</a:t>
            </a:r>
            <a:endParaRPr lang="ja-JP" altLang="en-US" sz="4000" dirty="0">
              <a:latin typeface="+mj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61863" y="3093882"/>
            <a:ext cx="3064149" cy="3234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37515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7802" y="387415"/>
            <a:ext cx="8017476" cy="1046416"/>
          </a:xfrm>
        </p:spPr>
        <p:txBody>
          <a:bodyPr>
            <a:noAutofit/>
          </a:bodyPr>
          <a:lstStyle/>
          <a:p>
            <a:r>
              <a:rPr kumimoji="1" lang="ja-JP" altLang="en-US" dirty="0" smtClean="0">
                <a:ln w="0"/>
                <a:solidFill>
                  <a:schemeClr val="tx1"/>
                </a:solidFill>
              </a:rPr>
              <a:t>そんなときの</a:t>
            </a:r>
            <a:r>
              <a:rPr kumimoji="1" lang="en-US" altLang="ja-JP" dirty="0" smtClean="0">
                <a:ln w="0"/>
                <a:solidFill>
                  <a:schemeClr val="tx1"/>
                </a:solidFill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</a:rPr>
            </a:br>
            <a:r>
              <a:rPr kumimoji="1" lang="ja-JP" altLang="en-US" dirty="0" smtClean="0">
                <a:ln w="0"/>
                <a:solidFill>
                  <a:schemeClr val="tx1"/>
                </a:solidFill>
              </a:rPr>
              <a:t>ふさわしい態度は</a:t>
            </a:r>
            <a:r>
              <a:rPr lang="ja-JP" altLang="en-US" dirty="0" smtClean="0">
                <a:ln w="0"/>
                <a:solidFill>
                  <a:schemeClr val="tx1"/>
                </a:solidFill>
              </a:rPr>
              <a:t>どれ</a:t>
            </a:r>
            <a:r>
              <a:rPr kumimoji="1" lang="ja-JP" altLang="en-US" dirty="0" smtClean="0">
                <a:ln w="0"/>
                <a:solidFill>
                  <a:schemeClr val="tx1"/>
                </a:solidFill>
              </a:rPr>
              <a:t>でしょうか？</a:t>
            </a:r>
            <a:r>
              <a:rPr kumimoji="1" lang="en-US" altLang="ja-JP" dirty="0" smtClean="0">
                <a:ln w="0"/>
                <a:solidFill>
                  <a:schemeClr val="tx1"/>
                </a:solidFill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</a:rPr>
            </a:br>
            <a:endParaRPr kumimoji="1" lang="ja-JP" altLang="en-US" dirty="0">
              <a:ln w="0"/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20922" y="2059669"/>
            <a:ext cx="3234058" cy="30971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200" dirty="0" smtClean="0"/>
              <a:t>A</a:t>
            </a:r>
            <a:endParaRPr lang="ja-JP" altLang="en-US" sz="3200" dirty="0"/>
          </a:p>
          <a:p>
            <a:pPr marL="0" indent="0">
              <a:buNone/>
            </a:pPr>
            <a:endParaRPr kumimoji="1" lang="ja-JP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</p:txBody>
      </p:sp>
      <p:sp>
        <p:nvSpPr>
          <p:cNvPr id="6" name="コンテンツ プレースホルダー 3">
            <a:hlinkClick r:id="rId3" action="ppaction://hlinksldjump"/>
          </p:cNvPr>
          <p:cNvSpPr txBox="1">
            <a:spLocks/>
          </p:cNvSpPr>
          <p:nvPr/>
        </p:nvSpPr>
        <p:spPr>
          <a:xfrm>
            <a:off x="7281783" y="2059668"/>
            <a:ext cx="4221103" cy="368723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lnSpc>
                <a:spcPct val="100000"/>
              </a:lnSpc>
              <a:buClr>
                <a:srgbClr val="5FCBEF"/>
              </a:buClr>
              <a:buSzPct val="80000"/>
              <a:buFont typeface="Arial" panose="020B0604020202020204" pitchFamily="34" charset="0"/>
              <a:buNone/>
            </a:pPr>
            <a:r>
              <a:rPr lang="en-US" altLang="ja-JP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7" name="雲形吹き出し 6">
            <a:hlinkClick r:id="rId4" action="ppaction://hlinksldjump"/>
          </p:cNvPr>
          <p:cNvSpPr/>
          <p:nvPr/>
        </p:nvSpPr>
        <p:spPr>
          <a:xfrm>
            <a:off x="3981636" y="2059669"/>
            <a:ext cx="3101873" cy="2605345"/>
          </a:xfrm>
          <a:prstGeom prst="cloudCallout">
            <a:avLst>
              <a:gd name="adj1" fmla="val -19076"/>
              <a:gd name="adj2" fmla="val 60329"/>
            </a:avLst>
          </a:prstGeom>
          <a:solidFill>
            <a:schemeClr val="bg1"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「はい。」と返事をして先生の方へ向く。</a:t>
            </a:r>
            <a:endParaRPr lang="ja-JP" altLang="en-US" sz="2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8" name="雲形吹き出し 7">
            <a:hlinkClick r:id="rId5" action="ppaction://hlinksldjump"/>
          </p:cNvPr>
          <p:cNvSpPr/>
          <p:nvPr/>
        </p:nvSpPr>
        <p:spPr>
          <a:xfrm>
            <a:off x="578349" y="2059669"/>
            <a:ext cx="3180431" cy="2605345"/>
          </a:xfrm>
          <a:prstGeom prst="cloudCallout">
            <a:avLst/>
          </a:prstGeom>
          <a:solidFill>
            <a:schemeClr val="bg1">
              <a:alpha val="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返事はせずに黙って，呼ばれた方を見る</a:t>
            </a:r>
            <a:r>
              <a:rPr lang="ja-JP" altLang="en-US" sz="2400" b="1" dirty="0" smtClean="0">
                <a:solidFill>
                  <a:prstClr val="black"/>
                </a:solidFill>
              </a:rPr>
              <a:t>。</a:t>
            </a:r>
            <a:endParaRPr lang="ja-JP" altLang="en-US" sz="2400" b="1" dirty="0">
              <a:solidFill>
                <a:prstClr val="black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096959" y="2483786"/>
            <a:ext cx="1633449" cy="369332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>
            <a:spAutoFit/>
          </a:bodyPr>
          <a:lstStyle/>
          <a:p>
            <a:endParaRPr lang="ja-JP" altLang="en-US" b="1" dirty="0">
              <a:solidFill>
                <a:prstClr val="black"/>
              </a:solidFill>
            </a:endParaRPr>
          </a:p>
        </p:txBody>
      </p:sp>
      <p:sp>
        <p:nvSpPr>
          <p:cNvPr id="13" name="雲形吹き出し 12">
            <a:hlinkClick r:id="rId5" action="ppaction://hlinksldjump"/>
          </p:cNvPr>
          <p:cNvSpPr/>
          <p:nvPr/>
        </p:nvSpPr>
        <p:spPr>
          <a:xfrm>
            <a:off x="7281783" y="1831640"/>
            <a:ext cx="3419715" cy="3061401"/>
          </a:xfrm>
          <a:prstGeom prst="cloudCallout">
            <a:avLst>
              <a:gd name="adj1" fmla="val 9658"/>
              <a:gd name="adj2" fmla="val 53728"/>
            </a:avLst>
          </a:prstGeom>
          <a:solidFill>
            <a:schemeClr val="bg1">
              <a:alpha val="1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altLang="ja-JP" sz="2800" b="1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「ええ～，何ですか～。」と言って，体は向けない</a:t>
            </a:r>
            <a:r>
              <a:rPr lang="ja-JP" altLang="en-US" sz="2800" b="1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。</a:t>
            </a:r>
            <a:endParaRPr lang="ja-JP" altLang="en-US" sz="2800" dirty="0">
              <a:solidFill>
                <a:prstClr val="white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7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853253" y="2023940"/>
            <a:ext cx="3324729" cy="30971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200" dirty="0"/>
              <a:t>B</a:t>
            </a:r>
            <a:endParaRPr lang="ja-JP" altLang="en-US" sz="3200" dirty="0"/>
          </a:p>
          <a:p>
            <a:pPr marL="0" indent="0">
              <a:buNone/>
            </a:pPr>
            <a:endParaRPr kumimoji="1" lang="ja-JP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</p:txBody>
      </p:sp>
    </p:spTree>
    <p:extLst>
      <p:ext uri="{BB962C8B-B14F-4D97-AF65-F5344CB8AC3E}">
        <p14:creationId xmlns:p14="http://schemas.microsoft.com/office/powerpoint/2010/main" val="385330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 animBg="1"/>
      <p:bldP spid="8" grpId="0" animBg="1"/>
      <p:bldP spid="13" grpId="0" animBg="1"/>
      <p:bldP spid="1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hlinkClick r:id="rId2" action="ppaction://hlinksldjump"/>
          </p:cNvPr>
          <p:cNvSpPr/>
          <p:nvPr/>
        </p:nvSpPr>
        <p:spPr>
          <a:xfrm>
            <a:off x="0" y="80010"/>
            <a:ext cx="13662470" cy="716709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8720" y="609600"/>
            <a:ext cx="4416950" cy="1320800"/>
          </a:xfrm>
        </p:spPr>
        <p:txBody>
          <a:bodyPr>
            <a:noAutofit/>
          </a:bodyPr>
          <a:lstStyle/>
          <a:p>
            <a:r>
              <a:rPr kumimoji="1" lang="ja-JP" altLang="en-US" sz="9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板体H" panose="04020909000000000000" pitchFamily="17" charset="-128"/>
                <a:ea typeface="AR板体H" panose="04020909000000000000" pitchFamily="17" charset="-128"/>
              </a:rPr>
              <a:t>う～ん。</a:t>
            </a:r>
            <a:endParaRPr kumimoji="1" lang="ja-JP" altLang="en-US" sz="9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板体H" panose="04020909000000000000" pitchFamily="17" charset="-128"/>
              <a:ea typeface="AR板体H" panose="04020909000000000000" pitchFamily="17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10361" y="1270000"/>
            <a:ext cx="2801847" cy="279858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34222" y="4152101"/>
            <a:ext cx="2833154" cy="2138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10917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3321" y="1039628"/>
            <a:ext cx="9631640" cy="4926081"/>
          </a:xfrm>
        </p:spPr>
        <p:txBody>
          <a:bodyPr>
            <a:normAutofit/>
          </a:bodyPr>
          <a:lstStyle/>
          <a:p>
            <a:r>
              <a:rPr lang="en-US" altLang="ja-JP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なごみＰＯＰ体B" panose="040B0800000000000000" pitchFamily="50" charset="-128"/>
                <a:ea typeface="AR PなごみＰＯＰ体B" panose="040B0800000000000000" pitchFamily="50" charset="-128"/>
              </a:rPr>
              <a:t>Good</a:t>
            </a:r>
            <a:r>
              <a:rPr lang="ja-JP" altLang="en-US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！！</a:t>
            </a:r>
            <a:endParaRPr kumimoji="1" lang="ja-JP" altLang="en-US" sz="167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478429" y="2039181"/>
            <a:ext cx="5502440" cy="4632510"/>
            <a:chOff x="4986163" y="1984255"/>
            <a:chExt cx="5502440" cy="463251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7" name="グループ化 6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8" name="図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9" name="グループ化 8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0" name="図 9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1" name="図 10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2" name="図 11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143942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2100</TotalTime>
  <Words>472</Words>
  <Application>Microsoft Office PowerPoint</Application>
  <PresentationFormat>ワイド画面</PresentationFormat>
  <Paragraphs>103</Paragraphs>
  <Slides>29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29</vt:i4>
      </vt:variant>
    </vt:vector>
  </HeadingPairs>
  <TitlesOfParts>
    <vt:vector size="38" baseType="lpstr">
      <vt:lpstr>AR PＰＯＰ４B</vt:lpstr>
      <vt:lpstr>AR PなごみＰＯＰ体B</vt:lpstr>
      <vt:lpstr>AR P丸ゴシック体E</vt:lpstr>
      <vt:lpstr>AR板体H</vt:lpstr>
      <vt:lpstr>メイリオ</vt:lpstr>
      <vt:lpstr>Arial</vt:lpstr>
      <vt:lpstr>Trebuchet MS</vt:lpstr>
      <vt:lpstr>Wingdings 3</vt:lpstr>
      <vt:lpstr>ファセット</vt:lpstr>
      <vt:lpstr>PowerPoint プレゼンテーション</vt:lpstr>
      <vt:lpstr>社会には，いろいろな ルールがあります</vt:lpstr>
      <vt:lpstr>PowerPoint プレゼンテーション</vt:lpstr>
      <vt:lpstr>ことができます。</vt:lpstr>
      <vt:lpstr>いろんな場面を想定して  考えてみましょう</vt:lpstr>
      <vt:lpstr>練習１　 </vt:lpstr>
      <vt:lpstr>そんなときの ふさわしい態度はどれでしょうか？ </vt:lpstr>
      <vt:lpstr>う～ん。</vt:lpstr>
      <vt:lpstr>Good！！</vt:lpstr>
      <vt:lpstr>人に名前を呼ばれた時は</vt:lpstr>
      <vt:lpstr>練習２　 </vt:lpstr>
      <vt:lpstr>そんなときの，正しい行動はどれでしょう？ </vt:lpstr>
      <vt:lpstr>う～ん。</vt:lpstr>
      <vt:lpstr>Good！！</vt:lpstr>
      <vt:lpstr>職員室に入るときには</vt:lpstr>
      <vt:lpstr>練習３　  </vt:lpstr>
      <vt:lpstr>そんなときに ふさわしい態度はどれでしょう？ </vt:lpstr>
      <vt:lpstr>う～ん。</vt:lpstr>
      <vt:lpstr>PowerPoint プレゼンテーション</vt:lpstr>
      <vt:lpstr>授業中は</vt:lpstr>
      <vt:lpstr>PowerPoint プレゼンテーション</vt:lpstr>
      <vt:lpstr>練習４　  </vt:lpstr>
      <vt:lpstr>そんなとき ふさわしい態度はどれでしょうか？ </vt:lpstr>
      <vt:lpstr>う～ん。</vt:lpstr>
      <vt:lpstr>PowerPoint プレゼンテーション</vt:lpstr>
      <vt:lpstr>過ごしましょう。</vt:lpstr>
      <vt:lpstr>まとめ</vt:lpstr>
      <vt:lpstr>より良い人間関係を築く 一つの方法であり， </vt:lpstr>
      <vt:lpstr>PowerPoint プレゼンテーション</vt:lpstr>
    </vt:vector>
  </TitlesOfParts>
  <Company>徳島県立総合教育センター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Let‘ｓソーシャルスキルアップ</dc:title>
  <dc:creator>kk101</dc:creator>
  <cp:lastModifiedBy>森下 由美</cp:lastModifiedBy>
  <cp:revision>199</cp:revision>
  <dcterms:created xsi:type="dcterms:W3CDTF">2017-08-24T02:03:47Z</dcterms:created>
  <dcterms:modified xsi:type="dcterms:W3CDTF">2018-01-19T03:12:48Z</dcterms:modified>
</cp:coreProperties>
</file>