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8"/>
  </p:notesMasterIdLst>
  <p:sldIdLst>
    <p:sldId id="256" r:id="rId3"/>
    <p:sldId id="259" r:id="rId4"/>
    <p:sldId id="272" r:id="rId5"/>
    <p:sldId id="273" r:id="rId6"/>
    <p:sldId id="274" r:id="rId7"/>
    <p:sldId id="275" r:id="rId8"/>
    <p:sldId id="277" r:id="rId9"/>
    <p:sldId id="278" r:id="rId10"/>
    <p:sldId id="279" r:id="rId11"/>
    <p:sldId id="283" r:id="rId12"/>
    <p:sldId id="284" r:id="rId13"/>
    <p:sldId id="285" r:id="rId14"/>
    <p:sldId id="290" r:id="rId15"/>
    <p:sldId id="287" r:id="rId16"/>
    <p:sldId id="265" r:id="rId17"/>
  </p:sldIdLst>
  <p:sldSz cx="9144000" cy="6858000" type="screen4x3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4CC869C-024F-4695-ABB9-4343DA071F70}">
          <p14:sldIdLst>
            <p14:sldId id="256"/>
            <p14:sldId id="259"/>
          </p14:sldIdLst>
        </p14:section>
        <p14:section name="タイトルなしのセクション" id="{4029B1E5-E55D-42A4-B403-31C2C14DFA94}">
          <p14:sldIdLst>
            <p14:sldId id="272"/>
            <p14:sldId id="273"/>
            <p14:sldId id="274"/>
            <p14:sldId id="275"/>
            <p14:sldId id="277"/>
            <p14:sldId id="278"/>
            <p14:sldId id="279"/>
            <p14:sldId id="283"/>
            <p14:sldId id="284"/>
            <p14:sldId id="285"/>
            <p14:sldId id="290"/>
            <p14:sldId id="28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FFFF"/>
    <a:srgbClr val="FF99FF"/>
    <a:srgbClr val="FF00FF"/>
    <a:srgbClr val="55856E"/>
    <a:srgbClr val="5082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19" autoAdjust="0"/>
    <p:restoredTop sz="94424" autoAdjust="0"/>
  </p:normalViewPr>
  <p:slideViewPr>
    <p:cSldViewPr snapToObjects="1" showGuides="1">
      <p:cViewPr varScale="1">
        <p:scale>
          <a:sx n="74" d="100"/>
          <a:sy n="74" d="100"/>
        </p:scale>
        <p:origin x="7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E9334-D339-4877-82DD-3E531521171A}" type="datetimeFigureOut">
              <a:rPr kumimoji="1" lang="ja-JP" altLang="en-US" smtClean="0"/>
              <a:pPr/>
              <a:t>2015/1/14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F8366-9330-427D-966C-FF73745131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63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56133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lang="ja-JP" altLang="en-US" smtClean="0">
                <a:solidFill>
                  <a:prstClr val="black"/>
                </a:solidFill>
              </a:rPr>
              <a:pPr/>
              <a:t>10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780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lang="ja-JP" altLang="en-US" smtClean="0">
                <a:solidFill>
                  <a:prstClr val="black"/>
                </a:solidFill>
              </a:rPr>
              <a:pPr/>
              <a:t>11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950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lang="ja-JP" altLang="en-US" smtClean="0">
                <a:solidFill>
                  <a:prstClr val="black"/>
                </a:solidFill>
              </a:rPr>
              <a:pPr/>
              <a:t>12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822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lang="ja-JP" altLang="en-US" smtClean="0">
                <a:solidFill>
                  <a:prstClr val="black"/>
                </a:solidFill>
              </a:rPr>
              <a:pPr/>
              <a:t>13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1097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lang="ja-JP" altLang="en-US" smtClean="0">
                <a:solidFill>
                  <a:prstClr val="black"/>
                </a:solidFill>
              </a:rPr>
              <a:pPr/>
              <a:t>14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8321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659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1264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089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402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701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277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lang="ja-JP" altLang="en-US" smtClean="0">
                <a:solidFill>
                  <a:prstClr val="black"/>
                </a:solidFill>
              </a:rPr>
              <a:pPr/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000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lang="ja-JP" altLang="en-US" smtClean="0">
                <a:solidFill>
                  <a:prstClr val="black"/>
                </a:solidFill>
              </a:rPr>
              <a:pPr/>
              <a:t>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894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F8366-9330-427D-966C-FF7374513165}" type="slidenum">
              <a:rPr lang="ja-JP" altLang="en-US" smtClean="0">
                <a:solidFill>
                  <a:prstClr val="black"/>
                </a:solidFill>
              </a:rPr>
              <a:pPr/>
              <a:t>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961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D91C-18BF-4BC2-9B57-27406AAE56E7}" type="datetimeFigureOut">
              <a:rPr kumimoji="1" lang="ja-JP" altLang="en-US" smtClean="0"/>
              <a:pPr/>
              <a:t>2015/1/14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D2F2-8A84-4581-806F-A7C658CCD1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D91C-18BF-4BC2-9B57-27406AAE56E7}" type="datetimeFigureOut">
              <a:rPr kumimoji="1" lang="ja-JP" altLang="en-US" smtClean="0"/>
              <a:pPr/>
              <a:t>2015/1/14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D2F2-8A84-4581-806F-A7C658CCD1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D91C-18BF-4BC2-9B57-27406AAE56E7}" type="datetimeFigureOut">
              <a:rPr kumimoji="1" lang="ja-JP" altLang="en-US" smtClean="0"/>
              <a:pPr/>
              <a:t>2015/1/14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D2F2-8A84-4581-806F-A7C658CCD1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D91C-18BF-4BC2-9B57-27406AAE56E7}" type="datetimeFigureOut">
              <a:rPr kumimoji="1" lang="ja-JP" altLang="en-US" smtClean="0"/>
              <a:pPr/>
              <a:t>2015/1/14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D2F2-8A84-4581-806F-A7C658CCD1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D91C-18BF-4BC2-9B57-27406AAE56E7}" type="datetimeFigureOut">
              <a:rPr kumimoji="1" lang="ja-JP" altLang="en-US" smtClean="0"/>
              <a:pPr/>
              <a:t>2015/1/14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D2F2-8A84-4581-806F-A7C658CCD1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D91C-18BF-4BC2-9B57-27406AAE56E7}" type="datetimeFigureOut">
              <a:rPr kumimoji="1" lang="ja-JP" altLang="en-US" smtClean="0"/>
              <a:pPr/>
              <a:t>2015/1/14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D2F2-8A84-4581-806F-A7C658CCD1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D91C-18BF-4BC2-9B57-27406AAE56E7}" type="datetimeFigureOut">
              <a:rPr kumimoji="1" lang="ja-JP" altLang="en-US" smtClean="0"/>
              <a:pPr/>
              <a:t>2015/1/14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D2F2-8A84-4581-806F-A7C658CCD1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D91C-18BF-4BC2-9B57-27406AAE56E7}" type="datetimeFigureOut">
              <a:rPr kumimoji="1" lang="ja-JP" altLang="en-US" smtClean="0"/>
              <a:pPr/>
              <a:t>2015/1/14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D2F2-8A84-4581-806F-A7C658CCD1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D91C-18BF-4BC2-9B57-27406AAE56E7}" type="datetimeFigureOut">
              <a:rPr kumimoji="1" lang="ja-JP" altLang="en-US" smtClean="0"/>
              <a:pPr/>
              <a:t>2015/1/14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D2F2-8A84-4581-806F-A7C658CCD1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D91C-18BF-4BC2-9B57-27406AAE56E7}" type="datetimeFigureOut">
              <a:rPr kumimoji="1" lang="ja-JP" altLang="en-US" smtClean="0"/>
              <a:pPr/>
              <a:t>2015/1/14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D2F2-8A84-4581-806F-A7C658CCD1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D91C-18BF-4BC2-9B57-27406AAE56E7}" type="datetimeFigureOut">
              <a:rPr kumimoji="1" lang="ja-JP" altLang="en-US" smtClean="0"/>
              <a:pPr/>
              <a:t>2015/1/14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D2F2-8A84-4581-806F-A7C658CCD1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4D91C-18BF-4BC2-9B57-27406AAE56E7}" type="datetimeFigureOut">
              <a:rPr kumimoji="1" lang="ja-JP" altLang="en-US" smtClean="0"/>
              <a:pPr/>
              <a:t>2015/1/14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DD2F2-8A84-4581-806F-A7C658CCD1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.gif"/><Relationship Id="rId5" Type="http://schemas.openxmlformats.org/officeDocument/2006/relationships/image" Target="../media/image1.gif"/><Relationship Id="rId4" Type="http://schemas.openxmlformats.org/officeDocument/2006/relationships/audio" Target="../media/audio2.wav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audio" Target="../media/audio3.wav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.gif"/><Relationship Id="rId5" Type="http://schemas.openxmlformats.org/officeDocument/2006/relationships/audio" Target="../media/audio4.wav"/><Relationship Id="rId10" Type="http://schemas.openxmlformats.org/officeDocument/2006/relationships/image" Target="../media/image9.jpg"/><Relationship Id="rId4" Type="http://schemas.openxmlformats.org/officeDocument/2006/relationships/audio" Target="../media/audio10.wav"/><Relationship Id="rId9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.gif"/><Relationship Id="rId4" Type="http://schemas.openxmlformats.org/officeDocument/2006/relationships/audio" Target="../media/audio4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audio" Target="../media/audio3.wav"/><Relationship Id="rId7" Type="http://schemas.openxmlformats.org/officeDocument/2006/relationships/audio" Target="../media/audio14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Relationship Id="rId6" Type="http://schemas.openxmlformats.org/officeDocument/2006/relationships/audio" Target="../media/audio13.wav"/><Relationship Id="rId5" Type="http://schemas.openxmlformats.org/officeDocument/2006/relationships/audio" Target="../media/audio12.wav"/><Relationship Id="rId4" Type="http://schemas.openxmlformats.org/officeDocument/2006/relationships/audio" Target="../media/audio1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7" Type="http://schemas.openxmlformats.org/officeDocument/2006/relationships/image" Target="../media/image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Relationship Id="rId6" Type="http://schemas.openxmlformats.org/officeDocument/2006/relationships/audio" Target="../media/audio3.wav"/><Relationship Id="rId5" Type="http://schemas.openxmlformats.org/officeDocument/2006/relationships/audio" Target="../media/audio15.wav"/><Relationship Id="rId4" Type="http://schemas.openxmlformats.org/officeDocument/2006/relationships/audio" Target="../media/audio12.wav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audio" Target="../media/audio11.wav"/><Relationship Id="rId7" Type="http://schemas.openxmlformats.org/officeDocument/2006/relationships/audio" Target="../media/audio17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Relationship Id="rId6" Type="http://schemas.openxmlformats.org/officeDocument/2006/relationships/audio" Target="../media/audio3.wav"/><Relationship Id="rId5" Type="http://schemas.openxmlformats.org/officeDocument/2006/relationships/audio" Target="../media/audio16.wav"/><Relationship Id="rId4" Type="http://schemas.openxmlformats.org/officeDocument/2006/relationships/audio" Target="../media/audio1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8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0.jp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jpg"/><Relationship Id="rId5" Type="http://schemas.openxmlformats.org/officeDocument/2006/relationships/image" Target="../media/image2.gif"/><Relationship Id="rId4" Type="http://schemas.openxmlformats.org/officeDocument/2006/relationships/audio" Target="../media/audio4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jpg"/><Relationship Id="rId5" Type="http://schemas.openxmlformats.org/officeDocument/2006/relationships/image" Target="../media/image2.gif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jpg"/><Relationship Id="rId5" Type="http://schemas.openxmlformats.org/officeDocument/2006/relationships/image" Target="../media/image2.gif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jpg"/><Relationship Id="rId5" Type="http://schemas.openxmlformats.org/officeDocument/2006/relationships/image" Target="../media/image2.gif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jpg"/><Relationship Id="rId5" Type="http://schemas.openxmlformats.org/officeDocument/2006/relationships/image" Target="../media/image2.gif"/><Relationship Id="rId4" Type="http://schemas.openxmlformats.org/officeDocument/2006/relationships/audio" Target="../media/audio4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.gif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audio" Target="../media/audio3.wav"/><Relationship Id="rId7" Type="http://schemas.openxmlformats.org/officeDocument/2006/relationships/audio" Target="../media/audio8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6" Type="http://schemas.openxmlformats.org/officeDocument/2006/relationships/audio" Target="../media/audio7.wav"/><Relationship Id="rId5" Type="http://schemas.openxmlformats.org/officeDocument/2006/relationships/audio" Target="../media/audio6.wav"/><Relationship Id="rId10" Type="http://schemas.openxmlformats.org/officeDocument/2006/relationships/image" Target="../media/image4.jpg"/><Relationship Id="rId4" Type="http://schemas.openxmlformats.org/officeDocument/2006/relationships/audio" Target="../media/audio5.wav"/><Relationship Id="rId9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13" Type="http://schemas.openxmlformats.org/officeDocument/2006/relationships/image" Target="../media/image8.jpg"/><Relationship Id="rId3" Type="http://schemas.openxmlformats.org/officeDocument/2006/relationships/slideLayout" Target="../slideLayouts/slideLayout11.xml"/><Relationship Id="rId7" Type="http://schemas.openxmlformats.org/officeDocument/2006/relationships/audio" Target="../media/audio9.wav"/><Relationship Id="rId12" Type="http://schemas.openxmlformats.org/officeDocument/2006/relationships/image" Target="../media/image7.jp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audio" Target="../media/audio4.wav"/><Relationship Id="rId11" Type="http://schemas.openxmlformats.org/officeDocument/2006/relationships/image" Target="../media/image6.jpg"/><Relationship Id="rId5" Type="http://schemas.openxmlformats.org/officeDocument/2006/relationships/audio" Target="../media/audio3.wav"/><Relationship Id="rId10" Type="http://schemas.openxmlformats.org/officeDocument/2006/relationships/image" Target="../media/image5.png"/><Relationship Id="rId4" Type="http://schemas.openxmlformats.org/officeDocument/2006/relationships/notesSlide" Target="../notesSlides/notesSlide9.xml"/><Relationship Id="rId9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96000"/>
            <a:lum/>
          </a:blip>
          <a:srcRect/>
          <a:tile tx="31750" ty="508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13118" y="0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94" y="404664"/>
            <a:ext cx="8622960" cy="597710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214452" y="5014254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はじまり</a:t>
            </a:r>
            <a:endParaRPr lang="en-US" altLang="ja-JP" sz="4800" dirty="0" smtClean="0"/>
          </a:p>
        </p:txBody>
      </p:sp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 rot="16200000">
            <a:off x="4067944" y="-2691680"/>
            <a:ext cx="432048" cy="7920880"/>
          </a:xfrm>
          <a:noFill/>
        </p:spPr>
        <p:txBody>
          <a:bodyPr>
            <a:noAutofit/>
          </a:bodyPr>
          <a:lstStyle/>
          <a:p>
            <a:r>
              <a:rPr lang="ja-JP" alt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英作文の</a:t>
            </a:r>
            <a:r>
              <a:rPr lang="en-US" altLang="ja-JP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	</a:t>
            </a:r>
            <a:r>
              <a:rPr lang="ja-JP" altLang="en-US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コツ</a:t>
            </a:r>
            <a:r>
              <a:rPr lang="ja-JP" alt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！（初級編）</a:t>
            </a:r>
            <a:endParaRPr lang="ja-JP" alt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6" name="縦書きテキスト プレースホルダ 5"/>
          <p:cNvSpPr>
            <a:spLocks noGrp="1"/>
          </p:cNvSpPr>
          <p:nvPr>
            <p:ph type="body" orient="vert" idx="1"/>
          </p:nvPr>
        </p:nvSpPr>
        <p:spPr>
          <a:xfrm rot="16200000">
            <a:off x="3066781" y="-272698"/>
            <a:ext cx="2890386" cy="765680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①</a:t>
            </a:r>
            <a:r>
              <a:rPr kumimoji="1" lang="ja-JP" alt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主語</a:t>
            </a:r>
            <a:r>
              <a:rPr kumimoji="1"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を見分ける。</a:t>
            </a:r>
            <a:endParaRPr kumimoji="1" lang="en-US" altLang="ja-JP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endParaRPr kumimoji="1" lang="en-US" altLang="ja-JP" sz="3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②主語に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合う</a:t>
            </a:r>
            <a:r>
              <a:rPr lang="ja-JP" alt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動詞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を見つける。</a:t>
            </a:r>
            <a:endParaRPr lang="en-US" altLang="ja-JP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endParaRPr kumimoji="1" lang="en-US" altLang="ja-JP" sz="4000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 smtClean="0"/>
              <a:t>　　　　　　　　　　　　　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</a:t>
            </a:r>
            <a:r>
              <a:rPr lang="ja-JP" altLang="en-US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　　　　　　　　　    　</a:t>
            </a:r>
            <a:endParaRPr kumimoji="1" lang="ja-JP" altLang="en-US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8877394" y="486916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uiExpan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86135" y="-92620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 rot="16200000">
            <a:off x="2549945" y="-1324130"/>
            <a:ext cx="516499" cy="4391707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今度は、 </a:t>
            </a:r>
            <a:r>
              <a:rPr lang="ja-JP" altLang="en-US" sz="28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時間</a:t>
            </a:r>
            <a:r>
              <a:rPr lang="ja-JP" altLang="en-US" sz="24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 </a:t>
            </a: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を変えてみよう。</a:t>
            </a:r>
            <a:endParaRPr kumimoji="1" lang="ja-JP" altLang="en-US" sz="2400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pic>
        <p:nvPicPr>
          <p:cNvPr id="7" name="コンテンツ プレースホルダー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16" y="1304948"/>
            <a:ext cx="1480614" cy="153340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349" y="1304948"/>
            <a:ext cx="1494986" cy="152375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625" y="1297489"/>
            <a:ext cx="1467257" cy="1512339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7956376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40728" y="2762464"/>
            <a:ext cx="95977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昨日</a:t>
            </a:r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2341" y="3285806"/>
            <a:ext cx="8425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  play</a:t>
            </a:r>
            <a:r>
              <a:rPr kumimoji="1" lang="en-US" altLang="ja-JP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ed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tennis  with my friend  at school </a:t>
            </a:r>
            <a:r>
              <a:rPr lang="ja-JP" altLang="en-US" sz="2000" dirty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en-US" altLang="ja-JP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yesterday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.</a:t>
            </a:r>
            <a:endParaRPr kumimoji="1" lang="ja-JP" altLang="en-US" sz="2000" dirty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6387716" y="3685916"/>
            <a:ext cx="1352313" cy="0"/>
          </a:xfrm>
          <a:prstGeom prst="line">
            <a:avLst/>
          </a:prstGeom>
          <a:ln w="381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768887" y="3679242"/>
            <a:ext cx="703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時間</a:t>
            </a:r>
            <a:endParaRPr kumimoji="1" lang="ja-JP" altLang="en-US" dirty="0">
              <a:solidFill>
                <a:srgbClr val="FF99FF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>
            <a:off x="961404" y="3685916"/>
            <a:ext cx="864096" cy="0"/>
          </a:xfrm>
          <a:prstGeom prst="line">
            <a:avLst/>
          </a:prstGeom>
          <a:ln w="381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912557" y="3932429"/>
            <a:ext cx="66680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時間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の部分を変えると、</a:t>
            </a:r>
            <a:r>
              <a:rPr kumimoji="1" lang="ja-JP" altLang="en-US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動詞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の部分も変わっていきますね。</a:t>
            </a:r>
            <a:endParaRPr kumimoji="1" lang="en-US" altLang="ja-JP" sz="20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　　 </a:t>
            </a:r>
            <a:r>
              <a:rPr lang="ja-JP" altLang="en-US" sz="2400" b="1" dirty="0" smtClean="0">
                <a:solidFill>
                  <a:schemeClr val="bg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○ </a:t>
            </a:r>
            <a:r>
              <a:rPr lang="ja-JP" altLang="en-US" sz="24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毎朝</a:t>
            </a:r>
            <a:r>
              <a:rPr lang="ja-JP" altLang="en-US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～</a:t>
            </a:r>
            <a:r>
              <a:rPr lang="ja-JP" altLang="en-US" sz="2400" dirty="0" err="1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を</a:t>
            </a:r>
            <a:r>
              <a:rPr lang="ja-JP" altLang="en-US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する </a:t>
            </a:r>
            <a:r>
              <a:rPr lang="en-US" altLang="ja-JP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( </a:t>
            </a:r>
            <a:r>
              <a:rPr lang="en-US" altLang="ja-JP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</a:t>
            </a:r>
            <a:r>
              <a:rPr lang="en-US" altLang="ja-JP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)</a:t>
            </a:r>
            <a:endParaRPr lang="en-US" altLang="ja-JP" sz="20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en-US" altLang="ja-JP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       </a:t>
            </a:r>
            <a:r>
              <a:rPr lang="en-US" altLang="ja-JP" sz="2400" dirty="0" smtClean="0">
                <a:solidFill>
                  <a:schemeClr val="bg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× </a:t>
            </a:r>
            <a:r>
              <a:rPr lang="ja-JP" altLang="en-US" sz="24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昨日</a:t>
            </a:r>
            <a:r>
              <a:rPr lang="ja-JP" altLang="en-US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～</a:t>
            </a:r>
            <a:r>
              <a:rPr lang="ja-JP" altLang="en-US" sz="2400" dirty="0" err="1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を</a:t>
            </a:r>
            <a:r>
              <a:rPr lang="ja-JP" altLang="en-US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する</a:t>
            </a:r>
            <a:endParaRPr lang="en-US" altLang="ja-JP" sz="20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kumimoji="1"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       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○ </a:t>
            </a:r>
            <a:r>
              <a:rPr kumimoji="1" lang="ja-JP" altLang="en-US" sz="24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昨日</a:t>
            </a:r>
            <a:r>
              <a:rPr kumimoji="1" lang="ja-JP" altLang="en-US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～</a:t>
            </a:r>
            <a:r>
              <a:rPr kumimoji="1" lang="ja-JP" altLang="en-US" sz="2400" dirty="0" err="1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を</a:t>
            </a:r>
            <a:r>
              <a:rPr kumimoji="1" lang="ja-JP" altLang="en-US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した </a:t>
            </a:r>
            <a:r>
              <a:rPr kumimoji="1" lang="en-US" altLang="ja-JP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( </a:t>
            </a:r>
            <a:r>
              <a:rPr kumimoji="1" lang="en-US" altLang="ja-JP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</a:t>
            </a:r>
            <a:r>
              <a:rPr kumimoji="1" lang="en-US" altLang="ja-JP" sz="24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ed</a:t>
            </a:r>
            <a:r>
              <a:rPr kumimoji="1" lang="en-US" altLang="ja-JP" sz="24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kumimoji="1" lang="en-US" altLang="ja-JP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)</a:t>
            </a:r>
            <a:endParaRPr kumimoji="1" lang="ja-JP" altLang="en-US" sz="2400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716" y="1314023"/>
            <a:ext cx="1394498" cy="1479269"/>
          </a:xfrm>
          <a:prstGeom prst="rect">
            <a:avLst/>
          </a:prstGeom>
        </p:spPr>
      </p:pic>
      <p:sp>
        <p:nvSpPr>
          <p:cNvPr id="3" name="動作設定ボタン: サウンド 2">
            <a:hlinkClick r:id="" action="ppaction://noaction" highlightClick="1">
              <a:snd r:embed="rId4" name="yesterday.wav"/>
            </a:hlinkClick>
          </p:cNvPr>
          <p:cNvSpPr/>
          <p:nvPr/>
        </p:nvSpPr>
        <p:spPr>
          <a:xfrm>
            <a:off x="644316" y="3039310"/>
            <a:ext cx="308259" cy="275121"/>
          </a:xfrm>
          <a:prstGeom prst="actionButtonSound">
            <a:avLst/>
          </a:prstGeom>
          <a:solidFill>
            <a:srgbClr val="00CCFF"/>
          </a:solidFill>
          <a:ln>
            <a:solidFill>
              <a:srgbClr val="00206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2836107" y="5471474"/>
            <a:ext cx="3248061" cy="0"/>
          </a:xfrm>
          <a:prstGeom prst="line">
            <a:avLst/>
          </a:prstGeom>
          <a:ln w="381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3475318" y="1207479"/>
            <a:ext cx="243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①</a:t>
            </a:r>
            <a:endParaRPr kumimoji="1" lang="ja-JP" altLang="en-US" sz="3200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45055" y="1196752"/>
            <a:ext cx="459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②</a:t>
            </a:r>
            <a:endParaRPr kumimoji="1" lang="ja-JP" altLang="en-US" sz="3200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238355" y="1220697"/>
            <a:ext cx="342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③</a:t>
            </a:r>
            <a:endParaRPr kumimoji="1" lang="ja-JP" altLang="en-US" sz="3200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73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yesterda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27" grpId="0"/>
      <p:bldP spid="10" grpId="0"/>
      <p:bldP spid="2" grpId="0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09515" y="-36663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 rot="16200000">
            <a:off x="3937744" y="-2927185"/>
            <a:ext cx="648072" cy="7632848"/>
          </a:xfrm>
        </p:spPr>
        <p:txBody>
          <a:bodyPr>
            <a:normAutofit fontScale="90000"/>
          </a:bodyPr>
          <a:lstStyle/>
          <a:p>
            <a:pPr lvl="0" algn="l">
              <a:spcBef>
                <a:spcPts val="0"/>
              </a:spcBef>
            </a:pPr>
            <a:r>
              <a:rPr lang="en-US" altLang="ja-JP" sz="3600" dirty="0" smtClean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en-US" altLang="ja-JP" sz="3600" dirty="0" smtClean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r>
              <a:rPr lang="ja-JP" altLang="en-US" sz="3600" b="1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～お役立ちコーナー（パート</a:t>
            </a:r>
            <a:r>
              <a:rPr lang="en-US" altLang="ja-JP" sz="3600" b="1" dirty="0" smtClean="0">
                <a:solidFill>
                  <a:srgbClr val="FF99FF"/>
                </a:solidFill>
                <a:latin typeface="+mn-ea"/>
                <a:ea typeface="+mn-ea"/>
                <a:cs typeface="+mn-cs"/>
              </a:rPr>
              <a:t>Ⅱ</a:t>
            </a:r>
            <a:r>
              <a:rPr lang="ja-JP" altLang="en-US" sz="3600" b="1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）～</a:t>
            </a:r>
            <a:r>
              <a:rPr lang="ja-JP" altLang="en-US" sz="3200" b="1" dirty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ja-JP" altLang="en-US" sz="3200" b="1" dirty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endParaRPr kumimoji="1" lang="ja-JP" altLang="en-US" b="1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6" name="縦書きテキスト プレースホルダ 5"/>
          <p:cNvSpPr>
            <a:spLocks noGrp="1"/>
          </p:cNvSpPr>
          <p:nvPr>
            <p:ph type="body" orient="vert" idx="1"/>
          </p:nvPr>
        </p:nvSpPr>
        <p:spPr>
          <a:xfrm rot="16200000">
            <a:off x="2921760" y="1260301"/>
            <a:ext cx="2880318" cy="80777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0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過去形 ：</a:t>
            </a:r>
            <a:r>
              <a:rPr lang="en-US" altLang="ja-JP" sz="20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           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</a:t>
            </a:r>
            <a:r>
              <a:rPr lang="en-US" altLang="ja-JP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ed   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（</a:t>
            </a:r>
            <a:r>
              <a:rPr lang="ja-JP" altLang="en-US" sz="2000" dirty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昨日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） </a:t>
            </a:r>
            <a:r>
              <a:rPr lang="ja-JP" altLang="en-US" sz="20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～をした </a:t>
            </a:r>
            <a:r>
              <a:rPr lang="ja-JP" altLang="en-US" sz="2000" dirty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</a:t>
            </a:r>
            <a:endParaRPr lang="en-US" altLang="ja-JP" sz="2000" dirty="0">
              <a:solidFill>
                <a:srgbClr val="FF99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過去進行形 ：</a:t>
            </a:r>
            <a:r>
              <a:rPr lang="en-US" altLang="ja-JP" sz="20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was </a:t>
            </a:r>
            <a:r>
              <a:rPr lang="en-US" altLang="ja-JP" sz="2000" dirty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( were </a:t>
            </a:r>
            <a:r>
              <a:rPr lang="en-US" altLang="ja-JP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) 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</a:t>
            </a:r>
            <a:r>
              <a:rPr lang="en-US" altLang="ja-JP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ing   </a:t>
            </a:r>
            <a:r>
              <a:rPr lang="en-US" altLang="ja-JP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そのとき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） </a:t>
            </a:r>
            <a:r>
              <a:rPr lang="ja-JP" altLang="en-US" sz="2000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～をしていました</a:t>
            </a:r>
            <a:endParaRPr lang="en-US" altLang="ja-JP" sz="2000" dirty="0">
              <a:solidFill>
                <a:srgbClr val="FF99FF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現在形 </a:t>
            </a:r>
            <a:r>
              <a:rPr lang="en-US" altLang="ja-JP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:               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</a:t>
            </a:r>
            <a:r>
              <a:rPr lang="ja-JP" altLang="en-US" sz="2000" dirty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（ｓ</a:t>
            </a:r>
            <a:r>
              <a:rPr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）  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（毎日） </a:t>
            </a:r>
            <a:r>
              <a:rPr lang="ja-JP" altLang="en-US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～をする  </a:t>
            </a:r>
            <a:r>
              <a:rPr lang="en-US" altLang="ja-JP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</a:t>
            </a:r>
            <a:endParaRPr lang="en-US" altLang="ja-JP" sz="2000" dirty="0" smtClean="0">
              <a:solidFill>
                <a:srgbClr val="FFFF00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現在</a:t>
            </a:r>
            <a:r>
              <a:rPr lang="ja-JP" altLang="en-US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進行形 </a:t>
            </a:r>
            <a:r>
              <a:rPr lang="en-US" altLang="ja-JP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: </a:t>
            </a:r>
            <a:r>
              <a:rPr lang="en-US" altLang="ja-JP" sz="2000" dirty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am ( are / is 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)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ing  </a:t>
            </a:r>
            <a:r>
              <a:rPr lang="en-US" altLang="ja-JP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(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今</a:t>
            </a:r>
            <a:r>
              <a:rPr lang="en-US" altLang="ja-JP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) </a:t>
            </a:r>
            <a:r>
              <a:rPr lang="ja-JP" altLang="en-US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～をしているところです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 　 </a:t>
            </a:r>
            <a:endParaRPr lang="en-US" altLang="ja-JP" sz="2000" dirty="0" smtClean="0">
              <a:solidFill>
                <a:srgbClr val="FFFF00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未来形 </a:t>
            </a:r>
            <a:r>
              <a:rPr lang="en-US" altLang="ja-JP" sz="20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:           </a:t>
            </a:r>
            <a:r>
              <a:rPr lang="en-US" altLang="ja-JP" sz="2000" dirty="0" smtClean="0">
                <a:solidFill>
                  <a:srgbClr val="00FF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will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play</a:t>
            </a:r>
            <a:r>
              <a:rPr lang="en-US" altLang="ja-JP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 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（明日） </a:t>
            </a:r>
            <a:r>
              <a:rPr lang="ja-JP" altLang="en-US" sz="20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～をするでしょう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</a:t>
            </a:r>
            <a:endParaRPr lang="en-US" altLang="ja-JP" sz="2000" dirty="0" smtClean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endParaRPr lang="en-US" altLang="ja-JP" sz="20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34888" y="1067367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動詞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は表す </a:t>
            </a: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時間</a:t>
            </a:r>
            <a:r>
              <a:rPr lang="ja-JP" altLang="en-US" sz="20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によって 変化していきます。</a:t>
            </a:r>
            <a:endParaRPr lang="en-US" altLang="ja-JP" sz="2000" dirty="0" smtClean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</a:t>
            </a:r>
            <a:endParaRPr lang="en-US" altLang="ja-JP" sz="2000" dirty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endParaRPr lang="en-US" altLang="ja-JP" sz="2000" dirty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835696" y="227687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トライプ矢印 6"/>
          <p:cNvSpPr/>
          <p:nvPr/>
        </p:nvSpPr>
        <p:spPr>
          <a:xfrm>
            <a:off x="444212" y="2480128"/>
            <a:ext cx="6840760" cy="566570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94000">
                <a:srgbClr val="00FFFF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吹き出し 12"/>
          <p:cNvSpPr/>
          <p:nvPr/>
        </p:nvSpPr>
        <p:spPr>
          <a:xfrm>
            <a:off x="1476682" y="2147182"/>
            <a:ext cx="720080" cy="323301"/>
          </a:xfrm>
          <a:prstGeom prst="wedgeRoundRectCallout">
            <a:avLst>
              <a:gd name="adj1" fmla="val -4236"/>
              <a:gd name="adj2" fmla="val 87048"/>
              <a:gd name="adj3" fmla="val 16667"/>
            </a:avLst>
          </a:prstGeom>
          <a:noFill/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昨日</a:t>
            </a:r>
            <a:endParaRPr kumimoji="1" lang="ja-JP" altLang="en-US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4368454" y="3103893"/>
            <a:ext cx="557187" cy="285838"/>
          </a:xfrm>
          <a:prstGeom prst="wedgeRoundRectCallout">
            <a:avLst>
              <a:gd name="adj1" fmla="val 3863"/>
              <a:gd name="adj2" fmla="val -104800"/>
              <a:gd name="adj3" fmla="val 16667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</a:t>
            </a:r>
            <a:endParaRPr kumimoji="1" lang="ja-JP" altLang="en-US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5901427" y="2114021"/>
            <a:ext cx="720080" cy="325702"/>
          </a:xfrm>
          <a:prstGeom prst="wedgeRoundRectCallout">
            <a:avLst>
              <a:gd name="adj1" fmla="val 5501"/>
              <a:gd name="adj2" fmla="val 91088"/>
              <a:gd name="adj3" fmla="val 16667"/>
            </a:avLst>
          </a:prstGeom>
          <a:noFill/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明日</a:t>
            </a:r>
            <a:endParaRPr kumimoji="1" lang="en-US" altLang="ja-JP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endParaRPr kumimoji="1" lang="ja-JP" altLang="en-US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2486688" y="3104724"/>
            <a:ext cx="1064090" cy="285007"/>
          </a:xfrm>
          <a:prstGeom prst="wedgeRoundRectCallout">
            <a:avLst>
              <a:gd name="adj1" fmla="val -4576"/>
              <a:gd name="adj2" fmla="val -107524"/>
              <a:gd name="adj3" fmla="val 16667"/>
            </a:avLst>
          </a:prstGeom>
          <a:noFill/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そのとき</a:t>
            </a:r>
            <a:endParaRPr kumimoji="1" lang="ja-JP" altLang="en-US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082629" y="256614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99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過去</a:t>
            </a:r>
            <a:endParaRPr kumimoji="1" lang="ja-JP" altLang="en-US" dirty="0">
              <a:solidFill>
                <a:srgbClr val="FF99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799606" y="255059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現在</a:t>
            </a:r>
            <a:endParaRPr kumimoji="1" lang="ja-JP" altLang="en-US" dirty="0">
              <a:solidFill>
                <a:srgbClr val="FFFF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618391" y="257782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未来</a:t>
            </a:r>
            <a:endParaRPr kumimoji="1" lang="ja-JP" altLang="en-US" dirty="0">
              <a:solidFill>
                <a:srgbClr val="0070C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23053" y="3497435"/>
            <a:ext cx="24703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(</a:t>
            </a:r>
            <a:r>
              <a:rPr lang="ja-JP" altLang="en-US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例</a:t>
            </a:r>
            <a:r>
              <a:rPr lang="en-US" altLang="ja-JP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) </a:t>
            </a:r>
            <a:r>
              <a:rPr lang="ja-JP" altLang="en-US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原形 </a:t>
            </a:r>
            <a:r>
              <a:rPr lang="en-US" altLang="ja-JP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: 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</a:t>
            </a:r>
            <a:endParaRPr lang="en-US" altLang="ja-JP" sz="2000" dirty="0">
              <a:solidFill>
                <a:schemeClr val="bg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261558" y="2500877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00FFFF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時間</a:t>
            </a:r>
            <a:endParaRPr lang="ja-JP" altLang="en-US" sz="28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11" name="雲形吹き出し 10"/>
          <p:cNvSpPr/>
          <p:nvPr/>
        </p:nvSpPr>
        <p:spPr>
          <a:xfrm>
            <a:off x="606465" y="1592764"/>
            <a:ext cx="4824536" cy="440331"/>
          </a:xfrm>
          <a:prstGeom prst="cloudCallout">
            <a:avLst>
              <a:gd name="adj1" fmla="val 18942"/>
              <a:gd name="adj2" fmla="val 80048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毎　　日</a:t>
            </a:r>
            <a:endParaRPr kumimoji="1" lang="ja-JP" altLang="en-US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565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7" grpId="0" animBg="1"/>
      <p:bldP spid="13" grpId="0" animBg="1"/>
      <p:bldP spid="15" grpId="0" animBg="1"/>
      <p:bldP spid="16" grpId="0" animBg="1"/>
      <p:bldP spid="17" grpId="0" animBg="1"/>
      <p:bldP spid="21" grpId="0"/>
      <p:bldP spid="30" grpId="0"/>
      <p:bldP spid="31" grpId="0"/>
      <p:bldP spid="2" grpId="0"/>
      <p:bldP spid="9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00909" y="-16521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 rot="16200000">
            <a:off x="4293369" y="-3245303"/>
            <a:ext cx="516499" cy="8064115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それでは、ファイナルステージです。いっぱい英作文を作ろう！</a:t>
            </a:r>
            <a:endParaRPr kumimoji="1" lang="ja-JP" altLang="en-US" sz="2400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956376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33499" y="1470887"/>
            <a:ext cx="84257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①　私はカレーが大好きです</a:t>
            </a:r>
            <a:r>
              <a:rPr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。</a:t>
            </a:r>
            <a:endParaRPr lang="en-US" altLang="ja-JP" sz="2000" dirty="0" smtClean="0">
              <a:solidFill>
                <a:schemeClr val="bg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endParaRPr kumimoji="1" lang="en-US" altLang="ja-JP" sz="2000" dirty="0" smtClean="0">
              <a:solidFill>
                <a:schemeClr val="bg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②　私の家族は、毎週日曜日の夕食にカレーを食べます。</a:t>
            </a:r>
            <a:endParaRPr lang="en-US" altLang="ja-JP" sz="2000" dirty="0" smtClean="0">
              <a:solidFill>
                <a:schemeClr val="bg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kumimoji="1"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endParaRPr lang="en-US" altLang="ja-JP" sz="2000" dirty="0" smtClean="0">
              <a:solidFill>
                <a:schemeClr val="bg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endParaRPr lang="en-US" altLang="ja-JP" sz="2000" dirty="0" smtClean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endParaRPr kumimoji="1" lang="en-US" altLang="ja-JP" sz="2000" dirty="0" smtClean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</a:t>
            </a:r>
            <a:endParaRPr kumimoji="1" lang="ja-JP" altLang="en-US" sz="2000" dirty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34335" y="1340262"/>
            <a:ext cx="7422041" cy="1287868"/>
          </a:xfrm>
          <a:prstGeom prst="roundRect">
            <a:avLst/>
          </a:prstGeom>
          <a:noFill/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440" y="3352388"/>
            <a:ext cx="817200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　</a:t>
            </a:r>
            <a:r>
              <a:rPr kumimoji="1"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 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  like  </a:t>
            </a:r>
            <a:r>
              <a:rPr kumimoji="1" lang="ja-JP" altLang="en-US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　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　　</a:t>
            </a:r>
            <a:r>
              <a:rPr kumimoji="1"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endParaRPr kumimoji="1" lang="en-US" altLang="ja-JP" sz="2000" dirty="0" smtClean="0">
              <a:solidFill>
                <a:schemeClr val="bg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　　　　　 </a:t>
            </a:r>
            <a:endParaRPr lang="en-US" altLang="ja-JP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endParaRPr kumimoji="1" lang="en-US" altLang="ja-JP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endParaRPr lang="en-US" altLang="ja-JP" sz="2000" dirty="0" smtClean="0">
              <a:solidFill>
                <a:schemeClr val="bg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endParaRPr lang="en-US" altLang="ja-JP" sz="2000" dirty="0">
              <a:solidFill>
                <a:schemeClr val="bg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　</a:t>
            </a:r>
            <a:r>
              <a:rPr lang="ja-JP" altLang="en-US" sz="2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My family  eats 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　　　　　　　　　　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   </a:t>
            </a:r>
            <a:r>
              <a:rPr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　　　　　　　　　　　　　　　　　　　　　　　　　　　　</a:t>
            </a:r>
            <a:r>
              <a:rPr lang="ja-JP" altLang="en-US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　　　　　　　　　　　　　　　　　　　　　</a:t>
            </a:r>
            <a:endParaRPr kumimoji="1" lang="ja-JP" altLang="en-US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26" name="円形吹き出し 25"/>
          <p:cNvSpPr/>
          <p:nvPr/>
        </p:nvSpPr>
        <p:spPr>
          <a:xfrm>
            <a:off x="2624076" y="2917037"/>
            <a:ext cx="924700" cy="420620"/>
          </a:xfrm>
          <a:prstGeom prst="wedgeEllipseCallout">
            <a:avLst/>
          </a:prstGeom>
          <a:noFill/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99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何が</a:t>
            </a:r>
            <a:endParaRPr kumimoji="1" lang="en-US" altLang="ja-JP" dirty="0" smtClean="0">
              <a:solidFill>
                <a:srgbClr val="FF99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9" name="円形吹き出し 28"/>
          <p:cNvSpPr/>
          <p:nvPr/>
        </p:nvSpPr>
        <p:spPr>
          <a:xfrm>
            <a:off x="3704428" y="2919846"/>
            <a:ext cx="1507536" cy="420620"/>
          </a:xfrm>
          <a:prstGeom prst="wedgeEllipseCallou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どんなに</a:t>
            </a:r>
            <a:endParaRPr kumimoji="1"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1" name="円形吹き出し 40"/>
          <p:cNvSpPr/>
          <p:nvPr/>
        </p:nvSpPr>
        <p:spPr>
          <a:xfrm>
            <a:off x="3704428" y="4374189"/>
            <a:ext cx="924700" cy="420620"/>
          </a:xfrm>
          <a:prstGeom prst="wedgeEllipseCallout">
            <a:avLst/>
          </a:prstGeom>
          <a:noFill/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99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何を</a:t>
            </a:r>
            <a:endParaRPr kumimoji="1" lang="en-US" altLang="ja-JP" dirty="0" smtClean="0">
              <a:solidFill>
                <a:srgbClr val="FF99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2" name="円形吹き出し 41"/>
          <p:cNvSpPr/>
          <p:nvPr/>
        </p:nvSpPr>
        <p:spPr>
          <a:xfrm>
            <a:off x="5679404" y="4374139"/>
            <a:ext cx="924700" cy="420620"/>
          </a:xfrm>
          <a:prstGeom prst="wedgeEllipseCallout">
            <a:avLst/>
          </a:prstGeom>
          <a:noFill/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いつ</a:t>
            </a:r>
            <a:endParaRPr kumimoji="1" lang="en-US" altLang="ja-JP" dirty="0" smtClean="0">
              <a:solidFill>
                <a:srgbClr val="00FF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75092" y="3852966"/>
            <a:ext cx="708676" cy="2964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84168" y="42210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031850" y="3372490"/>
            <a:ext cx="1440160" cy="304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curry</a:t>
            </a:r>
            <a:endParaRPr kumimoji="1" lang="ja-JP" altLang="en-US" dirty="0">
              <a:solidFill>
                <a:srgbClr val="FF99FF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358088" y="3343732"/>
            <a:ext cx="1473848" cy="3681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very </a:t>
            </a:r>
            <a:r>
              <a:rPr lang="en-US" altLang="ja-JP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much.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516216" y="4221088"/>
            <a:ext cx="720080" cy="324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031850" y="3712046"/>
            <a:ext cx="1364105" cy="382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dirty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/ </a:t>
            </a:r>
            <a:r>
              <a:rPr lang="ja-JP" altLang="en-US" dirty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カレーが </a:t>
            </a:r>
            <a:endParaRPr kumimoji="1" lang="ja-JP" altLang="en-US" dirty="0">
              <a:solidFill>
                <a:srgbClr val="FF99FF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244978" y="3721958"/>
            <a:ext cx="1152128" cy="2964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/ </a:t>
            </a:r>
            <a:r>
              <a:rPr lang="ja-JP" altLang="en-US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とても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1101652" y="3745113"/>
            <a:ext cx="1196473" cy="315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私は</a:t>
            </a:r>
            <a:r>
              <a:rPr lang="ja-JP" altLang="en-US" b="1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好き</a:t>
            </a:r>
            <a:endParaRPr kumimoji="1" lang="ja-JP" altLang="en-US" b="1" dirty="0">
              <a:solidFill>
                <a:srgbClr val="FFFF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436864" y="4847521"/>
            <a:ext cx="936104" cy="343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it</a:t>
            </a:r>
            <a:endParaRPr kumimoji="1" lang="ja-JP" altLang="en-US" dirty="0">
              <a:solidFill>
                <a:srgbClr val="FF99FF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828465" y="5247952"/>
            <a:ext cx="2340643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/</a:t>
            </a:r>
            <a:r>
              <a:rPr lang="ja-JP" altLang="en-US" dirty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それを（カレーを）</a:t>
            </a:r>
            <a:endParaRPr kumimoji="1" lang="ja-JP" altLang="en-US" dirty="0">
              <a:solidFill>
                <a:srgbClr val="FF99FF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304325" y="4789381"/>
            <a:ext cx="1872208" cy="441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rgbClr val="00FF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for</a:t>
            </a:r>
            <a:r>
              <a:rPr lang="en-US" altLang="ja-JP" sz="2000" b="1" dirty="0">
                <a:solidFill>
                  <a:srgbClr val="00FF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en-US" altLang="ja-JP" sz="2000" dirty="0">
                <a:solidFill>
                  <a:srgbClr val="00FF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dinner</a:t>
            </a:r>
            <a:endParaRPr kumimoji="1" lang="ja-JP" altLang="en-US" dirty="0">
              <a:solidFill>
                <a:srgbClr val="00FFFF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845610" y="5269969"/>
            <a:ext cx="1296144" cy="3104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/ </a:t>
            </a:r>
            <a:r>
              <a:rPr lang="ja-JP" altLang="en-US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夕食に</a:t>
            </a:r>
            <a:endParaRPr kumimoji="1" lang="ja-JP" altLang="en-US" dirty="0">
              <a:solidFill>
                <a:srgbClr val="00FFFF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940152" y="4784904"/>
            <a:ext cx="2016224" cy="400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ja-JP" sz="2000" dirty="0">
                <a:solidFill>
                  <a:srgbClr val="00FF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every Sunday</a:t>
            </a:r>
            <a:r>
              <a:rPr lang="en-US" altLang="ja-JP" sz="2000" dirty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.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5800344" y="5235348"/>
            <a:ext cx="1800200" cy="3354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</a:t>
            </a:r>
            <a:r>
              <a:rPr lang="en-US" altLang="ja-JP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/ </a:t>
            </a:r>
            <a:r>
              <a:rPr lang="ja-JP" altLang="en-US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毎週日曜日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125151" y="5249775"/>
            <a:ext cx="1981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私の家族は食べる</a:t>
            </a:r>
            <a:endParaRPr lang="ja-JP" altLang="en-US" dirty="0"/>
          </a:p>
        </p:txBody>
      </p:sp>
      <p:sp>
        <p:nvSpPr>
          <p:cNvPr id="22" name="動作設定ボタン: サウンド 21">
            <a:hlinkClick r:id="" action="ppaction://noaction" highlightClick="1">
              <a:snd r:embed="rId6" name="curry very much.wav"/>
            </a:hlinkClick>
          </p:cNvPr>
          <p:cNvSpPr/>
          <p:nvPr/>
        </p:nvSpPr>
        <p:spPr>
          <a:xfrm>
            <a:off x="5053269" y="3380044"/>
            <a:ext cx="335033" cy="304482"/>
          </a:xfrm>
          <a:prstGeom prst="actionButtonSound">
            <a:avLst/>
          </a:prstGeom>
          <a:solidFill>
            <a:srgbClr val="00CC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動作設定ボタン: サウンド 22">
            <a:hlinkClick r:id="" action="ppaction://noaction" highlightClick="1">
              <a:snd r:embed="rId7" name="for dinner every Sunday.wav"/>
            </a:hlinkClick>
          </p:cNvPr>
          <p:cNvSpPr/>
          <p:nvPr/>
        </p:nvSpPr>
        <p:spPr>
          <a:xfrm>
            <a:off x="8063489" y="4811773"/>
            <a:ext cx="360040" cy="333518"/>
          </a:xfrm>
          <a:prstGeom prst="actionButtonSound">
            <a:avLst/>
          </a:prstGeom>
          <a:solidFill>
            <a:srgbClr val="00CC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749637" y="3388772"/>
            <a:ext cx="391333" cy="321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①</a:t>
            </a:r>
            <a:endParaRPr kumimoji="1" lang="ja-JP" altLang="en-US" sz="2000" dirty="0"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41580" y="4827137"/>
            <a:ext cx="383571" cy="378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000" dirty="0"/>
          </a:p>
          <a:p>
            <a:pPr algn="ctr"/>
            <a:r>
              <a:rPr kumimoji="1" lang="ja-JP" altLang="en-US" sz="2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②</a:t>
            </a:r>
            <a:endParaRPr kumimoji="1" lang="en-US" altLang="ja-JP" sz="20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endParaRPr kumimoji="1" lang="ja-JP" altLang="en-US" sz="2000" dirty="0"/>
          </a:p>
        </p:txBody>
      </p:sp>
      <p:sp>
        <p:nvSpPr>
          <p:cNvPr id="28" name="円形吹き出し 27"/>
          <p:cNvSpPr/>
          <p:nvPr/>
        </p:nvSpPr>
        <p:spPr>
          <a:xfrm>
            <a:off x="611560" y="2954033"/>
            <a:ext cx="1791183" cy="403614"/>
          </a:xfrm>
          <a:prstGeom prst="wedgeEllipseCallout">
            <a:avLst>
              <a:gd name="adj1" fmla="val 26827"/>
              <a:gd name="adj2" fmla="val 58343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FF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主語 動詞</a:t>
            </a:r>
            <a:endParaRPr kumimoji="1" lang="ja-JP" altLang="en-US" dirty="0">
              <a:solidFill>
                <a:srgbClr val="FFFF0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2" name="円形吹き出し 31"/>
          <p:cNvSpPr/>
          <p:nvPr/>
        </p:nvSpPr>
        <p:spPr>
          <a:xfrm>
            <a:off x="1101652" y="4367913"/>
            <a:ext cx="1806403" cy="403614"/>
          </a:xfrm>
          <a:prstGeom prst="wedgeEllipseCallout">
            <a:avLst>
              <a:gd name="adj1" fmla="val 27886"/>
              <a:gd name="adj2" fmla="val 66657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FF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主語 動詞</a:t>
            </a:r>
            <a:endParaRPr kumimoji="1" lang="ja-JP" altLang="en-US" dirty="0">
              <a:solidFill>
                <a:srgbClr val="FFFF0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02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urry very mu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for dinner every Sunda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6" grpId="0" animBg="1"/>
      <p:bldP spid="26" grpId="0" animBg="1"/>
      <p:bldP spid="29" grpId="0" animBg="1"/>
      <p:bldP spid="41" grpId="0" animBg="1"/>
      <p:bldP spid="42" grpId="0" animBg="1"/>
      <p:bldP spid="7" grpId="0"/>
      <p:bldP spid="8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/>
      <p:bldP spid="25" grpId="0"/>
      <p:bldP spid="28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40989" y="-23048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テキスト ボックス 15"/>
          <p:cNvSpPr txBox="1"/>
          <p:nvPr/>
        </p:nvSpPr>
        <p:spPr>
          <a:xfrm>
            <a:off x="7956376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34335" y="1287051"/>
            <a:ext cx="8425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endParaRPr lang="en-US" altLang="ja-JP" sz="2000" dirty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</a:t>
            </a:r>
            <a:endParaRPr lang="ja-JP" altLang="en-US" sz="2000" dirty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2900" y="1110342"/>
            <a:ext cx="81776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  </a:t>
            </a:r>
            <a:r>
              <a:rPr lang="ja-JP" altLang="en-US" sz="2000" dirty="0" smtClean="0">
                <a:solidFill>
                  <a:prstClr val="white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③</a:t>
            </a:r>
            <a:r>
              <a:rPr lang="ja-JP" altLang="en-US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いつも父が、私たちにカレーを作ってくれます。</a:t>
            </a:r>
            <a:endParaRPr lang="en-US" altLang="ja-JP" sz="2000" dirty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endParaRPr lang="en-US" altLang="ja-JP" sz="2000" dirty="0" smtClean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　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  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　　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ja-JP" altLang="en-US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　</a:t>
            </a:r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　　</a:t>
            </a:r>
            <a:r>
              <a:rPr lang="en-US" altLang="ja-JP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</a:t>
            </a:r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endParaRPr lang="en-US" altLang="ja-JP" sz="2000" dirty="0" smtClean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</a:t>
            </a:r>
            <a:endParaRPr lang="en-US" altLang="ja-JP" dirty="0" smtClean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ja-JP" altLang="en-US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</a:t>
            </a:r>
            <a:endParaRPr lang="en-US" altLang="ja-JP" dirty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</a:t>
            </a:r>
            <a:endParaRPr lang="en-US" altLang="ja-JP" sz="2000" dirty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en-US" altLang="ja-JP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 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My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father</a:t>
            </a:r>
            <a:r>
              <a:rPr lang="en-US" altLang="ja-JP" sz="2000" dirty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            makes </a:t>
            </a:r>
            <a:endParaRPr lang="en-US" altLang="ja-JP" sz="2000" dirty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endParaRPr lang="en-US" altLang="ja-JP" sz="2000" dirty="0" smtClean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endParaRPr lang="en-US" altLang="ja-JP" sz="2000" dirty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en-US" altLang="ja-JP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 </a:t>
            </a:r>
          </a:p>
          <a:p>
            <a:r>
              <a:rPr lang="en-US" altLang="ja-JP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 </a:t>
            </a:r>
            <a:r>
              <a:rPr lang="en-US" altLang="ja-JP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always 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（いつも</a:t>
            </a:r>
            <a:r>
              <a:rPr lang="ja-JP" altLang="en-US" sz="20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）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、 </a:t>
            </a:r>
            <a:r>
              <a:rPr lang="en-US" altLang="ja-JP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often 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（</a:t>
            </a:r>
            <a:r>
              <a:rPr lang="ja-JP" altLang="en-US" sz="20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よく）</a:t>
            </a:r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、 </a:t>
            </a:r>
            <a:r>
              <a:rPr lang="en-US" altLang="ja-JP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never 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（</a:t>
            </a:r>
            <a:r>
              <a:rPr lang="ja-JP" altLang="en-US" sz="20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一度も～ない）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など</a:t>
            </a:r>
            <a:endParaRPr lang="en-US" altLang="ja-JP" sz="2000" dirty="0" smtClean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ja-JP" altLang="en-US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r>
              <a:rPr lang="ja-JP" altLang="en-US" sz="20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頻度</a:t>
            </a:r>
            <a:r>
              <a:rPr lang="ja-JP" altLang="en-US" sz="20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を表す単語は</a:t>
            </a:r>
            <a:r>
              <a:rPr lang="ja-JP" altLang="en-US" sz="2000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一般</a:t>
            </a:r>
            <a:r>
              <a:rPr lang="ja-JP" altLang="en-US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動詞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（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am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・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are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・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is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・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was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・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were</a:t>
            </a:r>
            <a:r>
              <a:rPr lang="ja-JP" altLang="en-US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以外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）</a:t>
            </a:r>
            <a:r>
              <a:rPr lang="ja-JP" altLang="en-US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の前</a:t>
            </a:r>
            <a:endParaRPr lang="en-US" altLang="ja-JP" sz="2000" dirty="0" smtClean="0">
              <a:solidFill>
                <a:srgbClr val="FFFF00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en-US" altLang="ja-JP" sz="2000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に</a:t>
            </a:r>
            <a:r>
              <a:rPr lang="ja-JP" altLang="en-US" sz="20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きます</a:t>
            </a:r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。</a:t>
            </a:r>
            <a:r>
              <a:rPr lang="en-US" altLang="ja-JP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                                                                                        </a:t>
            </a:r>
          </a:p>
          <a:p>
            <a:pPr lvl="0"/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　</a:t>
            </a:r>
            <a:r>
              <a:rPr lang="en-US" altLang="ja-JP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</a:p>
          <a:p>
            <a:r>
              <a:rPr lang="en-US" altLang="ja-JP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endParaRPr lang="en-US" altLang="ja-JP" sz="2000" dirty="0" smtClean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　　　　　　　　　　　　　　　　　　　　　　　　　　　　　</a:t>
            </a:r>
            <a:r>
              <a:rPr lang="ja-JP" altLang="en-US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　　　　　　　　　　　　　　　　　　　　</a:t>
            </a:r>
            <a:endParaRPr lang="ja-JP" altLang="en-US" dirty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26" name="円形吹き出し 25"/>
          <p:cNvSpPr/>
          <p:nvPr/>
        </p:nvSpPr>
        <p:spPr>
          <a:xfrm>
            <a:off x="6747910" y="2457264"/>
            <a:ext cx="924700" cy="420620"/>
          </a:xfrm>
          <a:prstGeom prst="wedgeEllipseCallout">
            <a:avLst/>
          </a:prstGeom>
          <a:noFill/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99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誰に</a:t>
            </a:r>
            <a:endParaRPr lang="en-US" altLang="ja-JP" dirty="0" smtClean="0">
              <a:solidFill>
                <a:srgbClr val="FF99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9" name="円形吹き出し 28"/>
          <p:cNvSpPr/>
          <p:nvPr/>
        </p:nvSpPr>
        <p:spPr>
          <a:xfrm>
            <a:off x="2383987" y="2454049"/>
            <a:ext cx="1728982" cy="420620"/>
          </a:xfrm>
          <a:prstGeom prst="wedgeEllipseCallout">
            <a:avLst>
              <a:gd name="adj1" fmla="val 1971"/>
              <a:gd name="adj2" fmla="val 76461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どれくらい</a:t>
            </a:r>
            <a:endParaRPr lang="ja-JP" altLang="en-US" dirty="0">
              <a:solidFill>
                <a:prstClr val="white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1" name="円形吹き出し 40"/>
          <p:cNvSpPr/>
          <p:nvPr/>
        </p:nvSpPr>
        <p:spPr>
          <a:xfrm>
            <a:off x="5089639" y="2457264"/>
            <a:ext cx="924700" cy="420620"/>
          </a:xfrm>
          <a:prstGeom prst="wedgeEllipseCallout">
            <a:avLst/>
          </a:prstGeom>
          <a:noFill/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99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何を</a:t>
            </a:r>
            <a:endParaRPr lang="en-US" altLang="ja-JP" dirty="0" smtClean="0">
              <a:solidFill>
                <a:srgbClr val="FF99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75092" y="3852966"/>
            <a:ext cx="708676" cy="2964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84168" y="42210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659344" y="2912909"/>
            <a:ext cx="1440160" cy="304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it</a:t>
            </a:r>
            <a:endParaRPr lang="ja-JP" altLang="en-US" dirty="0">
              <a:solidFill>
                <a:srgbClr val="FF99FF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62505" y="3805588"/>
            <a:ext cx="1473848" cy="3681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516216" y="4221088"/>
            <a:ext cx="720080" cy="324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032024" y="3224564"/>
            <a:ext cx="1840976" cy="382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dirty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/ </a:t>
            </a:r>
            <a:r>
              <a:rPr lang="ja-JP" altLang="en-US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私たちに </a:t>
            </a:r>
            <a:endParaRPr lang="ja-JP" altLang="en-US" dirty="0">
              <a:solidFill>
                <a:srgbClr val="FF99FF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213891" y="3292665"/>
            <a:ext cx="1152128" cy="2964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/ </a:t>
            </a:r>
            <a:r>
              <a:rPr lang="ja-JP" altLang="en-US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いつも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968191" y="3297697"/>
            <a:ext cx="1196473" cy="315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私の父は</a:t>
            </a:r>
            <a:endParaRPr lang="ja-JP" altLang="en-US" dirty="0">
              <a:solidFill>
                <a:srgbClr val="FFFF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395694" y="4119242"/>
            <a:ext cx="1164902" cy="343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rgbClr val="FF99FF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236353" y="3206992"/>
            <a:ext cx="2293168" cy="396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/</a:t>
            </a:r>
            <a:r>
              <a:rPr lang="ja-JP" altLang="en-US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それを（カレーを）</a:t>
            </a:r>
            <a:endParaRPr lang="ja-JP" altLang="en-US" dirty="0">
              <a:solidFill>
                <a:srgbClr val="FF99FF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6296" y="4529503"/>
            <a:ext cx="2360728" cy="355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rgbClr val="FFFF00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531138" y="4072413"/>
            <a:ext cx="2913282" cy="400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dirty="0" smtClean="0">
                <a:solidFill>
                  <a:srgbClr val="00FF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endParaRPr lang="en-US" altLang="ja-JP" sz="2000" dirty="0">
              <a:solidFill>
                <a:schemeClr val="bg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126512" y="5295679"/>
            <a:ext cx="1800200" cy="3354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</a:t>
            </a:r>
            <a:endParaRPr lang="ja-JP" altLang="en-US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395144" y="3242093"/>
            <a:ext cx="1154145" cy="346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ja-JP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/ </a:t>
            </a:r>
            <a:r>
              <a:rPr lang="ja-JP" altLang="en-US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作る</a:t>
            </a:r>
            <a:endParaRPr lang="ja-JP" altLang="en-US" dirty="0">
              <a:solidFill>
                <a:srgbClr val="FFFF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445313" y="2891655"/>
            <a:ext cx="1183421" cy="346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always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6344960" y="2886454"/>
            <a:ext cx="1471453" cy="346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for us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.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6" name="スマイル 5"/>
          <p:cNvSpPr/>
          <p:nvPr/>
        </p:nvSpPr>
        <p:spPr>
          <a:xfrm>
            <a:off x="509187" y="4235575"/>
            <a:ext cx="400622" cy="314113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2835832" y="4523987"/>
            <a:ext cx="2253807" cy="325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endParaRPr lang="ja-JP" altLang="en-US" dirty="0">
              <a:solidFill>
                <a:srgbClr val="FF99FF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687287" y="4523987"/>
            <a:ext cx="23988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ja-JP" altLang="en-US" dirty="0">
              <a:solidFill>
                <a:srgbClr val="00FFFF"/>
              </a:solidFill>
            </a:endParaRPr>
          </a:p>
        </p:txBody>
      </p:sp>
      <p:sp>
        <p:nvSpPr>
          <p:cNvPr id="28" name="動作設定ボタン: サウンド 27">
            <a:hlinkClick r:id="" action="ppaction://noaction" highlightClick="1">
              <a:snd r:embed="rId5" name="my father always.wav"/>
            </a:hlinkClick>
          </p:cNvPr>
          <p:cNvSpPr/>
          <p:nvPr/>
        </p:nvSpPr>
        <p:spPr>
          <a:xfrm>
            <a:off x="7742353" y="2939339"/>
            <a:ext cx="321040" cy="285225"/>
          </a:xfrm>
          <a:prstGeom prst="actionButtonSound">
            <a:avLst/>
          </a:prstGeom>
          <a:solidFill>
            <a:srgbClr val="00CC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630441" y="2877884"/>
            <a:ext cx="391333" cy="3913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③</a:t>
            </a:r>
            <a:endParaRPr kumimoji="1" lang="ja-JP" altLang="en-US" sz="2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534335" y="965395"/>
            <a:ext cx="7422041" cy="663405"/>
          </a:xfrm>
          <a:prstGeom prst="roundRect">
            <a:avLst/>
          </a:prstGeom>
          <a:noFill/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6" name="円形吹き出し 35"/>
          <p:cNvSpPr/>
          <p:nvPr/>
        </p:nvSpPr>
        <p:spPr>
          <a:xfrm>
            <a:off x="467545" y="2417532"/>
            <a:ext cx="1746346" cy="403614"/>
          </a:xfrm>
          <a:prstGeom prst="wedgeEllipseCallout">
            <a:avLst>
              <a:gd name="adj1" fmla="val 27357"/>
              <a:gd name="adj2" fmla="val 70814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FF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主語 動詞</a:t>
            </a:r>
            <a:endParaRPr kumimoji="1" lang="ja-JP" altLang="en-US" dirty="0">
              <a:solidFill>
                <a:srgbClr val="FFFF0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234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my father alway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  <p:bldP spid="41" grpId="0" animBg="1"/>
      <p:bldP spid="7" grpId="0"/>
      <p:bldP spid="11" grpId="0"/>
      <p:bldP spid="12" grpId="0"/>
      <p:bldP spid="13" grpId="0"/>
      <p:bldP spid="15" grpId="0"/>
      <p:bldP spid="22" grpId="0"/>
      <p:bldP spid="23" grpId="0"/>
      <p:bldP spid="24" grpId="0"/>
      <p:bldP spid="6" grpId="0" animBg="1"/>
      <p:bldP spid="28" grpId="0" animBg="1"/>
      <p:bldP spid="5" grpId="0"/>
      <p:bldP spid="35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23445" y="0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テキスト ボックス 15"/>
          <p:cNvSpPr txBox="1"/>
          <p:nvPr/>
        </p:nvSpPr>
        <p:spPr>
          <a:xfrm>
            <a:off x="7956376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34335" y="1287051"/>
            <a:ext cx="8425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endParaRPr lang="en-US" altLang="ja-JP" sz="2000" dirty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</a:t>
            </a:r>
            <a:endParaRPr lang="ja-JP" altLang="en-US" sz="2000" dirty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7672" y="1107030"/>
            <a:ext cx="832887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endParaRPr lang="en-US" altLang="ja-JP" sz="2000" dirty="0" smtClean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endParaRPr lang="en-US" altLang="ja-JP" sz="2000" dirty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endParaRPr lang="en-US" altLang="ja-JP" sz="2000" dirty="0" smtClean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endParaRPr lang="en-US" altLang="ja-JP" sz="2000" dirty="0" smtClean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made     </a:t>
            </a:r>
            <a:r>
              <a:rPr lang="ja-JP" altLang="en-US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　</a:t>
            </a:r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　　</a:t>
            </a:r>
            <a:r>
              <a:rPr lang="en-US" altLang="ja-JP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</a:t>
            </a:r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endParaRPr lang="en-US" altLang="ja-JP" sz="2000" dirty="0" smtClean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</a:t>
            </a:r>
            <a:endParaRPr lang="en-US" altLang="ja-JP" dirty="0" smtClean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ja-JP" altLang="en-US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</a:t>
            </a:r>
            <a:endParaRPr lang="en-US" altLang="ja-JP" dirty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</a:t>
            </a:r>
            <a:r>
              <a:rPr lang="ja-JP" altLang="en-US" sz="20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ma</a:t>
            </a:r>
            <a:r>
              <a:rPr lang="ja-JP" altLang="en-US" sz="2000" dirty="0" err="1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ｄ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e </a:t>
            </a:r>
            <a:r>
              <a:rPr lang="ja-JP" altLang="en-US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（作った） 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は、  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make</a:t>
            </a:r>
            <a:r>
              <a:rPr lang="ja-JP" altLang="en-US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（作る） 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の 過去形 です。</a:t>
            </a:r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　　</a:t>
            </a:r>
            <a:r>
              <a:rPr lang="ja-JP" altLang="en-US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</a:t>
            </a:r>
            <a:endParaRPr lang="en-US" altLang="ja-JP" sz="2000" dirty="0" smtClean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en-US" altLang="ja-JP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      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このように </a:t>
            </a:r>
            <a:r>
              <a:rPr lang="ja-JP" altLang="en-US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動詞の語尾が 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～</a:t>
            </a:r>
            <a:r>
              <a:rPr lang="en-US" altLang="ja-JP" sz="2000" dirty="0" err="1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ed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ja-JP" altLang="en-US" sz="2000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ではなく、 </a:t>
            </a:r>
            <a:r>
              <a:rPr lang="ja-JP" altLang="en-US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動詞の形</a:t>
            </a:r>
            <a:endParaRPr lang="en-US" altLang="ja-JP" sz="2000" dirty="0" smtClean="0">
              <a:solidFill>
                <a:srgbClr val="FFFF00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en-US" altLang="ja-JP" sz="20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  </a:t>
            </a:r>
            <a:r>
              <a:rPr lang="ja-JP" altLang="en-US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を変えてしまう過去形 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もあります。</a:t>
            </a:r>
            <a:endParaRPr lang="en-US" altLang="ja-JP" sz="2000" dirty="0" smtClean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endParaRPr lang="en-US" altLang="ja-JP" sz="2000" dirty="0" smtClean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endParaRPr lang="en-US" altLang="ja-JP" sz="2000" dirty="0" smtClean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endParaRPr lang="en-US" altLang="ja-JP" sz="2000" dirty="0" smtClean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</a:t>
            </a:r>
            <a:r>
              <a:rPr lang="ja-JP" altLang="en-US" sz="2000" dirty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will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make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</a:t>
            </a:r>
          </a:p>
          <a:p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ja-JP" altLang="en-US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　　　　　　　</a:t>
            </a:r>
            <a:r>
              <a:rPr lang="en-US" altLang="ja-JP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   </a:t>
            </a:r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　　　　　　　　　　　　　　　　　　　　　　　　　　　　　</a:t>
            </a:r>
            <a:r>
              <a:rPr lang="ja-JP" altLang="en-US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　　　　　　　　　　　　　　　　　　　　</a:t>
            </a:r>
            <a:endParaRPr lang="ja-JP" altLang="en-US" dirty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41" name="円形吹き出し 40"/>
          <p:cNvSpPr/>
          <p:nvPr/>
        </p:nvSpPr>
        <p:spPr>
          <a:xfrm>
            <a:off x="2851258" y="1907503"/>
            <a:ext cx="924700" cy="420620"/>
          </a:xfrm>
          <a:prstGeom prst="wedgeEllipseCallout">
            <a:avLst/>
          </a:prstGeom>
          <a:noFill/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99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何を</a:t>
            </a:r>
            <a:endParaRPr lang="en-US" altLang="ja-JP" dirty="0" smtClean="0">
              <a:solidFill>
                <a:srgbClr val="FF99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2" name="円形吹き出し 41"/>
          <p:cNvSpPr/>
          <p:nvPr/>
        </p:nvSpPr>
        <p:spPr>
          <a:xfrm>
            <a:off x="6053866" y="1907503"/>
            <a:ext cx="924700" cy="420620"/>
          </a:xfrm>
          <a:prstGeom prst="wedgeEllipseCallout">
            <a:avLst/>
          </a:prstGeom>
          <a:noFill/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いつ</a:t>
            </a:r>
            <a:endParaRPr lang="en-US" altLang="ja-JP" dirty="0" smtClean="0">
              <a:solidFill>
                <a:srgbClr val="00FF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75092" y="3852966"/>
            <a:ext cx="708676" cy="2964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334225" y="2362574"/>
            <a:ext cx="1440160" cy="304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it</a:t>
            </a:r>
            <a:endParaRPr lang="ja-JP" altLang="en-US" dirty="0">
              <a:solidFill>
                <a:srgbClr val="FF99FF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62505" y="3805588"/>
            <a:ext cx="1473848" cy="3681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516216" y="4221088"/>
            <a:ext cx="720080" cy="324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843380" y="2678253"/>
            <a:ext cx="1624595" cy="3717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dirty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/ </a:t>
            </a:r>
            <a:r>
              <a:rPr lang="ja-JP" altLang="en-US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彼と（父と） 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07672" y="2652284"/>
            <a:ext cx="1642079" cy="445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私は作った</a:t>
            </a:r>
            <a:endParaRPr lang="ja-JP" altLang="en-US" dirty="0">
              <a:solidFill>
                <a:srgbClr val="FFFF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027951" y="5041738"/>
            <a:ext cx="1164902" cy="343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it</a:t>
            </a:r>
            <a:endParaRPr lang="ja-JP" altLang="en-US" dirty="0">
              <a:solidFill>
                <a:srgbClr val="FF99FF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867995" y="2680835"/>
            <a:ext cx="2293168" cy="396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/</a:t>
            </a:r>
            <a:r>
              <a:rPr lang="ja-JP" altLang="en-US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それを（カレーを）</a:t>
            </a:r>
            <a:endParaRPr lang="ja-JP" altLang="en-US" dirty="0">
              <a:solidFill>
                <a:srgbClr val="FF99FF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53851" y="5373096"/>
            <a:ext cx="2360728" cy="355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私は作ろう</a:t>
            </a:r>
            <a:endParaRPr lang="ja-JP" altLang="en-US" dirty="0">
              <a:solidFill>
                <a:srgbClr val="FFFF00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545564" y="2287549"/>
            <a:ext cx="1985078" cy="485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dirty="0" smtClean="0">
                <a:solidFill>
                  <a:srgbClr val="00FF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last  Sunday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.</a:t>
            </a:r>
            <a:endParaRPr lang="en-US" altLang="ja-JP" sz="2000" dirty="0">
              <a:solidFill>
                <a:schemeClr val="bg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126512" y="5295679"/>
            <a:ext cx="1800200" cy="3354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</a:t>
            </a:r>
            <a:endParaRPr lang="ja-JP" altLang="en-US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043581" y="2362574"/>
            <a:ext cx="1471453" cy="346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000" dirty="0" smtClean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pPr algn="ctr"/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with  him</a:t>
            </a:r>
          </a:p>
          <a:p>
            <a:pPr algn="ctr"/>
            <a:endParaRPr lang="ja-JP" altLang="en-US" dirty="0">
              <a:solidFill>
                <a:srgbClr val="FF99FF"/>
              </a:solidFill>
            </a:endParaRPr>
          </a:p>
        </p:txBody>
      </p:sp>
      <p:sp>
        <p:nvSpPr>
          <p:cNvPr id="6" name="スマイル 5"/>
          <p:cNvSpPr/>
          <p:nvPr/>
        </p:nvSpPr>
        <p:spPr>
          <a:xfrm>
            <a:off x="988968" y="3307502"/>
            <a:ext cx="400622" cy="314113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2" name="円形吹き出し 31"/>
          <p:cNvSpPr/>
          <p:nvPr/>
        </p:nvSpPr>
        <p:spPr>
          <a:xfrm>
            <a:off x="3193646" y="4576297"/>
            <a:ext cx="924700" cy="420620"/>
          </a:xfrm>
          <a:prstGeom prst="wedgeEllipseCallout">
            <a:avLst/>
          </a:prstGeom>
          <a:noFill/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99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何を</a:t>
            </a:r>
            <a:endParaRPr lang="en-US" altLang="ja-JP" dirty="0" smtClean="0">
              <a:solidFill>
                <a:srgbClr val="FF99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403538" y="5424762"/>
            <a:ext cx="2253807" cy="325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/</a:t>
            </a:r>
            <a:r>
              <a:rPr lang="ja-JP" altLang="en-US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それを（カレーを）</a:t>
            </a:r>
            <a:endParaRPr lang="ja-JP" altLang="en-US" dirty="0">
              <a:solidFill>
                <a:srgbClr val="FF99FF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185308" y="2666046"/>
            <a:ext cx="23988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/</a:t>
            </a:r>
            <a:r>
              <a:rPr lang="ja-JP" altLang="en-US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この前の日曜日</a:t>
            </a:r>
            <a:endParaRPr lang="ja-JP" altLang="en-US" dirty="0">
              <a:solidFill>
                <a:srgbClr val="00FFFF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326225" y="5026382"/>
            <a:ext cx="1831236" cy="3575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for  myself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45" name="円形吹き出し 44"/>
          <p:cNvSpPr/>
          <p:nvPr/>
        </p:nvSpPr>
        <p:spPr>
          <a:xfrm>
            <a:off x="4442730" y="4570250"/>
            <a:ext cx="1789328" cy="420620"/>
          </a:xfrm>
          <a:prstGeom prst="wedgeEllipseCallou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どのように</a:t>
            </a:r>
            <a:endParaRPr lang="en-US" altLang="ja-JP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969060" y="5394299"/>
            <a:ext cx="2253807" cy="325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/</a:t>
            </a:r>
            <a:r>
              <a:rPr lang="ja-JP" altLang="en-US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自分で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6080997" y="4925887"/>
            <a:ext cx="1985078" cy="485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dirty="0" smtClean="0">
                <a:solidFill>
                  <a:srgbClr val="00FF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next  time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.</a:t>
            </a:r>
            <a:endParaRPr lang="en-US" altLang="ja-JP" sz="2000" dirty="0">
              <a:solidFill>
                <a:schemeClr val="bg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48" name="円形吹き出し 47"/>
          <p:cNvSpPr/>
          <p:nvPr/>
        </p:nvSpPr>
        <p:spPr>
          <a:xfrm>
            <a:off x="6579562" y="4576297"/>
            <a:ext cx="924700" cy="420620"/>
          </a:xfrm>
          <a:prstGeom prst="wedgeEllipseCallout">
            <a:avLst/>
          </a:prstGeom>
          <a:noFill/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いつ</a:t>
            </a:r>
            <a:endParaRPr lang="en-US" altLang="ja-JP" dirty="0" smtClean="0">
              <a:solidFill>
                <a:srgbClr val="00FF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649866" y="5344116"/>
            <a:ext cx="23988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/</a:t>
            </a:r>
            <a:r>
              <a:rPr lang="ja-JP" altLang="en-US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今度は</a:t>
            </a:r>
            <a:endParaRPr lang="ja-JP" altLang="en-US" dirty="0">
              <a:solidFill>
                <a:srgbClr val="00FFFF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52019" y="568187"/>
            <a:ext cx="7642969" cy="1129595"/>
          </a:xfrm>
          <a:prstGeom prst="roundRect">
            <a:avLst/>
          </a:prstGeom>
          <a:noFill/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34335" y="663494"/>
            <a:ext cx="731032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④　この前の日曜日、私は父と一緒にカレーを作りました。</a:t>
            </a:r>
            <a:endParaRPr lang="en-US" altLang="ja-JP" sz="2000" dirty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endParaRPr lang="en-US" altLang="ja-JP" dirty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⑤</a:t>
            </a:r>
            <a:r>
              <a:rPr lang="ja-JP" altLang="en-US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今度は私一人でカレーを作って見ようと思っています。</a:t>
            </a:r>
            <a:endParaRPr lang="en-US" altLang="ja-JP" sz="2000" dirty="0">
              <a:solidFill>
                <a:prstClr val="white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5" name="円形吹き出し 4"/>
          <p:cNvSpPr/>
          <p:nvPr/>
        </p:nvSpPr>
        <p:spPr>
          <a:xfrm>
            <a:off x="4451479" y="1922635"/>
            <a:ext cx="1016496" cy="439940"/>
          </a:xfrm>
          <a:prstGeom prst="wedgeEllipseCallou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誰と</a:t>
            </a:r>
            <a:endParaRPr kumimoji="1" lang="ja-JP" altLang="en-US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38189" y="2331599"/>
            <a:ext cx="498354" cy="397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④ 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677515" y="5045608"/>
            <a:ext cx="358385" cy="3553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⑤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43" name="円形吹き出し 42"/>
          <p:cNvSpPr/>
          <p:nvPr/>
        </p:nvSpPr>
        <p:spPr>
          <a:xfrm>
            <a:off x="763768" y="1927985"/>
            <a:ext cx="1720000" cy="403614"/>
          </a:xfrm>
          <a:prstGeom prst="wedgeEllipseCallout">
            <a:avLst>
              <a:gd name="adj1" fmla="val 27357"/>
              <a:gd name="adj2" fmla="val 70814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FF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主語 動詞</a:t>
            </a:r>
            <a:endParaRPr kumimoji="1" lang="ja-JP" altLang="en-US" dirty="0">
              <a:solidFill>
                <a:srgbClr val="FFFF0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1" name="円形吹き出し 50"/>
          <p:cNvSpPr/>
          <p:nvPr/>
        </p:nvSpPr>
        <p:spPr>
          <a:xfrm>
            <a:off x="1075907" y="4545322"/>
            <a:ext cx="1760900" cy="403614"/>
          </a:xfrm>
          <a:prstGeom prst="wedgeEllipseCallout">
            <a:avLst>
              <a:gd name="adj1" fmla="val 27357"/>
              <a:gd name="adj2" fmla="val 70814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FF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主語 動詞</a:t>
            </a:r>
            <a:endParaRPr kumimoji="1" lang="ja-JP" altLang="en-US" dirty="0">
              <a:solidFill>
                <a:srgbClr val="FFFF0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22" name="動作設定ボタン: サウンド 21">
            <a:hlinkClick r:id="" action="ppaction://noaction" highlightClick="1">
              <a:snd r:embed="rId5" name="last Sunday.wav"/>
            </a:hlinkClick>
          </p:cNvPr>
          <p:cNvSpPr/>
          <p:nvPr/>
        </p:nvSpPr>
        <p:spPr>
          <a:xfrm>
            <a:off x="7584183" y="2362575"/>
            <a:ext cx="372193" cy="366088"/>
          </a:xfrm>
          <a:prstGeom prst="actionButtonSound">
            <a:avLst/>
          </a:prstGeom>
          <a:solidFill>
            <a:srgbClr val="00CC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動作設定ボタン: サウンド 22">
            <a:hlinkClick r:id="" action="ppaction://noaction" highlightClick="1">
              <a:snd r:embed="rId7" name="next time.wav"/>
            </a:hlinkClick>
          </p:cNvPr>
          <p:cNvSpPr/>
          <p:nvPr/>
        </p:nvSpPr>
        <p:spPr>
          <a:xfrm>
            <a:off x="7861101" y="4993272"/>
            <a:ext cx="359260" cy="344648"/>
          </a:xfrm>
          <a:prstGeom prst="actionButtonSound">
            <a:avLst/>
          </a:prstGeom>
          <a:solidFill>
            <a:srgbClr val="00CC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48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t Sunda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next tim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7" grpId="0"/>
      <p:bldP spid="11" grpId="0"/>
      <p:bldP spid="13" grpId="0"/>
      <p:bldP spid="14" grpId="0"/>
      <p:bldP spid="15" grpId="0"/>
      <p:bldP spid="18" grpId="0"/>
      <p:bldP spid="19" grpId="0"/>
      <p:bldP spid="24" grpId="0"/>
      <p:bldP spid="6" grpId="0" animBg="1"/>
      <p:bldP spid="32" grpId="0" animBg="1"/>
      <p:bldP spid="33" grpId="0"/>
      <p:bldP spid="34" grpId="0"/>
      <p:bldP spid="44" grpId="0"/>
      <p:bldP spid="45" grpId="0" animBg="1"/>
      <p:bldP spid="46" grpId="0"/>
      <p:bldP spid="47" grpId="0"/>
      <p:bldP spid="48" grpId="0" animBg="1"/>
      <p:bldP spid="49" grpId="0"/>
      <p:bldP spid="38" grpId="0" animBg="1"/>
      <p:bldP spid="5" grpId="0" animBg="1"/>
      <p:bldP spid="12" grpId="0"/>
      <p:bldP spid="17" grpId="0"/>
      <p:bldP spid="43" grpId="0" animBg="1"/>
      <p:bldP spid="51" grpId="0" animBg="1"/>
      <p:bldP spid="2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80528" y="-80377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 rot="16200000">
            <a:off x="5257530" y="3189633"/>
            <a:ext cx="1081088" cy="4324356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おしまい</a:t>
            </a:r>
            <a:endParaRPr kumimoji="1" lang="ja-JP" altLang="en-US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24" y="413424"/>
            <a:ext cx="8568952" cy="5823617"/>
          </a:xfrm>
          <a:prstGeom prst="roundRect">
            <a:avLst>
              <a:gd name="adj" fmla="val 1779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テキスト ボックス 6"/>
          <p:cNvSpPr txBox="1"/>
          <p:nvPr/>
        </p:nvSpPr>
        <p:spPr>
          <a:xfrm rot="20495273">
            <a:off x="971600" y="2997087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600" dirty="0" smtClean="0">
                <a:solidFill>
                  <a:srgbClr val="FFFF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GOAL</a:t>
            </a:r>
            <a:endParaRPr kumimoji="1" lang="ja-JP" altLang="en-US" sz="9600" dirty="0">
              <a:solidFill>
                <a:srgbClr val="FFFF00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412280" y="4799225"/>
            <a:ext cx="2452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 smtClean="0"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おしまい</a:t>
            </a:r>
            <a:endParaRPr kumimoji="1" lang="ja-JP" altLang="en-US" sz="4800" b="1" dirty="0"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21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80528" y="0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 rot="16200000">
            <a:off x="2106697" y="-908511"/>
            <a:ext cx="792088" cy="3706470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①</a:t>
            </a:r>
            <a:r>
              <a:rPr kumimoji="1" lang="ja-JP" altLang="en-US" sz="36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主語</a:t>
            </a:r>
            <a:r>
              <a:rPr kumimoji="1" lang="ja-JP" altLang="en-US" sz="36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を見分ける</a:t>
            </a:r>
            <a:endParaRPr kumimoji="1" lang="ja-JP" altLang="en-US" sz="3600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6" name="縦書きテキスト プレースホルダ 5"/>
          <p:cNvSpPr>
            <a:spLocks noGrp="1"/>
          </p:cNvSpPr>
          <p:nvPr>
            <p:ph type="body" orient="vert" idx="1"/>
          </p:nvPr>
        </p:nvSpPr>
        <p:spPr>
          <a:xfrm rot="16200000">
            <a:off x="3744045" y="613007"/>
            <a:ext cx="3459285" cy="52534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右の絵は、</a:t>
            </a:r>
            <a:endParaRPr kumimoji="1"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ア） 私はテニスをする。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en-US" altLang="ja-JP" sz="2800" dirty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イ</a:t>
            </a:r>
            <a:r>
              <a:rPr lang="en-US" altLang="ja-JP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) </a:t>
            </a: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あなたはテニスをする。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ウ） </a:t>
            </a:r>
            <a:r>
              <a:rPr lang="ja-JP" altLang="en-US" sz="2800" dirty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絵</a:t>
            </a: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理はテニスをする。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エ） 私の姉はテニスをする。</a:t>
            </a:r>
            <a:endParaRPr kumimoji="1"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などと表せます。</a:t>
            </a:r>
            <a:endParaRPr kumimoji="1" lang="ja-JP" altLang="en-US" sz="2800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pic>
        <p:nvPicPr>
          <p:cNvPr id="7" name="コンテンツ プレースホルダー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05" y="1969824"/>
            <a:ext cx="1957228" cy="244739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23149" y="493781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では、ア）～エ）それぞれの主語は</a:t>
            </a:r>
            <a:r>
              <a:rPr lang="ja-JP" altLang="en-US" sz="2400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何</a:t>
            </a: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でしょう？</a:t>
            </a:r>
            <a:endParaRPr kumimoji="1" lang="ja-JP" altLang="en-US" sz="2400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377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000"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51136" y="-110263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 rot="16200000">
            <a:off x="3997350" y="-2800405"/>
            <a:ext cx="648072" cy="7306873"/>
          </a:xfrm>
        </p:spPr>
        <p:txBody>
          <a:bodyPr>
            <a:normAutofit fontScale="90000"/>
          </a:bodyPr>
          <a:lstStyle/>
          <a:p>
            <a:pPr lvl="0" algn="l">
              <a:spcBef>
                <a:spcPts val="0"/>
              </a:spcBef>
            </a:pPr>
            <a:r>
              <a:rPr lang="en-US" altLang="ja-JP" sz="3600" dirty="0" smtClean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en-US" altLang="ja-JP" sz="3600" dirty="0" smtClean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r>
              <a:rPr lang="ja-JP" altLang="en-US" sz="31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正解は、「～は（が）」にあたる言葉です。</a:t>
            </a:r>
            <a:r>
              <a:rPr lang="ja-JP" altLang="en-US" sz="3100" dirty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ja-JP" altLang="en-US" sz="3100" dirty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endParaRPr kumimoji="1" lang="ja-JP" altLang="en-US" sz="3100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pic>
        <p:nvPicPr>
          <p:cNvPr id="7" name="コンテンツ プレースホルダー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87" y="1976527"/>
            <a:ext cx="1957228" cy="192085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726000" y="4741967"/>
            <a:ext cx="7928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では、主語を英語に直してみましょう。</a:t>
            </a:r>
            <a:endParaRPr kumimoji="1" lang="ja-JP" altLang="en-US" sz="2400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6" name="縦書きテキスト プレースホルダ 5"/>
          <p:cNvSpPr>
            <a:spLocks noGrp="1"/>
          </p:cNvSpPr>
          <p:nvPr>
            <p:ph type="body" orient="vert" idx="1"/>
          </p:nvPr>
        </p:nvSpPr>
        <p:spPr>
          <a:xfrm rot="16200000">
            <a:off x="3554529" y="558169"/>
            <a:ext cx="3538339" cy="51093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8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主語</a:t>
            </a: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は、</a:t>
            </a:r>
            <a:endParaRPr kumimoji="1"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ア） 私は テニスをする。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</a:t>
            </a: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イ） あなたは テニスをする。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ウ） 絵理</a:t>
            </a: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は テニスをする。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エ） 私の姉は テニスをする。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ですね。</a:t>
            </a:r>
            <a:endParaRPr kumimoji="1" lang="ja-JP" altLang="en-US" sz="2800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837098" y="2004267"/>
            <a:ext cx="793102" cy="331544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角丸四角形 15"/>
          <p:cNvSpPr/>
          <p:nvPr/>
        </p:nvSpPr>
        <p:spPr>
          <a:xfrm>
            <a:off x="3849541" y="3009132"/>
            <a:ext cx="1089360" cy="382184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角丸四角形 16"/>
          <p:cNvSpPr/>
          <p:nvPr/>
        </p:nvSpPr>
        <p:spPr>
          <a:xfrm>
            <a:off x="3849541" y="3537337"/>
            <a:ext cx="1428732" cy="360040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3825563" y="2492161"/>
            <a:ext cx="1419731" cy="371855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41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6" grpId="0" uiExpand="1" build="p"/>
      <p:bldP spid="14" grpId="0" uiExpand="1" animBg="1"/>
      <p:bldP spid="16" grpId="0" uiExpand="1" animBg="1"/>
      <p:bldP spid="17" grpId="0" uiExpand="1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80528" y="-99392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 rot="16200000">
            <a:off x="1319104" y="-7598"/>
            <a:ext cx="648072" cy="1861235"/>
          </a:xfrm>
        </p:spPr>
        <p:txBody>
          <a:bodyPr>
            <a:normAutofit fontScale="90000"/>
          </a:bodyPr>
          <a:lstStyle/>
          <a:p>
            <a:pPr lvl="0" algn="l">
              <a:spcBef>
                <a:spcPts val="0"/>
              </a:spcBef>
            </a:pPr>
            <a:r>
              <a:rPr lang="en-US" altLang="ja-JP" sz="3600" dirty="0" smtClean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en-US" altLang="ja-JP" sz="3600" dirty="0" smtClean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r>
              <a:rPr lang="ja-JP" altLang="en-US" sz="36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正解は</a:t>
            </a:r>
            <a:r>
              <a:rPr lang="en-US" altLang="ja-JP" sz="36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…</a:t>
            </a:r>
            <a:r>
              <a:rPr lang="ja-JP" altLang="en-US" sz="3600" dirty="0" err="1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、</a:t>
            </a:r>
            <a:r>
              <a:rPr lang="ja-JP" altLang="en-US" sz="3200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ja-JP" altLang="en-US" sz="3200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endParaRPr kumimoji="1" lang="ja-JP" altLang="en-US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6" name="縦書きテキスト プレースホルダ 5"/>
          <p:cNvSpPr>
            <a:spLocks noGrp="1"/>
          </p:cNvSpPr>
          <p:nvPr>
            <p:ph type="body" orient="vert" idx="1"/>
          </p:nvPr>
        </p:nvSpPr>
        <p:spPr>
          <a:xfrm rot="16200000">
            <a:off x="3726339" y="561271"/>
            <a:ext cx="3384376" cy="5421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ア）</a:t>
            </a:r>
            <a:r>
              <a:rPr lang="ja-JP" altLang="en-US" sz="2800" dirty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r>
              <a:rPr lang="ja-JP" altLang="en-US" sz="28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   </a:t>
            </a: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テニスをする。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イ）    </a:t>
            </a:r>
            <a:r>
              <a:rPr lang="ja-JP" altLang="en-US" sz="28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  </a:t>
            </a: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テニスをする。</a:t>
            </a:r>
            <a:endParaRPr kumimoji="1"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ウ）</a:t>
            </a:r>
            <a:r>
              <a:rPr lang="ja-JP" altLang="en-US" sz="28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テニスをする。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エ）</a:t>
            </a:r>
            <a:r>
              <a:rPr lang="ja-JP" altLang="en-US" sz="28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         </a:t>
            </a: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テニスをする。                          </a:t>
            </a:r>
            <a:endParaRPr kumimoji="1"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ですね。</a:t>
            </a:r>
            <a:endParaRPr kumimoji="1" lang="ja-JP" altLang="en-US" sz="2800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pic>
        <p:nvPicPr>
          <p:cNvPr id="7" name="コンテンツ プレースホルダー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82" y="1657449"/>
            <a:ext cx="1840673" cy="211389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611556" y="4513624"/>
            <a:ext cx="7416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</a:t>
            </a: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これで </a:t>
            </a:r>
            <a:r>
              <a:rPr lang="ja-JP" altLang="en-US" sz="3200" b="1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①</a:t>
            </a: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は終了です。　</a:t>
            </a:r>
            <a:r>
              <a:rPr lang="ja-JP" altLang="en-US" sz="3200" b="1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②</a:t>
            </a: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に進みましょう！</a:t>
            </a:r>
            <a:endParaRPr lang="ja-JP" altLang="en-US" sz="2400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359298" y="1638743"/>
            <a:ext cx="864096" cy="439891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359899" y="2214267"/>
            <a:ext cx="1008112" cy="408483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3373752" y="3258319"/>
            <a:ext cx="2088232" cy="432048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57419" y="157990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</a:t>
            </a:r>
            <a:endParaRPr kumimoji="1" lang="ja-JP" altLang="en-US" sz="2800" dirty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55876" y="3171397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My sister</a:t>
            </a:r>
            <a:endParaRPr kumimoji="1" lang="ja-JP" altLang="en-US" sz="2800" dirty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0044608" y="332656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423731" y="2136146"/>
            <a:ext cx="871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You</a:t>
            </a:r>
            <a:endParaRPr kumimoji="1" lang="ja-JP" altLang="en-US" sz="2800" dirty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297770" y="2582686"/>
            <a:ext cx="950198" cy="5993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398731" y="2755654"/>
            <a:ext cx="1008112" cy="401290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3398731" y="3486374"/>
            <a:ext cx="1022206" cy="18343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3304844" y="2678089"/>
            <a:ext cx="1123167" cy="455176"/>
          </a:xfrm>
          <a:prstGeom prst="roundRect">
            <a:avLst>
              <a:gd name="adj" fmla="val 1308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err="1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Eri</a:t>
            </a:r>
            <a:endParaRPr kumimoji="1" lang="ja-JP" altLang="en-US" sz="2800" dirty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624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2" grpId="0"/>
      <p:bldP spid="25" grpId="0"/>
      <p:bldP spid="29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40804" y="-131885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 rot="16200000">
            <a:off x="2683698" y="-1409008"/>
            <a:ext cx="792088" cy="4856724"/>
          </a:xfrm>
        </p:spPr>
        <p:txBody>
          <a:bodyPr>
            <a:noAutofit/>
          </a:bodyPr>
          <a:lstStyle/>
          <a:p>
            <a:pPr lvl="0" algn="l">
              <a:spcBef>
                <a:spcPct val="20000"/>
              </a:spcBef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②主語に合う</a:t>
            </a:r>
            <a:r>
              <a:rPr lang="ja-JP" altLang="en-US" sz="28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動詞</a:t>
            </a:r>
            <a:r>
              <a:rPr lang="ja-JP" altLang="en-US" sz="28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を見つける。</a:t>
            </a:r>
            <a:endParaRPr kumimoji="1" lang="ja-JP" altLang="en-US" sz="2800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6" name="縦書きテキスト プレースホルダ 5"/>
          <p:cNvSpPr>
            <a:spLocks noGrp="1"/>
          </p:cNvSpPr>
          <p:nvPr>
            <p:ph type="body" orient="vert" idx="1"/>
          </p:nvPr>
        </p:nvSpPr>
        <p:spPr>
          <a:xfrm rot="16200000">
            <a:off x="3352857" y="-244349"/>
            <a:ext cx="2942344" cy="6264698"/>
          </a:xfrm>
          <a:ln>
            <a:noFill/>
          </a:ln>
        </p:spPr>
        <p:txBody>
          <a:bodyPr wrap="square" anchor="ctr">
            <a:sp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sz="28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主語の</a:t>
            </a:r>
            <a:r>
              <a:rPr lang="ja-JP" altLang="en-US" sz="28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次</a:t>
            </a:r>
            <a:r>
              <a:rPr lang="ja-JP" altLang="en-US" sz="28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につなげる</a:t>
            </a:r>
            <a:r>
              <a:rPr lang="ja-JP" altLang="en-US" sz="28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なら、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28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</a:t>
            </a:r>
            <a:r>
              <a:rPr lang="en-US" altLang="ja-JP" sz="28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   </a:t>
            </a:r>
            <a:r>
              <a:rPr lang="ja-JP" altLang="en-US" sz="24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ア</a:t>
            </a:r>
            <a:r>
              <a:rPr lang="ja-JP" altLang="en-US" sz="24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） 私は</a:t>
            </a:r>
            <a:r>
              <a:rPr lang="ja-JP" altLang="en-US" sz="2400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テニス</a:t>
            </a:r>
            <a:r>
              <a:rPr lang="ja-JP" altLang="en-US" sz="24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を</a:t>
            </a:r>
            <a:r>
              <a:rPr lang="ja-JP" altLang="en-US" sz="2400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する</a:t>
            </a:r>
            <a:r>
              <a:rPr lang="ja-JP" altLang="en-US" sz="24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         </a:t>
            </a:r>
            <a:r>
              <a:rPr lang="ja-JP" altLang="en-US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（</a:t>
            </a:r>
            <a:r>
              <a:rPr lang="en-US" altLang="ja-JP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a</a:t>
            </a:r>
            <a:r>
              <a:rPr lang="ja-JP" altLang="en-US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）</a:t>
            </a: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私は</a:t>
            </a:r>
            <a:r>
              <a:rPr lang="ja-JP" altLang="en-US" sz="28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テニス</a:t>
            </a:r>
            <a:r>
              <a:rPr lang="ja-JP" altLang="en-US" sz="28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。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         </a:t>
            </a:r>
            <a:r>
              <a:rPr kumimoji="1" lang="ja-JP" altLang="en-US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（</a:t>
            </a:r>
            <a:r>
              <a:rPr kumimoji="1" lang="en-US" altLang="ja-JP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b</a:t>
            </a:r>
            <a:r>
              <a:rPr kumimoji="1" lang="ja-JP" altLang="en-US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）</a:t>
            </a: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私は</a:t>
            </a:r>
            <a:r>
              <a:rPr kumimoji="1" lang="ja-JP" altLang="en-US" sz="28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する</a:t>
            </a: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。</a:t>
            </a:r>
            <a:endParaRPr kumimoji="1"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　　　   の </a:t>
            </a:r>
            <a:r>
              <a:rPr lang="ja-JP" altLang="en-US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２通り </a:t>
            </a: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がありますね。</a:t>
            </a:r>
            <a:endParaRPr kumimoji="1" lang="ja-JP" altLang="en-US" sz="2800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pic>
        <p:nvPicPr>
          <p:cNvPr id="7" name="コンテンツ プレースホルダー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579" y="2220531"/>
            <a:ext cx="1703395" cy="202350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331640" y="4669476"/>
            <a:ext cx="6331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</a:t>
            </a: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では、（</a:t>
            </a:r>
            <a:r>
              <a:rPr lang="en-US" altLang="ja-JP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a</a:t>
            </a: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）（ｂ）どちらの意味が自然ですか？</a:t>
            </a:r>
            <a:endParaRPr lang="ja-JP" altLang="en-US" sz="2400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3557196" y="2109425"/>
            <a:ext cx="3247051" cy="561430"/>
          </a:xfrm>
          <a:prstGeom prst="roundRect">
            <a:avLst/>
          </a:prstGeom>
          <a:noFill/>
          <a:ln w="5715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85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80528" y="-99392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 rot="16200000">
            <a:off x="4067947" y="-3051719"/>
            <a:ext cx="1080120" cy="8136901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en-US" altLang="ja-JP" sz="3600" dirty="0" smtClean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en-US" altLang="ja-JP" sz="3600" dirty="0" smtClean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r>
              <a:rPr lang="ja-JP" altLang="en-US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正解は、</a:t>
            </a: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 （ｂ）私はする。</a:t>
            </a:r>
            <a:r>
              <a:rPr lang="ja-JP" altLang="en-US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 ですね。</a:t>
            </a:r>
            <a:r>
              <a:rPr lang="en-US" altLang="ja-JP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en-US" altLang="ja-JP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r>
              <a:rPr lang="ja-JP" altLang="en-US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主語（～は）＋動詞（～する）の順につなげましょう。</a:t>
            </a:r>
            <a:r>
              <a:rPr lang="ja-JP" altLang="en-US" sz="2800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ja-JP" altLang="en-US" sz="2800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endParaRPr kumimoji="1" lang="ja-JP" altLang="en-US" sz="2800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6" name="縦書きテキスト プレースホルダ 5"/>
          <p:cNvSpPr>
            <a:spLocks noGrp="1"/>
          </p:cNvSpPr>
          <p:nvPr>
            <p:ph type="body" orient="vert" idx="1"/>
          </p:nvPr>
        </p:nvSpPr>
        <p:spPr>
          <a:xfrm rot="16200000">
            <a:off x="4276665" y="553228"/>
            <a:ext cx="288032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ア）　</a:t>
            </a:r>
            <a:r>
              <a:rPr lang="en-US" altLang="ja-JP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  </a:t>
            </a:r>
            <a:r>
              <a:rPr lang="ja-JP" altLang="en-US" sz="28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ｐｌａｙ </a:t>
            </a: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テニス。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イ） </a:t>
            </a:r>
            <a:r>
              <a:rPr lang="en-US" altLang="ja-JP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You</a:t>
            </a:r>
            <a:r>
              <a:rPr lang="ja-JP" altLang="en-US" sz="2800" dirty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en-US" altLang="ja-JP" sz="28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 </a:t>
            </a: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テニス。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ウ） </a:t>
            </a:r>
            <a:r>
              <a:rPr lang="en-US" altLang="ja-JP" sz="2800" dirty="0" err="1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Eri</a:t>
            </a:r>
            <a:r>
              <a:rPr lang="en-US" altLang="ja-JP" sz="28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sz="28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plays</a:t>
            </a:r>
            <a:r>
              <a:rPr lang="en-US" altLang="ja-JP" sz="28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テニス。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エ）</a:t>
            </a:r>
            <a:r>
              <a:rPr lang="ja-JP" altLang="en-US" sz="2800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My sister</a:t>
            </a:r>
            <a:r>
              <a:rPr lang="en-US" altLang="ja-JP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sz="28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plays</a:t>
            </a:r>
            <a:r>
              <a:rPr lang="en-US" altLang="ja-JP" sz="28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テニス。                          </a:t>
            </a:r>
            <a:endParaRPr kumimoji="1"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ですね。</a:t>
            </a:r>
            <a:endParaRPr kumimoji="1" lang="ja-JP" altLang="en-US" sz="2800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pic>
        <p:nvPicPr>
          <p:cNvPr id="7" name="コンテンツ プレースホルダー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53" y="1993101"/>
            <a:ext cx="1910440" cy="2011964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467544" y="4732331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</a:t>
            </a: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ここでは同じ動詞でも、  </a:t>
            </a:r>
            <a:r>
              <a:rPr lang="ja-JP" altLang="en-US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ｐｌａｙ </a:t>
            </a:r>
            <a:r>
              <a:rPr lang="en-US" altLang="ja-JP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/ plays</a:t>
            </a:r>
            <a:r>
              <a:rPr lang="ja-JP" altLang="en-US" sz="2400" dirty="0" smtClean="0">
                <a:solidFill>
                  <a:srgbClr val="00FF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に分かれます。 </a:t>
            </a:r>
            <a:endParaRPr lang="en-US" altLang="ja-JP" sz="2400" dirty="0" smtClean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ja-JP" altLang="en-US" sz="2400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</a:t>
            </a:r>
            <a:r>
              <a:rPr lang="en-US" altLang="ja-JP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…</a:t>
            </a:r>
            <a:r>
              <a:rPr lang="ja-JP" altLang="en-US" sz="2400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なぜでしょう？</a:t>
            </a:r>
            <a:endParaRPr lang="ja-JP" altLang="en-US" sz="2400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11560" y="1484784"/>
            <a:ext cx="489654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3635896" y="2420888"/>
            <a:ext cx="144016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3635896" y="2996952"/>
            <a:ext cx="1584176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635896" y="3501008"/>
            <a:ext cx="1584176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3635896" y="4005065"/>
            <a:ext cx="2952328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50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53857" y="0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 rot="16200000">
            <a:off x="3988741" y="-2821984"/>
            <a:ext cx="648072" cy="7632848"/>
          </a:xfrm>
        </p:spPr>
        <p:txBody>
          <a:bodyPr>
            <a:normAutofit fontScale="90000"/>
          </a:bodyPr>
          <a:lstStyle/>
          <a:p>
            <a:pPr lvl="0" algn="l">
              <a:spcBef>
                <a:spcPts val="0"/>
              </a:spcBef>
            </a:pPr>
            <a:r>
              <a:rPr lang="en-US" altLang="ja-JP" sz="3600" dirty="0" smtClean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en-US" altLang="ja-JP" sz="3600" dirty="0" smtClean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r>
              <a:rPr lang="ja-JP" altLang="en-US" sz="3600" b="1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～お役立ちコーナー（パート</a:t>
            </a:r>
            <a:r>
              <a:rPr lang="en-US" altLang="ja-JP" sz="3600" b="1" dirty="0" smtClean="0">
                <a:solidFill>
                  <a:srgbClr val="FF99FF"/>
                </a:solidFill>
                <a:latin typeface="+mn-ea"/>
                <a:ea typeface="+mn-ea"/>
                <a:cs typeface="+mn-cs"/>
              </a:rPr>
              <a:t>Ⅰ</a:t>
            </a:r>
            <a:r>
              <a:rPr lang="ja-JP" altLang="en-US" sz="3600" b="1" dirty="0" smtClean="0">
                <a:solidFill>
                  <a:srgbClr val="FF99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）～</a:t>
            </a:r>
            <a:r>
              <a:rPr lang="ja-JP" altLang="en-US" sz="3200" b="1" dirty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ja-JP" altLang="en-US" sz="3200" b="1" dirty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endParaRPr kumimoji="1" lang="ja-JP" altLang="en-US" b="1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6" name="縦書きテキスト プレースホルダ 5"/>
          <p:cNvSpPr>
            <a:spLocks noGrp="1"/>
          </p:cNvSpPr>
          <p:nvPr>
            <p:ph type="body" orient="vert" idx="1"/>
          </p:nvPr>
        </p:nvSpPr>
        <p:spPr>
          <a:xfrm rot="16200000">
            <a:off x="2795560" y="926487"/>
            <a:ext cx="1872209" cy="3852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ア）　</a:t>
            </a:r>
            <a:r>
              <a:rPr lang="ja-JP" altLang="en-US" sz="2000" b="1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sz="2000" b="1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</a:t>
            </a:r>
            <a:r>
              <a:rPr lang="ja-JP" altLang="en-US" sz="2000" b="1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ｐｌａｙ　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テニス。</a:t>
            </a:r>
            <a:endParaRPr lang="en-US" altLang="ja-JP" sz="20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イ） </a:t>
            </a:r>
            <a:r>
              <a:rPr lang="en-US" altLang="ja-JP" sz="2000" b="1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You</a:t>
            </a:r>
            <a:r>
              <a:rPr lang="ja-JP" altLang="en-US" sz="2000" dirty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</a:t>
            </a:r>
            <a:r>
              <a:rPr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テニス。</a:t>
            </a:r>
            <a:endParaRPr lang="en-US" altLang="ja-JP" sz="2000" dirty="0" smtClean="0">
              <a:solidFill>
                <a:schemeClr val="bg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ウ）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 </a:t>
            </a:r>
            <a:r>
              <a:rPr lang="en-US" altLang="ja-JP" sz="2000" b="1" dirty="0" err="1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Eri</a:t>
            </a:r>
            <a:r>
              <a:rPr lang="en-US" altLang="ja-JP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s</a:t>
            </a:r>
            <a:r>
              <a:rPr lang="en-US" altLang="ja-JP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テニス。                       　</a:t>
            </a:r>
            <a:endParaRPr kumimoji="1" lang="en-US" altLang="ja-JP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エ）</a:t>
            </a:r>
            <a:r>
              <a:rPr lang="ja-JP" altLang="en-US" sz="20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sz="2000" b="1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My </a:t>
            </a:r>
            <a:r>
              <a:rPr lang="en-US" altLang="ja-JP" sz="2000" b="1" dirty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sister</a:t>
            </a:r>
            <a:r>
              <a:rPr lang="en-US" altLang="ja-JP" sz="2000" b="1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</a:t>
            </a:r>
            <a:r>
              <a:rPr lang="en-US" altLang="ja-JP" sz="2000" dirty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</a:t>
            </a:r>
            <a:r>
              <a:rPr lang="en-US" altLang="ja-JP" sz="2000" dirty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s</a:t>
            </a:r>
            <a:r>
              <a:rPr lang="en-US" altLang="ja-JP" sz="2000" dirty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0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テニス。</a:t>
            </a:r>
            <a:endParaRPr kumimoji="1" lang="ja-JP" altLang="en-US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68123" y="3663330"/>
            <a:ext cx="736026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0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つまり、　</a:t>
            </a:r>
            <a:r>
              <a:rPr lang="ja-JP" altLang="en-US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主語によって 動詞の後に </a:t>
            </a:r>
            <a:r>
              <a:rPr lang="en-US" altLang="ja-JP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s </a:t>
            </a:r>
            <a:r>
              <a:rPr lang="ja-JP" altLang="en-US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をつける </a:t>
            </a:r>
            <a:r>
              <a:rPr lang="ja-JP" altLang="en-US" sz="2400" i="1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のです。</a:t>
            </a:r>
            <a:endParaRPr lang="en-US" altLang="ja-JP" sz="20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endParaRPr lang="en-US" altLang="ja-JP" sz="20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主語の種類 </a:t>
            </a:r>
            <a:r>
              <a:rPr lang="ja-JP" altLang="en-US" sz="20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は　</a:t>
            </a:r>
            <a:r>
              <a:rPr lang="en-US" altLang="ja-JP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 (</a:t>
            </a:r>
            <a:r>
              <a:rPr lang="ja-JP" altLang="en-US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私は）・ </a:t>
            </a:r>
            <a:r>
              <a:rPr lang="en-US" altLang="ja-JP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You</a:t>
            </a:r>
            <a:r>
              <a:rPr lang="ja-JP" altLang="en-US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（あなたは）・</a:t>
            </a:r>
            <a:r>
              <a:rPr lang="ja-JP" altLang="en-US" sz="2000" b="1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二人以上</a:t>
            </a:r>
            <a:r>
              <a:rPr lang="en-US" altLang="ja-JP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(</a:t>
            </a:r>
            <a:r>
              <a:rPr lang="ja-JP" altLang="en-US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二つ以上の物・事柄</a:t>
            </a:r>
            <a:r>
              <a:rPr lang="en-US" altLang="ja-JP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)</a:t>
            </a:r>
            <a:r>
              <a:rPr lang="ja-JP" altLang="en-US" sz="2400" b="1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を表す単語</a:t>
            </a:r>
            <a:r>
              <a:rPr lang="ja-JP" altLang="en-US" sz="2400" b="1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を</a:t>
            </a:r>
            <a:r>
              <a:rPr lang="ja-JP" altLang="en-US" sz="2400" b="1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4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除く</a:t>
            </a:r>
            <a:r>
              <a:rPr lang="ja-JP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すべて</a:t>
            </a:r>
            <a:r>
              <a:rPr lang="ja-JP" altLang="en-US" sz="2400" b="1" dirty="0" smtClean="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です。</a:t>
            </a:r>
            <a:endParaRPr lang="en-US" altLang="ja-JP" sz="2000" b="1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endParaRPr lang="en-US" altLang="ja-JP" sz="2000" b="1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endParaRPr lang="en-US" altLang="ja-JP" sz="2000" b="1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endParaRPr lang="en-US" altLang="ja-JP" sz="20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41186" y="1407121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2000" dirty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次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の５文の　</a:t>
            </a:r>
            <a:r>
              <a:rPr lang="ja-JP" altLang="en-US" sz="24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違いは主語</a:t>
            </a:r>
            <a:r>
              <a:rPr lang="ja-JP" altLang="en-US" sz="2400" b="1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だけですね。</a:t>
            </a:r>
            <a:endParaRPr lang="en-US" altLang="ja-JP" sz="2000" dirty="0">
              <a:solidFill>
                <a:schemeClr val="bg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835696" y="227687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2339752" y="2348880"/>
            <a:ext cx="129614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339752" y="2708920"/>
            <a:ext cx="129614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339752" y="3068960"/>
            <a:ext cx="129614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328082" y="3425397"/>
            <a:ext cx="2107111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311000" y="2682392"/>
            <a:ext cx="639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err="1" smtClean="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Eri</a:t>
            </a:r>
            <a:endParaRPr kumimoji="1" lang="ja-JP" altLang="en-US" sz="2000" b="1" dirty="0">
              <a:solidFill>
                <a:srgbClr val="FF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253012" y="3051552"/>
            <a:ext cx="1534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My sister</a:t>
            </a:r>
            <a:endParaRPr kumimoji="1" lang="ja-JP" altLang="en-US" sz="2000" b="1" dirty="0">
              <a:solidFill>
                <a:srgbClr val="FF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658113" y="5002039"/>
            <a:ext cx="1523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除くすべて</a:t>
            </a:r>
            <a:endParaRPr kumimoji="1" lang="ja-JP" altLang="en-US" sz="2400" b="1" dirty="0">
              <a:solidFill>
                <a:srgbClr val="FF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763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  <p:bldP spid="3" grpId="0"/>
      <p:bldP spid="25" grpId="0"/>
      <p:bldP spid="32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kokuban_01のコピー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53857" y="0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 rot="16200000">
            <a:off x="2637269" y="-1330433"/>
            <a:ext cx="1076176" cy="5097547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en-US" altLang="ja-JP" sz="3600" dirty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en-US" altLang="ja-JP" sz="3600" dirty="0">
                <a:solidFill>
                  <a:srgbClr val="00B0F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r>
              <a:rPr lang="ja-JP" altLang="en-US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最後に全文を英語に直しま</a:t>
            </a:r>
            <a:r>
              <a:rPr lang="ja-JP" altLang="en-US" sz="2800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す</a:t>
            </a:r>
            <a:r>
              <a:rPr lang="ja-JP" altLang="en-US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。</a:t>
            </a:r>
            <a:r>
              <a:rPr lang="en-US" altLang="ja-JP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en-US" altLang="ja-JP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r>
              <a:rPr lang="ja-JP" altLang="en-US" sz="28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（声に出して読んでみてください）</a:t>
            </a:r>
            <a:r>
              <a:rPr lang="ja-JP" altLang="en-US" sz="2800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/>
            </a:r>
            <a:br>
              <a:rPr lang="ja-JP" altLang="en-US" sz="2800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</a:br>
            <a:endParaRPr kumimoji="1" lang="ja-JP" altLang="en-US" sz="2800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6" name="縦書きテキスト プレースホルダ 5"/>
          <p:cNvSpPr>
            <a:spLocks noGrp="1"/>
          </p:cNvSpPr>
          <p:nvPr>
            <p:ph type="body" orient="vert" idx="1"/>
          </p:nvPr>
        </p:nvSpPr>
        <p:spPr>
          <a:xfrm rot="16200000">
            <a:off x="4231727" y="696461"/>
            <a:ext cx="2496745" cy="5416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ア）　</a:t>
            </a:r>
            <a:r>
              <a:rPr lang="en-US" altLang="ja-JP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  </a:t>
            </a:r>
            <a:r>
              <a:rPr lang="ja-JP" altLang="en-US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ｐｌａｙ </a:t>
            </a:r>
            <a:r>
              <a:rPr lang="en-US" altLang="ja-JP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tennis.</a:t>
            </a:r>
            <a:endParaRPr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イ） </a:t>
            </a:r>
            <a:r>
              <a:rPr lang="en-US" altLang="ja-JP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You</a:t>
            </a:r>
            <a:r>
              <a:rPr lang="ja-JP" altLang="en-US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en-US" altLang="ja-JP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 tennis.</a:t>
            </a:r>
          </a:p>
          <a:p>
            <a:pPr marL="0" indent="0">
              <a:buNone/>
            </a:pPr>
            <a:r>
              <a:rPr lang="ja-JP" altLang="en-US" sz="2800" dirty="0" smtClean="0">
                <a:solidFill>
                  <a:prstClr val="white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ウ）</a:t>
            </a:r>
            <a:r>
              <a:rPr kumimoji="1" lang="ja-JP" altLang="en-US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lang="en-US" altLang="ja-JP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 </a:t>
            </a:r>
            <a:r>
              <a:rPr kumimoji="1" lang="en-US" altLang="ja-JP" sz="2800" dirty="0" err="1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Eri</a:t>
            </a:r>
            <a:r>
              <a:rPr lang="en-US" altLang="ja-JP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plays</a:t>
            </a:r>
            <a:r>
              <a:rPr lang="en-US" altLang="ja-JP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tennis.</a:t>
            </a:r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エ）</a:t>
            </a:r>
            <a:r>
              <a:rPr lang="ja-JP" altLang="en-US" sz="28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My sister</a:t>
            </a:r>
            <a:r>
              <a:rPr lang="en-US" altLang="ja-JP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en-US" altLang="ja-JP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plays</a:t>
            </a:r>
            <a:r>
              <a:rPr lang="en-US" altLang="ja-JP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kumimoji="1" lang="en-US" altLang="ja-JP" sz="28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tennis.</a:t>
            </a: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                        </a:t>
            </a:r>
            <a:endParaRPr kumimoji="1" lang="en-US" altLang="ja-JP" sz="28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endParaRPr kumimoji="1" lang="ja-JP" altLang="en-US" sz="2800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pic>
        <p:nvPicPr>
          <p:cNvPr id="7" name="コンテンツ プレースホルダー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00" y="2279119"/>
            <a:ext cx="1656181" cy="1985528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748043" y="4787337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次は、もっと自分の言いたいことを増やしてみましょう。</a:t>
            </a:r>
            <a:endParaRPr lang="ja-JP" altLang="en-US" sz="2400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12" name="動作設定ボタン: サウンド 11">
            <a:hlinkClick r:id="" action="ppaction://noaction" highlightClick="1">
              <a:snd r:embed="rId4" name="21595c7627cc73bdf611c03406a799fe I play.wav"/>
            </a:hlinkClick>
          </p:cNvPr>
          <p:cNvSpPr/>
          <p:nvPr/>
        </p:nvSpPr>
        <p:spPr>
          <a:xfrm>
            <a:off x="6569020" y="2343761"/>
            <a:ext cx="360041" cy="273501"/>
          </a:xfrm>
          <a:prstGeom prst="actionButtonSound">
            <a:avLst/>
          </a:prstGeom>
          <a:solidFill>
            <a:srgbClr val="00CCFF"/>
          </a:solidFill>
          <a:ln>
            <a:solidFill>
              <a:srgbClr val="00206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動作設定ボタン: サウンド 12">
            <a:hlinkClick r:id="" action="ppaction://noaction" highlightClick="1">
              <a:snd r:embed="rId5" name="77dabe1f508f54c6b25108e54fa5df6c You play.wav"/>
            </a:hlinkClick>
          </p:cNvPr>
          <p:cNvSpPr/>
          <p:nvPr/>
        </p:nvSpPr>
        <p:spPr>
          <a:xfrm>
            <a:off x="6569020" y="2880670"/>
            <a:ext cx="359818" cy="273101"/>
          </a:xfrm>
          <a:prstGeom prst="actionButtonSound">
            <a:avLst/>
          </a:prstGeom>
          <a:solidFill>
            <a:srgbClr val="00CCFF"/>
          </a:solidFill>
          <a:ln>
            <a:solidFill>
              <a:srgbClr val="00206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動作設定ボタン: サウンド 13">
            <a:hlinkClick r:id="" action="ppaction://noaction" highlightClick="1">
              <a:snd r:embed="rId6" name="94571dcd45365fd9de8c0b531585f5f1 Eri plays.wav"/>
            </a:hlinkClick>
          </p:cNvPr>
          <p:cNvSpPr/>
          <p:nvPr/>
        </p:nvSpPr>
        <p:spPr>
          <a:xfrm>
            <a:off x="6559280" y="3418438"/>
            <a:ext cx="359818" cy="270582"/>
          </a:xfrm>
          <a:prstGeom prst="actionButtonSound">
            <a:avLst/>
          </a:prstGeom>
          <a:solidFill>
            <a:srgbClr val="00CCFF"/>
          </a:solidFill>
          <a:ln>
            <a:solidFill>
              <a:srgbClr val="00206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動作設定ボタン: サウンド 14">
            <a:hlinkClick r:id="" action="ppaction://noaction" highlightClick="1">
              <a:snd r:embed="rId7" name="21e435df4843d4743faeb1676f3bf649 My sister plays.wav"/>
            </a:hlinkClick>
          </p:cNvPr>
          <p:cNvSpPr/>
          <p:nvPr/>
        </p:nvSpPr>
        <p:spPr>
          <a:xfrm>
            <a:off x="6588448" y="4224270"/>
            <a:ext cx="340390" cy="284849"/>
          </a:xfrm>
          <a:prstGeom prst="actionButtonSound">
            <a:avLst/>
          </a:prstGeom>
          <a:solidFill>
            <a:srgbClr val="00CCFF"/>
          </a:solidFill>
          <a:ln>
            <a:solidFill>
              <a:srgbClr val="00206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44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6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21595c7627cc73bdf611c03406a799fe I pla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77dabe1f508f54c6b25108e54fa5df6c You pla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94571dcd45365fd9de8c0b531585f5f1 Eri play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21e435df4843d4743faeb1676f3bf649 My sister play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  <p:bldP spid="2" grpId="0"/>
      <p:bldP spid="12" grpId="0" uiExpand="1" animBg="1" autoUpdateAnimBg="0"/>
      <p:bldP spid="13" grpId="0" uiExpand="1" animBg="1"/>
      <p:bldP spid="14" grpId="0" uiExpand="1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okuban_01のコピー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12956" y="0"/>
            <a:ext cx="9505056" cy="6957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 rot="16200000">
            <a:off x="2307035" y="-1363335"/>
            <a:ext cx="516499" cy="4241126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  <a:cs typeface="+mn-cs"/>
              </a:rPr>
              <a:t>例えば３枚の絵を加えてみると、</a:t>
            </a:r>
            <a:endParaRPr kumimoji="1" lang="ja-JP" altLang="en-US" sz="2400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6" name="縦書きテキスト プレースホルダ 5"/>
          <p:cNvSpPr>
            <a:spLocks noGrp="1"/>
          </p:cNvSpPr>
          <p:nvPr>
            <p:ph type="body" orient="vert" idx="1"/>
          </p:nvPr>
        </p:nvSpPr>
        <p:spPr>
          <a:xfrm rot="16200000">
            <a:off x="4382708" y="423670"/>
            <a:ext cx="1275751" cy="6513788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ja-JP" altLang="en-US" sz="2000" dirty="0" smtClean="0">
                <a:solidFill>
                  <a:schemeClr val="bg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①</a:t>
            </a:r>
            <a:r>
              <a:rPr lang="ja-JP" altLang="en-US" sz="2000" dirty="0" smtClean="0">
                <a:solidFill>
                  <a:srgbClr val="FFFF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  </a:t>
            </a:r>
            <a:r>
              <a:rPr lang="ja-JP" altLang="en-US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ｐｌａｙ 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tennis 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with my friend</a:t>
            </a:r>
            <a:r>
              <a:rPr lang="en-US" altLang="ja-JP" sz="2000" dirty="0" smtClean="0">
                <a:solidFill>
                  <a:schemeClr val="bg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.</a:t>
            </a:r>
            <a:endParaRPr lang="en-US" altLang="ja-JP" sz="2000" dirty="0" smtClean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ja-JP" altLang="en-US" sz="2000" dirty="0" smtClean="0">
                <a:solidFill>
                  <a:schemeClr val="bg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②</a:t>
            </a:r>
            <a:r>
              <a:rPr lang="ja-JP" altLang="en-US" sz="2000" dirty="0" smtClean="0">
                <a:solidFill>
                  <a:srgbClr val="FFFF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 </a:t>
            </a:r>
            <a:r>
              <a:rPr lang="en-US" altLang="ja-JP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  </a:t>
            </a:r>
            <a:r>
              <a:rPr lang="ja-JP" altLang="en-US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ｐｌａｙ </a:t>
            </a:r>
            <a:r>
              <a:rPr lang="en-US" altLang="ja-JP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tennis 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at school</a:t>
            </a:r>
            <a:r>
              <a:rPr lang="en-US" altLang="ja-JP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.</a:t>
            </a:r>
            <a:endParaRPr lang="en-US" altLang="ja-JP" sz="2000" dirty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ja-JP" altLang="en-US" sz="2000" dirty="0" smtClean="0">
                <a:solidFill>
                  <a:schemeClr val="bg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③</a:t>
            </a:r>
            <a:r>
              <a:rPr lang="ja-JP" altLang="en-US" sz="2000" dirty="0" smtClean="0">
                <a:solidFill>
                  <a:srgbClr val="FFFF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 </a:t>
            </a:r>
            <a:r>
              <a:rPr lang="en-US" altLang="ja-JP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  </a:t>
            </a:r>
            <a:r>
              <a:rPr lang="ja-JP" altLang="en-US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ｐｌａｙ </a:t>
            </a:r>
            <a:r>
              <a:rPr lang="en-US" altLang="ja-JP" sz="2000" dirty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tennis </a:t>
            </a:r>
            <a:r>
              <a:rPr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every morning</a:t>
            </a:r>
            <a:r>
              <a:rPr lang="en-US" altLang="ja-JP" sz="2000" dirty="0" smtClean="0">
                <a:solidFill>
                  <a:prstClr val="white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.</a:t>
            </a:r>
            <a:endParaRPr lang="en-US" altLang="ja-JP" sz="2000" dirty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chemeClr val="bg1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 </a:t>
            </a:r>
            <a:endParaRPr lang="en-US" altLang="ja-JP" sz="2800" dirty="0">
              <a:solidFill>
                <a:prstClr val="white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pPr marL="0" indent="0">
              <a:buNone/>
            </a:pPr>
            <a:endParaRPr kumimoji="1" lang="ja-JP" altLang="en-US" sz="2800" dirty="0">
              <a:solidFill>
                <a:schemeClr val="bg1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pic>
        <p:nvPicPr>
          <p:cNvPr id="7" name="コンテンツ プレースホルダー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40" y="1070070"/>
            <a:ext cx="1480614" cy="153340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692698" y="4235782"/>
            <a:ext cx="4487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①～③を１つの英文にしてみよう。</a:t>
            </a:r>
            <a:endParaRPr lang="en-US" altLang="ja-JP" sz="2400" dirty="0" smtClean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  <a:p>
            <a:r>
              <a:rPr lang="ja-JP" altLang="en-US" sz="2400" dirty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00FFFF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 （声に出して読んでみてね）</a:t>
            </a:r>
            <a:endParaRPr lang="ja-JP" altLang="en-US" sz="2400" dirty="0">
              <a:solidFill>
                <a:srgbClr val="00FFFF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pic>
        <p:nvPicPr>
          <p:cNvPr id="3" name="21595c7627cc73bdf611c03406a799f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9612560" y="5877272"/>
            <a:ext cx="609600" cy="6096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148" y="1074685"/>
            <a:ext cx="1494986" cy="152375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918" y="1086099"/>
            <a:ext cx="1467257" cy="1512339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289" y="1077861"/>
            <a:ext cx="1438273" cy="1534055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2591181" y="2569601"/>
            <a:ext cx="1360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友だちと</a:t>
            </a:r>
            <a:endParaRPr kumimoji="1" lang="ja-JP" altLang="en-US" sz="2400" dirty="0">
              <a:solidFill>
                <a:srgbClr val="FFFF00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681043" y="2571751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学校で</a:t>
            </a:r>
            <a:endParaRPr kumimoji="1" lang="ja-JP" altLang="en-US" sz="2400" dirty="0">
              <a:solidFill>
                <a:srgbClr val="FFFF00"/>
              </a:solidFill>
              <a:latin typeface="AR PなごみＰＯＰ体B" panose="040B0800000000000000" pitchFamily="50" charset="-128"/>
              <a:ea typeface="AR PなごみＰＯＰ体B" panose="040B08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956376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44377" y="2576687"/>
            <a:ext cx="8190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FF00"/>
                </a:solidFill>
                <a:latin typeface="AR PなごみＰＯＰ体B" panose="040B0800000000000000" pitchFamily="50" charset="-128"/>
                <a:ea typeface="AR PなごみＰＯＰ体B" panose="040B0800000000000000" pitchFamily="50" charset="-128"/>
              </a:rPr>
              <a:t>毎朝</a:t>
            </a:r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66659" y="1058915"/>
            <a:ext cx="243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①</a:t>
            </a:r>
            <a:endParaRPr kumimoji="1" lang="ja-JP" altLang="en-US" sz="3200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389712" y="1058915"/>
            <a:ext cx="459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②</a:t>
            </a:r>
            <a:endParaRPr kumimoji="1" lang="ja-JP" altLang="en-US" sz="3200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228473" y="1058914"/>
            <a:ext cx="342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③</a:t>
            </a:r>
            <a:endParaRPr kumimoji="1" lang="ja-JP" altLang="en-US" sz="3200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70361" y="5170294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FF00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I play  tennis  with my friend  at school  every morning.</a:t>
            </a:r>
            <a:endParaRPr kumimoji="1" lang="ja-JP" altLang="en-US" sz="2000" dirty="0">
              <a:solidFill>
                <a:srgbClr val="FFFF00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>
            <a:off x="2587201" y="5537975"/>
            <a:ext cx="1758916" cy="0"/>
          </a:xfrm>
          <a:prstGeom prst="line">
            <a:avLst/>
          </a:prstGeom>
          <a:ln w="381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539572" y="5537975"/>
            <a:ext cx="1219530" cy="0"/>
          </a:xfrm>
          <a:prstGeom prst="line">
            <a:avLst/>
          </a:prstGeom>
          <a:ln w="381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5951744" y="5538617"/>
            <a:ext cx="1813818" cy="0"/>
          </a:xfrm>
          <a:prstGeom prst="line">
            <a:avLst/>
          </a:prstGeom>
          <a:ln w="381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3026831" y="5508937"/>
            <a:ext cx="792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誰と</a:t>
            </a:r>
            <a:endParaRPr kumimoji="1" lang="ja-JP" altLang="en-US" sz="2400" dirty="0">
              <a:solidFill>
                <a:srgbClr val="FF99FF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85847" y="5521136"/>
            <a:ext cx="832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場所</a:t>
            </a:r>
            <a:endParaRPr kumimoji="1" lang="ja-JP" altLang="en-US" sz="2400" dirty="0">
              <a:solidFill>
                <a:srgbClr val="FF99FF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40436" y="5498945"/>
            <a:ext cx="407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99FF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時</a:t>
            </a:r>
            <a:endParaRPr kumimoji="1" lang="ja-JP" altLang="en-US" sz="2400" dirty="0">
              <a:solidFill>
                <a:srgbClr val="FF99FF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26" name="動作設定ボタン: サウンド 25">
            <a:hlinkClick r:id="" action="ppaction://noaction" highlightClick="1">
              <a:snd r:embed="rId7" name="I play ~ morning.wav"/>
            </a:hlinkClick>
          </p:cNvPr>
          <p:cNvSpPr/>
          <p:nvPr/>
        </p:nvSpPr>
        <p:spPr>
          <a:xfrm>
            <a:off x="7879804" y="5180069"/>
            <a:ext cx="350909" cy="370250"/>
          </a:xfrm>
          <a:prstGeom prst="actionButtonSound">
            <a:avLst/>
          </a:prstGeom>
          <a:solidFill>
            <a:srgbClr val="00CCFF"/>
          </a:solidFill>
          <a:ln>
            <a:solidFill>
              <a:srgbClr val="00206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73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I play ~ morn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5" grpId="0"/>
      <p:bldP spid="2" grpId="0"/>
      <p:bldP spid="15" grpId="0"/>
      <p:bldP spid="27" grpId="0"/>
      <p:bldP spid="41" grpId="0"/>
      <p:bldP spid="9" grpId="0"/>
      <p:bldP spid="10" grpId="0"/>
      <p:bldP spid="26" grpId="0" animBg="1"/>
    </p:bldLst>
  </p:timing>
</p:sld>
</file>

<file path=ppt/theme/theme1.xml><?xml version="1.0" encoding="utf-8"?>
<a:theme xmlns:a="http://schemas.openxmlformats.org/drawingml/2006/main" name="01152_スライド（学校）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F85DC23-8F2A-457E-A5CC-A5AD485754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学校用スライド</Template>
  <TotalTime>0</TotalTime>
  <Words>439</Words>
  <Application>Microsoft Office PowerPoint</Application>
  <PresentationFormat>画面に合わせる (4:3)</PresentationFormat>
  <Paragraphs>250</Paragraphs>
  <Slides>15</Slides>
  <Notes>15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4" baseType="lpstr">
      <vt:lpstr>AR Pゴシック体S</vt:lpstr>
      <vt:lpstr>AR PなごみＰＯＰ体B</vt:lpstr>
      <vt:lpstr>AR Pマーカー体E</vt:lpstr>
      <vt:lpstr>AR P丸ゴシック体E</vt:lpstr>
      <vt:lpstr>AR丸ゴシック体E</vt:lpstr>
      <vt:lpstr>ＭＳ Ｐゴシック</vt:lpstr>
      <vt:lpstr>Arial</vt:lpstr>
      <vt:lpstr>Calibri</vt:lpstr>
      <vt:lpstr>01152_スライド（学校）</vt:lpstr>
      <vt:lpstr>英作文の コツ！（初級編）</vt:lpstr>
      <vt:lpstr>①主語を見分ける</vt:lpstr>
      <vt:lpstr> 正解は、「～は（が）」にあたる言葉です。 </vt:lpstr>
      <vt:lpstr> 正解は…、 </vt:lpstr>
      <vt:lpstr>②主語に合う動詞を見つける。</vt:lpstr>
      <vt:lpstr> 正解は、 （ｂ）私はする。 ですね。 主語（～は）＋動詞（～する）の順につなげましょう。 </vt:lpstr>
      <vt:lpstr> ～お役立ちコーナー（パートⅠ）～ </vt:lpstr>
      <vt:lpstr> 最後に全文を英語に直します。 （声に出して読んでみてください） </vt:lpstr>
      <vt:lpstr>例えば３枚の絵を加えてみると、</vt:lpstr>
      <vt:lpstr>今度は、 時間 を変えてみよう。</vt:lpstr>
      <vt:lpstr> ～お役立ちコーナー（パートⅡ）～ </vt:lpstr>
      <vt:lpstr>それでは、ファイナルステージです。いっぱい英作文を作ろう！</vt:lpstr>
      <vt:lpstr>PowerPoint プレゼンテーション</vt:lpstr>
      <vt:lpstr>PowerPoint プレゼンテーション</vt:lpstr>
      <vt:lpstr>おしまい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2014-12-11T00:22:57Z</dcterms:created>
  <dcterms:modified xsi:type="dcterms:W3CDTF">2015-01-14T05:43:31Z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TC102866719990</vt:lpwstr>
  </property>
</Properties>
</file>