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 id="2147483779" r:id="rId2"/>
    <p:sldMasterId id="2147483863" r:id="rId3"/>
    <p:sldMasterId id="2147483875" r:id="rId4"/>
    <p:sldMasterId id="2147483975" r:id="rId5"/>
    <p:sldMasterId id="2147483999" r:id="rId6"/>
  </p:sldMasterIdLst>
  <p:notesMasterIdLst>
    <p:notesMasterId r:id="rId37"/>
  </p:notesMasterIdLst>
  <p:handoutMasterIdLst>
    <p:handoutMasterId r:id="rId38"/>
  </p:handoutMasterIdLst>
  <p:sldIdLst>
    <p:sldId id="323" r:id="rId7"/>
    <p:sldId id="287" r:id="rId8"/>
    <p:sldId id="315" r:id="rId9"/>
    <p:sldId id="286" r:id="rId10"/>
    <p:sldId id="291" r:id="rId11"/>
    <p:sldId id="288" r:id="rId12"/>
    <p:sldId id="292" r:id="rId13"/>
    <p:sldId id="293" r:id="rId14"/>
    <p:sldId id="294" r:id="rId15"/>
    <p:sldId id="289" r:id="rId16"/>
    <p:sldId id="321" r:id="rId17"/>
    <p:sldId id="300" r:id="rId18"/>
    <p:sldId id="301" r:id="rId19"/>
    <p:sldId id="302" r:id="rId20"/>
    <p:sldId id="303" r:id="rId21"/>
    <p:sldId id="307" r:id="rId22"/>
    <p:sldId id="308" r:id="rId23"/>
    <p:sldId id="276" r:id="rId24"/>
    <p:sldId id="306" r:id="rId25"/>
    <p:sldId id="266" r:id="rId26"/>
    <p:sldId id="305" r:id="rId27"/>
    <p:sldId id="318" r:id="rId28"/>
    <p:sldId id="320" r:id="rId29"/>
    <p:sldId id="322" r:id="rId30"/>
    <p:sldId id="319" r:id="rId31"/>
    <p:sldId id="274" r:id="rId32"/>
    <p:sldId id="311" r:id="rId33"/>
    <p:sldId id="299" r:id="rId34"/>
    <p:sldId id="312" r:id="rId35"/>
    <p:sldId id="309" r:id="rId36"/>
  </p:sldIdLst>
  <p:sldSz cx="12192000" cy="6858000"/>
  <p:notesSz cx="10180638" cy="70532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66CCFF"/>
    <a:srgbClr val="CCECFF"/>
    <a:srgbClr val="FFCCCC"/>
    <a:srgbClr val="FF7C80"/>
    <a:srgbClr val="99FF99"/>
    <a:srgbClr val="CCFFCC"/>
    <a:srgbClr val="FFFF99"/>
    <a:srgbClr val="FFCCFF"/>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14" autoAdjust="0"/>
    <p:restoredTop sz="89915" autoAdjust="0"/>
  </p:normalViewPr>
  <p:slideViewPr>
    <p:cSldViewPr snapToGrid="0" showGuides="1">
      <p:cViewPr varScale="1">
        <p:scale>
          <a:sx n="67" d="100"/>
          <a:sy n="67" d="100"/>
        </p:scale>
        <p:origin x="456" y="60"/>
      </p:cViewPr>
      <p:guideLst>
        <p:guide orient="horz" pos="2115"/>
        <p:guide pos="3840"/>
      </p:guideLst>
    </p:cSldViewPr>
  </p:slideViewPr>
  <p:notesTextViewPr>
    <p:cViewPr>
      <p:scale>
        <a:sx n="1" d="1"/>
        <a:sy n="1" d="1"/>
      </p:scale>
      <p:origin x="0" y="0"/>
    </p:cViewPr>
  </p:notesTextViewPr>
  <p:sorterViewPr>
    <p:cViewPr>
      <p:scale>
        <a:sx n="100" d="100"/>
        <a:sy n="100" d="100"/>
      </p:scale>
      <p:origin x="0" y="-7974"/>
    </p:cViewPr>
  </p:sorterViewPr>
  <p:notesViewPr>
    <p:cSldViewPr snapToGrid="0">
      <p:cViewPr varScale="1">
        <p:scale>
          <a:sx n="73" d="100"/>
          <a:sy n="73" d="100"/>
        </p:scale>
        <p:origin x="1584"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411610" cy="353888"/>
          </a:xfrm>
          <a:prstGeom prst="rect">
            <a:avLst/>
          </a:prstGeom>
        </p:spPr>
        <p:txBody>
          <a:bodyPr vert="horz" lIns="94220" tIns="47110" rIns="94220" bIns="471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766673" y="1"/>
            <a:ext cx="4411610" cy="353888"/>
          </a:xfrm>
          <a:prstGeom prst="rect">
            <a:avLst/>
          </a:prstGeom>
        </p:spPr>
        <p:txBody>
          <a:bodyPr vert="horz" lIns="94220" tIns="47110" rIns="94220" bIns="47110" rtlCol="0"/>
          <a:lstStyle>
            <a:lvl1pPr algn="r">
              <a:defRPr sz="1200"/>
            </a:lvl1pPr>
          </a:lstStyle>
          <a:p>
            <a:fld id="{9DAA038F-141F-4614-A698-F8D042B40E3E}" type="datetimeFigureOut">
              <a:rPr kumimoji="1" lang="ja-JP" altLang="en-US" smtClean="0"/>
              <a:t>2018/1/24</a:t>
            </a:fld>
            <a:endParaRPr kumimoji="1" lang="ja-JP" altLang="en-US"/>
          </a:p>
        </p:txBody>
      </p:sp>
      <p:sp>
        <p:nvSpPr>
          <p:cNvPr id="4" name="フッター プレースホルダー 3"/>
          <p:cNvSpPr>
            <a:spLocks noGrp="1"/>
          </p:cNvSpPr>
          <p:nvPr>
            <p:ph type="ftr" sz="quarter" idx="2"/>
          </p:nvPr>
        </p:nvSpPr>
        <p:spPr>
          <a:xfrm>
            <a:off x="0" y="6699377"/>
            <a:ext cx="4411610" cy="353887"/>
          </a:xfrm>
          <a:prstGeom prst="rect">
            <a:avLst/>
          </a:prstGeom>
        </p:spPr>
        <p:txBody>
          <a:bodyPr vert="horz" lIns="94220" tIns="47110" rIns="94220" bIns="471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766673" y="6699377"/>
            <a:ext cx="4411610" cy="353887"/>
          </a:xfrm>
          <a:prstGeom prst="rect">
            <a:avLst/>
          </a:prstGeom>
        </p:spPr>
        <p:txBody>
          <a:bodyPr vert="horz" lIns="94220" tIns="47110" rIns="94220" bIns="47110" rtlCol="0" anchor="b"/>
          <a:lstStyle>
            <a:lvl1pPr algn="r">
              <a:defRPr sz="1200"/>
            </a:lvl1pPr>
          </a:lstStyle>
          <a:p>
            <a:fld id="{3ED8187E-B5F8-4A28-9388-DEC94FADD30B}" type="slidenum">
              <a:rPr kumimoji="1" lang="ja-JP" altLang="en-US" smtClean="0"/>
              <a:t>‹#›</a:t>
            </a:fld>
            <a:endParaRPr kumimoji="1" lang="ja-JP" altLang="en-US"/>
          </a:p>
        </p:txBody>
      </p:sp>
    </p:spTree>
    <p:extLst>
      <p:ext uri="{BB962C8B-B14F-4D97-AF65-F5344CB8AC3E}">
        <p14:creationId xmlns:p14="http://schemas.microsoft.com/office/powerpoint/2010/main" val="512416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412207" cy="354146"/>
          </a:xfrm>
          <a:prstGeom prst="rect">
            <a:avLst/>
          </a:prstGeom>
        </p:spPr>
        <p:txBody>
          <a:bodyPr vert="horz" lIns="94220" tIns="47110" rIns="94220" bIns="47110" rtlCol="0"/>
          <a:lstStyle>
            <a:lvl1pPr algn="l">
              <a:defRPr sz="1200"/>
            </a:lvl1pPr>
          </a:lstStyle>
          <a:p>
            <a:endParaRPr kumimoji="1" lang="ja-JP" altLang="en-US"/>
          </a:p>
        </p:txBody>
      </p:sp>
      <p:sp>
        <p:nvSpPr>
          <p:cNvPr id="3" name="日付プレースホルダー 2"/>
          <p:cNvSpPr>
            <a:spLocks noGrp="1"/>
          </p:cNvSpPr>
          <p:nvPr>
            <p:ph type="dt" idx="1"/>
          </p:nvPr>
        </p:nvSpPr>
        <p:spPr>
          <a:xfrm>
            <a:off x="5766803" y="1"/>
            <a:ext cx="4412207" cy="354146"/>
          </a:xfrm>
          <a:prstGeom prst="rect">
            <a:avLst/>
          </a:prstGeom>
        </p:spPr>
        <p:txBody>
          <a:bodyPr vert="horz" lIns="94220" tIns="47110" rIns="94220" bIns="47110" rtlCol="0"/>
          <a:lstStyle>
            <a:lvl1pPr algn="r">
              <a:defRPr sz="1200"/>
            </a:lvl1pPr>
          </a:lstStyle>
          <a:p>
            <a:fld id="{103A66B2-BFDF-4262-A185-A9EDB1B7FD30}" type="datetimeFigureOut">
              <a:rPr kumimoji="1" lang="ja-JP" altLang="en-US" smtClean="0"/>
              <a:t>2018/1/24</a:t>
            </a:fld>
            <a:endParaRPr kumimoji="1" lang="ja-JP" altLang="en-US"/>
          </a:p>
        </p:txBody>
      </p:sp>
      <p:sp>
        <p:nvSpPr>
          <p:cNvPr id="4" name="スライド イメージ プレースホルダー 3"/>
          <p:cNvSpPr>
            <a:spLocks noGrp="1" noRot="1" noChangeAspect="1"/>
          </p:cNvSpPr>
          <p:nvPr>
            <p:ph type="sldImg" idx="2"/>
          </p:nvPr>
        </p:nvSpPr>
        <p:spPr>
          <a:xfrm>
            <a:off x="2976563" y="881063"/>
            <a:ext cx="4227512" cy="2379662"/>
          </a:xfrm>
          <a:prstGeom prst="rect">
            <a:avLst/>
          </a:prstGeom>
          <a:noFill/>
          <a:ln w="12700">
            <a:solidFill>
              <a:prstClr val="black"/>
            </a:solidFill>
          </a:ln>
        </p:spPr>
        <p:txBody>
          <a:bodyPr vert="horz" lIns="94220" tIns="47110" rIns="94220" bIns="47110" rtlCol="0" anchor="ctr"/>
          <a:lstStyle/>
          <a:p>
            <a:endParaRPr lang="ja-JP" altLang="en-US"/>
          </a:p>
        </p:txBody>
      </p:sp>
      <p:sp>
        <p:nvSpPr>
          <p:cNvPr id="5" name="ノート プレースホルダー 4"/>
          <p:cNvSpPr>
            <a:spLocks noGrp="1"/>
          </p:cNvSpPr>
          <p:nvPr>
            <p:ph type="body" sz="quarter" idx="3"/>
          </p:nvPr>
        </p:nvSpPr>
        <p:spPr>
          <a:xfrm>
            <a:off x="1017576" y="3394857"/>
            <a:ext cx="8145486" cy="2777161"/>
          </a:xfrm>
          <a:prstGeom prst="rect">
            <a:avLst/>
          </a:prstGeom>
        </p:spPr>
        <p:txBody>
          <a:bodyPr vert="horz" lIns="94220" tIns="47110" rIns="94220" bIns="471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699118"/>
            <a:ext cx="4412207" cy="354145"/>
          </a:xfrm>
          <a:prstGeom prst="rect">
            <a:avLst/>
          </a:prstGeom>
        </p:spPr>
        <p:txBody>
          <a:bodyPr vert="horz" lIns="94220" tIns="47110" rIns="94220" bIns="471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766803" y="6699118"/>
            <a:ext cx="4412207" cy="354145"/>
          </a:xfrm>
          <a:prstGeom prst="rect">
            <a:avLst/>
          </a:prstGeom>
        </p:spPr>
        <p:txBody>
          <a:bodyPr vert="horz" lIns="94220" tIns="47110" rIns="94220" bIns="47110" rtlCol="0" anchor="b"/>
          <a:lstStyle>
            <a:lvl1pPr algn="r">
              <a:defRPr sz="1200"/>
            </a:lvl1pPr>
          </a:lstStyle>
          <a:p>
            <a:fld id="{7B3202B3-5350-4504-9F70-6E9ABBE2AF43}" type="slidenum">
              <a:rPr kumimoji="1" lang="ja-JP" altLang="en-US" smtClean="0"/>
              <a:t>‹#›</a:t>
            </a:fld>
            <a:endParaRPr kumimoji="1" lang="ja-JP" altLang="en-US"/>
          </a:p>
        </p:txBody>
      </p:sp>
    </p:spTree>
    <p:extLst>
      <p:ext uri="{BB962C8B-B14F-4D97-AF65-F5344CB8AC3E}">
        <p14:creationId xmlns:p14="http://schemas.microsoft.com/office/powerpoint/2010/main" val="15170581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3202B3-5350-4504-9F70-6E9ABBE2AF43}" type="slidenum">
              <a:rPr kumimoji="1" lang="ja-JP" altLang="en-US" smtClean="0"/>
              <a:t>13</a:t>
            </a:fld>
            <a:endParaRPr kumimoji="1" lang="ja-JP" altLang="en-US"/>
          </a:p>
        </p:txBody>
      </p:sp>
    </p:spTree>
    <p:extLst>
      <p:ext uri="{BB962C8B-B14F-4D97-AF65-F5344CB8AC3E}">
        <p14:creationId xmlns:p14="http://schemas.microsoft.com/office/powerpoint/2010/main" val="2431767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EEC225-C8E8-4407-9745-2AEBB8EAD4C3}" type="slidenum">
              <a:rPr kumimoji="1" lang="ja-JP" altLang="en-US" smtClean="0"/>
              <a:t>28</a:t>
            </a:fld>
            <a:endParaRPr kumimoji="1" lang="ja-JP" altLang="en-US"/>
          </a:p>
        </p:txBody>
      </p:sp>
    </p:spTree>
    <p:extLst>
      <p:ext uri="{BB962C8B-B14F-4D97-AF65-F5344CB8AC3E}">
        <p14:creationId xmlns:p14="http://schemas.microsoft.com/office/powerpoint/2010/main" val="3754664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EEC225-C8E8-4407-9745-2AEBB8EAD4C3}" type="slidenum">
              <a:rPr kumimoji="1" lang="ja-JP" altLang="en-US" smtClean="0"/>
              <a:t>16</a:t>
            </a:fld>
            <a:endParaRPr kumimoji="1" lang="ja-JP" altLang="en-US"/>
          </a:p>
        </p:txBody>
      </p:sp>
    </p:spTree>
    <p:extLst>
      <p:ext uri="{BB962C8B-B14F-4D97-AF65-F5344CB8AC3E}">
        <p14:creationId xmlns:p14="http://schemas.microsoft.com/office/powerpoint/2010/main" val="162639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EEC225-C8E8-4407-9745-2AEBB8EAD4C3}" type="slidenum">
              <a:rPr kumimoji="1" lang="ja-JP" altLang="en-US" smtClean="0"/>
              <a:t>17</a:t>
            </a:fld>
            <a:endParaRPr kumimoji="1" lang="ja-JP" altLang="en-US"/>
          </a:p>
        </p:txBody>
      </p:sp>
    </p:spTree>
    <p:extLst>
      <p:ext uri="{BB962C8B-B14F-4D97-AF65-F5344CB8AC3E}">
        <p14:creationId xmlns:p14="http://schemas.microsoft.com/office/powerpoint/2010/main" val="2446087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8EEC225-C8E8-4407-9745-2AEBB8EAD4C3}" type="slidenum">
              <a:rPr kumimoji="1" lang="ja-JP" altLang="en-US" smtClean="0"/>
              <a:t>19</a:t>
            </a:fld>
            <a:endParaRPr kumimoji="1" lang="ja-JP" altLang="en-US"/>
          </a:p>
        </p:txBody>
      </p:sp>
    </p:spTree>
    <p:extLst>
      <p:ext uri="{BB962C8B-B14F-4D97-AF65-F5344CB8AC3E}">
        <p14:creationId xmlns:p14="http://schemas.microsoft.com/office/powerpoint/2010/main" val="3396630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EEC225-C8E8-4407-9745-2AEBB8EAD4C3}" type="slidenum">
              <a:rPr kumimoji="1" lang="ja-JP" altLang="en-US" smtClean="0"/>
              <a:t>21</a:t>
            </a:fld>
            <a:endParaRPr kumimoji="1" lang="ja-JP" altLang="en-US"/>
          </a:p>
        </p:txBody>
      </p:sp>
    </p:spTree>
    <p:extLst>
      <p:ext uri="{BB962C8B-B14F-4D97-AF65-F5344CB8AC3E}">
        <p14:creationId xmlns:p14="http://schemas.microsoft.com/office/powerpoint/2010/main" val="1957656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EEC225-C8E8-4407-9745-2AEBB8EAD4C3}" type="slidenum">
              <a:rPr kumimoji="1" lang="ja-JP" altLang="en-US" smtClean="0"/>
              <a:t>22</a:t>
            </a:fld>
            <a:endParaRPr kumimoji="1" lang="ja-JP" altLang="en-US"/>
          </a:p>
        </p:txBody>
      </p:sp>
    </p:spTree>
    <p:extLst>
      <p:ext uri="{BB962C8B-B14F-4D97-AF65-F5344CB8AC3E}">
        <p14:creationId xmlns:p14="http://schemas.microsoft.com/office/powerpoint/2010/main" val="3312346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EEC225-C8E8-4407-9745-2AEBB8EAD4C3}" type="slidenum">
              <a:rPr kumimoji="1" lang="ja-JP" altLang="en-US" smtClean="0"/>
              <a:t>23</a:t>
            </a:fld>
            <a:endParaRPr kumimoji="1" lang="ja-JP" altLang="en-US"/>
          </a:p>
        </p:txBody>
      </p:sp>
    </p:spTree>
    <p:extLst>
      <p:ext uri="{BB962C8B-B14F-4D97-AF65-F5344CB8AC3E}">
        <p14:creationId xmlns:p14="http://schemas.microsoft.com/office/powerpoint/2010/main" val="2457156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3202B3-5350-4504-9F70-6E9ABBE2AF43}" type="slidenum">
              <a:rPr kumimoji="1" lang="ja-JP" altLang="en-US" smtClean="0"/>
              <a:t>24</a:t>
            </a:fld>
            <a:endParaRPr kumimoji="1" lang="ja-JP" altLang="en-US"/>
          </a:p>
        </p:txBody>
      </p:sp>
    </p:spTree>
    <p:extLst>
      <p:ext uri="{BB962C8B-B14F-4D97-AF65-F5344CB8AC3E}">
        <p14:creationId xmlns:p14="http://schemas.microsoft.com/office/powerpoint/2010/main" val="461497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EEC225-C8E8-4407-9745-2AEBB8EAD4C3}" type="slidenum">
              <a:rPr kumimoji="1" lang="ja-JP" altLang="en-US" smtClean="0"/>
              <a:t>25</a:t>
            </a:fld>
            <a:endParaRPr kumimoji="1" lang="ja-JP" altLang="en-US"/>
          </a:p>
        </p:txBody>
      </p:sp>
    </p:spTree>
    <p:extLst>
      <p:ext uri="{BB962C8B-B14F-4D97-AF65-F5344CB8AC3E}">
        <p14:creationId xmlns:p14="http://schemas.microsoft.com/office/powerpoint/2010/main" val="4286848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13256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173728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754365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069391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051868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5128594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521656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805563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7152568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136167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432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9375519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59279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3833588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207324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3868105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5539681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9308334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1933722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8761155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603089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689033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7483889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41453532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5307046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2116253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0677208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253982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6824833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76485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1652281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37767597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53771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7201743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40741487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97749731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3304733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7530348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6677490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90369781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9939749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85075042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79762771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795196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7309507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1176634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43288679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40774732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8162510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6482926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2177931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51563409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4203370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42567102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95834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59300201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351680312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96309059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73717354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46376104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41619545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30983250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73699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8150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769202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A91997-4AEA-46A9-A3C7-52B520A10045}" type="datetimeFigureOut">
              <a:rPr kumimoji="1" lang="ja-JP" altLang="en-US" smtClean="0"/>
              <a:t>2018/1/24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211359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61939371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1206591048"/>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455653537"/>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649532384"/>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3233306865"/>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8A91997-4AEA-46A9-A3C7-52B520A10045}" type="datetimeFigureOut">
              <a:rPr kumimoji="1" lang="ja-JP" altLang="en-US" smtClean="0"/>
              <a:t>2018/1/24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1539D75-51B1-4D83-BFC5-8647D6CAFA1D}" type="slidenum">
              <a:rPr kumimoji="1" lang="ja-JP" altLang="en-US" smtClean="0"/>
              <a:t>‹#›</a:t>
            </a:fld>
            <a:endParaRPr kumimoji="1" lang="ja-JP" altLang="en-US"/>
          </a:p>
        </p:txBody>
      </p:sp>
    </p:spTree>
    <p:extLst>
      <p:ext uri="{BB962C8B-B14F-4D97-AF65-F5344CB8AC3E}">
        <p14:creationId xmlns:p14="http://schemas.microsoft.com/office/powerpoint/2010/main" val="492361438"/>
      </p:ext>
    </p:extLst>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3.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32.xml"/><Relationship Id="rId5" Type="http://schemas.openxmlformats.org/officeDocument/2006/relationships/slide" Target="slide27.xml"/><Relationship Id="rId4" Type="http://schemas.openxmlformats.org/officeDocument/2006/relationships/slide" Target="slide26.xml"/></Relationships>
</file>

<file path=ppt/slides/_rels/slide2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4.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3.xml"/><Relationship Id="rId1" Type="http://schemas.openxmlformats.org/officeDocument/2006/relationships/slideLayout" Target="../slideLayouts/slideLayout32.xml"/><Relationship Id="rId4" Type="http://schemas.openxmlformats.org/officeDocument/2006/relationships/slide" Target="slide26.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0.xml"/><Relationship Id="rId7" Type="http://schemas.openxmlformats.org/officeDocument/2006/relationships/image" Target="../media/image2.wmf"/><Relationship Id="rId12" Type="http://schemas.openxmlformats.org/officeDocument/2006/relationships/slide" Target="slide3.xml"/><Relationship Id="rId2" Type="http://schemas.openxmlformats.org/officeDocument/2006/relationships/slideLayout" Target="../slideLayouts/slideLayout24.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2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1.xml"/><Relationship Id="rId18" Type="http://schemas.openxmlformats.org/officeDocument/2006/relationships/slide" Target="slide23.xml"/><Relationship Id="rId3" Type="http://schemas.openxmlformats.org/officeDocument/2006/relationships/slide" Target="slide25.xml"/><Relationship Id="rId7" Type="http://schemas.openxmlformats.org/officeDocument/2006/relationships/slide" Target="slide7.xml"/><Relationship Id="rId12" Type="http://schemas.openxmlformats.org/officeDocument/2006/relationships/slide" Target="slide20.xml"/><Relationship Id="rId17" Type="http://schemas.openxmlformats.org/officeDocument/2006/relationships/slide" Target="slide30.xml"/><Relationship Id="rId2" Type="http://schemas.openxmlformats.org/officeDocument/2006/relationships/slide" Target="slide29.xml"/><Relationship Id="rId16" Type="http://schemas.openxmlformats.org/officeDocument/2006/relationships/slide" Target="slide2.xml"/><Relationship Id="rId1" Type="http://schemas.openxmlformats.org/officeDocument/2006/relationships/slideLayout" Target="../slideLayouts/slideLayout29.xml"/><Relationship Id="rId6" Type="http://schemas.openxmlformats.org/officeDocument/2006/relationships/slide" Target="slide6.xml"/><Relationship Id="rId11" Type="http://schemas.openxmlformats.org/officeDocument/2006/relationships/slide" Target="slide28.xml"/><Relationship Id="rId5" Type="http://schemas.openxmlformats.org/officeDocument/2006/relationships/slide" Target="slide5.xml"/><Relationship Id="rId15" Type="http://schemas.openxmlformats.org/officeDocument/2006/relationships/slide" Target="slide27.xml"/><Relationship Id="rId10" Type="http://schemas.openxmlformats.org/officeDocument/2006/relationships/slide" Target="slide12.xml"/><Relationship Id="rId19" Type="http://schemas.openxmlformats.org/officeDocument/2006/relationships/slide" Target="slide24.xml"/><Relationship Id="rId4" Type="http://schemas.openxmlformats.org/officeDocument/2006/relationships/slide" Target="slide4.xml"/><Relationship Id="rId9" Type="http://schemas.openxmlformats.org/officeDocument/2006/relationships/slide" Target="slide21.xml"/><Relationship Id="rId14" Type="http://schemas.openxmlformats.org/officeDocument/2006/relationships/slide" Target="slide26.xml"/></Relationships>
</file>

<file path=ppt/slides/_rels/slide3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CCCC"/>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0619" y="3384879"/>
            <a:ext cx="9910762" cy="820566"/>
          </a:xfrm>
        </p:spPr>
        <p:txBody>
          <a:bodyPr>
            <a:normAutofit/>
          </a:bodyPr>
          <a:lstStyle/>
          <a:p>
            <a:r>
              <a:rPr kumimoji="1" lang="ja-JP" altLang="en-US" sz="4800" dirty="0" smtClean="0">
                <a:latin typeface="AR P丸ゴシック体E" panose="020F0900000000000000" pitchFamily="50" charset="-128"/>
                <a:ea typeface="AR P丸ゴシック体E" panose="020F0900000000000000" pitchFamily="50" charset="-128"/>
              </a:rPr>
              <a:t>「主体的・対話的で深い学び」って？</a:t>
            </a:r>
            <a:endParaRPr kumimoji="1" lang="ja-JP" altLang="en-US" sz="4800" dirty="0">
              <a:latin typeface="AR P丸ゴシック体E" panose="020F0900000000000000" pitchFamily="50" charset="-128"/>
              <a:ea typeface="AR P丸ゴシック体E" panose="020F0900000000000000" pitchFamily="50" charset="-128"/>
            </a:endParaRPr>
          </a:p>
        </p:txBody>
      </p:sp>
      <p:sp>
        <p:nvSpPr>
          <p:cNvPr id="3" name="サブタイトル 2"/>
          <p:cNvSpPr>
            <a:spLocks noGrp="1"/>
          </p:cNvSpPr>
          <p:nvPr>
            <p:ph type="subTitle" idx="1"/>
          </p:nvPr>
        </p:nvSpPr>
        <p:spPr>
          <a:xfrm>
            <a:off x="1524000" y="2500470"/>
            <a:ext cx="9144000" cy="412750"/>
          </a:xfrm>
        </p:spPr>
        <p:txBody>
          <a:bodyPr>
            <a:noAutofit/>
          </a:bodyPr>
          <a:lstStyle/>
          <a:p>
            <a:r>
              <a:rPr kumimoji="1" lang="ja-JP" altLang="en-US" sz="3600" dirty="0" smtClean="0">
                <a:latin typeface="AR P丸ゴシック体E" panose="020F0900000000000000" pitchFamily="50" charset="-128"/>
                <a:ea typeface="AR P丸ゴシック体E" panose="020F0900000000000000" pitchFamily="50" charset="-128"/>
              </a:rPr>
              <a:t>小学校算数科</a:t>
            </a:r>
            <a:r>
              <a:rPr lang="ja-JP" altLang="en-US" sz="3600" dirty="0">
                <a:latin typeface="AR P丸ゴシック体E" panose="020F0900000000000000" pitchFamily="50" charset="-128"/>
                <a:ea typeface="AR P丸ゴシック体E" panose="020F0900000000000000" pitchFamily="50" charset="-128"/>
              </a:rPr>
              <a:t>における</a:t>
            </a:r>
            <a:endParaRPr kumimoji="1" lang="ja-JP" altLang="en-US" sz="3600" dirty="0">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2193226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7730" y="1197736"/>
            <a:ext cx="4208203" cy="707886"/>
          </a:xfrm>
          <a:prstGeom prst="rect">
            <a:avLst/>
          </a:prstGeom>
          <a:solidFill>
            <a:srgbClr val="CCFFFF"/>
          </a:solidFill>
        </p:spPr>
        <p:txBody>
          <a:bodyPr wrap="none" rtlCol="0">
            <a:spAutoFit/>
          </a:bodyPr>
          <a:lstStyle/>
          <a:p>
            <a:r>
              <a:rPr kumimoji="1" lang="ja-JP" altLang="en-US" sz="4000" dirty="0" smtClean="0">
                <a:latin typeface="AR P丸ゴシック体E" panose="020F0900000000000000" pitchFamily="50" charset="-128"/>
                <a:ea typeface="AR P丸ゴシック体E" panose="020F0900000000000000" pitchFamily="50" charset="-128"/>
              </a:rPr>
              <a:t>○深い学びの視点</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668943" y="2654398"/>
            <a:ext cx="6771740" cy="461665"/>
          </a:xfrm>
          <a:prstGeom prst="rect">
            <a:avLst/>
          </a:prstGeom>
          <a:noFill/>
          <a:ln>
            <a:solidFill>
              <a:schemeClr val="tx1"/>
            </a:solidFill>
          </a:ln>
        </p:spPr>
        <p:txBody>
          <a:bodyPr wrap="square" rtlCol="0">
            <a:spAutoFit/>
          </a:bodyPr>
          <a:lstStyle/>
          <a:p>
            <a:pPr marL="571500" indent="-571500">
              <a:buFont typeface="Wingdings" panose="05000000000000000000" pitchFamily="2" charset="2"/>
              <a:buChar char="l"/>
            </a:pPr>
            <a:r>
              <a:rPr lang="ja-JP" altLang="en-US" sz="2400" dirty="0" smtClean="0">
                <a:latin typeface="AR P丸ゴシック体E" panose="020F0900000000000000" pitchFamily="50" charset="-128"/>
                <a:ea typeface="AR P丸ゴシック体E" panose="020F0900000000000000" pitchFamily="50" charset="-128"/>
              </a:rPr>
              <a:t>「数学的な見方・考え方」を働かせる</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8" name="テキスト ボックス 7"/>
          <p:cNvSpPr txBox="1"/>
          <p:nvPr/>
        </p:nvSpPr>
        <p:spPr>
          <a:xfrm>
            <a:off x="668943" y="3766454"/>
            <a:ext cx="6771740" cy="1200329"/>
          </a:xfrm>
          <a:prstGeom prst="rect">
            <a:avLst/>
          </a:prstGeom>
          <a:noFill/>
          <a:ln>
            <a:solidFill>
              <a:schemeClr val="tx1"/>
            </a:solidFill>
          </a:ln>
        </p:spPr>
        <p:txBody>
          <a:bodyPr wrap="square" rtlCol="0">
            <a:spAutoFit/>
          </a:bodyPr>
          <a:lstStyle/>
          <a:p>
            <a:pPr marL="457200" indent="-457200">
              <a:buFont typeface="Wingdings" panose="05000000000000000000" pitchFamily="2" charset="2"/>
              <a:buChar char="p"/>
            </a:pPr>
            <a:r>
              <a:rPr kumimoji="1" lang="ja-JP" altLang="en-US" sz="2400" dirty="0" smtClean="0">
                <a:latin typeface="AR P丸ゴシック体E" panose="020F0900000000000000" pitchFamily="50" charset="-128"/>
                <a:ea typeface="AR P丸ゴシック体E" panose="020F0900000000000000" pitchFamily="50" charset="-128"/>
              </a:rPr>
              <a:t>問題を解決するよりよい方法を見いだす</a:t>
            </a:r>
            <a:endParaRPr kumimoji="1" lang="en-US" altLang="ja-JP" sz="2400" dirty="0" smtClean="0">
              <a:latin typeface="AR P丸ゴシック体E" panose="020F0900000000000000" pitchFamily="50" charset="-128"/>
              <a:ea typeface="AR P丸ゴシック体E" panose="020F0900000000000000" pitchFamily="50" charset="-128"/>
            </a:endParaRPr>
          </a:p>
          <a:p>
            <a:pPr marL="457200" indent="-457200">
              <a:buFont typeface="Wingdings" panose="05000000000000000000" pitchFamily="2" charset="2"/>
              <a:buChar char="p"/>
            </a:pPr>
            <a:r>
              <a:rPr lang="ja-JP" altLang="en-US" sz="2400" dirty="0">
                <a:latin typeface="AR P丸ゴシック体E" panose="020F0900000000000000" pitchFamily="50" charset="-128"/>
                <a:ea typeface="AR P丸ゴシック体E" panose="020F0900000000000000" pitchFamily="50" charset="-128"/>
              </a:rPr>
              <a:t>意味の理解</a:t>
            </a:r>
            <a:r>
              <a:rPr lang="ja-JP" altLang="en-US" sz="2400" dirty="0" smtClean="0">
                <a:latin typeface="AR P丸ゴシック体E" panose="020F0900000000000000" pitchFamily="50" charset="-128"/>
                <a:ea typeface="AR P丸ゴシック体E" panose="020F0900000000000000" pitchFamily="50" charset="-128"/>
              </a:rPr>
              <a:t>を深める</a:t>
            </a:r>
            <a:endParaRPr lang="en-US" altLang="ja-JP" sz="2400" dirty="0" smtClean="0">
              <a:latin typeface="AR P丸ゴシック体E" panose="020F0900000000000000" pitchFamily="50" charset="-128"/>
              <a:ea typeface="AR P丸ゴシック体E" panose="020F0900000000000000" pitchFamily="50" charset="-128"/>
            </a:endParaRPr>
          </a:p>
          <a:p>
            <a:pPr marL="457200" indent="-457200">
              <a:buFont typeface="Wingdings" panose="05000000000000000000" pitchFamily="2" charset="2"/>
              <a:buChar char="p"/>
            </a:pPr>
            <a:r>
              <a:rPr kumimoji="1" lang="ja-JP" altLang="en-US" sz="2400" dirty="0">
                <a:latin typeface="AR P丸ゴシック体E" panose="020F0900000000000000" pitchFamily="50" charset="-128"/>
                <a:ea typeface="AR P丸ゴシック体E" panose="020F0900000000000000" pitchFamily="50" charset="-128"/>
              </a:rPr>
              <a:t>概念</a:t>
            </a:r>
            <a:r>
              <a:rPr kumimoji="1" lang="ja-JP" altLang="en-US" sz="2400" dirty="0" smtClean="0">
                <a:latin typeface="AR P丸ゴシック体E" panose="020F0900000000000000" pitchFamily="50" charset="-128"/>
                <a:ea typeface="AR P丸ゴシック体E" panose="020F0900000000000000" pitchFamily="50" charset="-128"/>
              </a:rPr>
              <a:t>を</a:t>
            </a:r>
            <a:r>
              <a:rPr kumimoji="1" lang="ja-JP" altLang="en-US" sz="2400" dirty="0">
                <a:latin typeface="AR P丸ゴシック体E" panose="020F0900000000000000" pitchFamily="50" charset="-128"/>
                <a:ea typeface="AR P丸ゴシック体E" panose="020F0900000000000000" pitchFamily="50" charset="-128"/>
              </a:rPr>
              <a:t>形成</a:t>
            </a:r>
            <a:r>
              <a:rPr kumimoji="1" lang="ja-JP" altLang="en-US" sz="2400" dirty="0" smtClean="0">
                <a:latin typeface="AR P丸ゴシック体E" panose="020F0900000000000000" pitchFamily="50" charset="-128"/>
                <a:ea typeface="AR P丸ゴシック体E" panose="020F0900000000000000" pitchFamily="50" charset="-128"/>
              </a:rPr>
              <a:t>する　　など</a:t>
            </a:r>
            <a:endParaRPr kumimoji="1" lang="ja-JP" altLang="en-US" sz="2400" dirty="0">
              <a:solidFill>
                <a:srgbClr val="FF0000"/>
              </a:solidFill>
              <a:latin typeface="AR P丸ゴシック体E" panose="020F0900000000000000" pitchFamily="50" charset="-128"/>
              <a:ea typeface="AR P丸ゴシック体E" panose="020F0900000000000000" pitchFamily="50" charset="-128"/>
            </a:endParaRPr>
          </a:p>
        </p:txBody>
      </p:sp>
      <p:sp>
        <p:nvSpPr>
          <p:cNvPr id="6" name="テキスト ボックス 5"/>
          <p:cNvSpPr txBox="1"/>
          <p:nvPr/>
        </p:nvSpPr>
        <p:spPr>
          <a:xfrm>
            <a:off x="845127" y="2019719"/>
            <a:ext cx="6292652" cy="584775"/>
          </a:xfrm>
          <a:prstGeom prst="rect">
            <a:avLst/>
          </a:prstGeom>
          <a:noFill/>
        </p:spPr>
        <p:txBody>
          <a:bodyPr wrap="square" rtlCol="0">
            <a:spAutoFit/>
          </a:bodyPr>
          <a:lstStyle/>
          <a:p>
            <a:r>
              <a:rPr lang="ja-JP" altLang="en-US" sz="3200" dirty="0" smtClean="0">
                <a:latin typeface="AR P丸ゴシック体E" panose="020F0900000000000000" pitchFamily="50" charset="-128"/>
                <a:ea typeface="AR P丸ゴシック体E" panose="020F0900000000000000" pitchFamily="50" charset="-128"/>
              </a:rPr>
              <a:t>日常の事象や数学の事象について</a:t>
            </a:r>
            <a:endParaRPr lang="en-US" altLang="ja-JP" sz="3200" dirty="0">
              <a:latin typeface="AR P丸ゴシック体E" panose="020F0900000000000000" pitchFamily="50" charset="-128"/>
              <a:ea typeface="AR P丸ゴシック体E" panose="020F0900000000000000" pitchFamily="50" charset="-128"/>
            </a:endParaRPr>
          </a:p>
        </p:txBody>
      </p:sp>
      <p:sp>
        <p:nvSpPr>
          <p:cNvPr id="3" name="角丸四角形 2"/>
          <p:cNvSpPr/>
          <p:nvPr/>
        </p:nvSpPr>
        <p:spPr>
          <a:xfrm>
            <a:off x="7944131" y="1068241"/>
            <a:ext cx="3742141" cy="914400"/>
          </a:xfrm>
          <a:prstGeom prst="round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難しい問題ができるようになることではありません</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タイトル 1"/>
          <p:cNvSpPr>
            <a:spLocks noGrp="1"/>
          </p:cNvSpPr>
          <p:nvPr>
            <p:ph type="title"/>
          </p:nvPr>
        </p:nvSpPr>
        <p:spPr>
          <a:xfrm>
            <a:off x="136478" y="272299"/>
            <a:ext cx="7110483" cy="703186"/>
          </a:xfrm>
        </p:spPr>
        <p:txBody>
          <a:bodyPr>
            <a:normAutofit/>
          </a:bodyPr>
          <a:lstStyle/>
          <a:p>
            <a:r>
              <a:rPr kumimoji="1" lang="ja-JP" altLang="en-US" sz="3600" dirty="0" smtClean="0">
                <a:solidFill>
                  <a:srgbClr val="0070C0"/>
                </a:solidFill>
                <a:latin typeface="AR P丸ゴシック体E" panose="020F0900000000000000" pitchFamily="50" charset="-128"/>
                <a:ea typeface="AR P丸ゴシック体E" panose="020F0900000000000000" pitchFamily="50" charset="-128"/>
              </a:rPr>
              <a:t>算数科における深い学びって？</a:t>
            </a:r>
            <a:endParaRPr kumimoji="1" lang="ja-JP" altLang="en-US" sz="3600" dirty="0">
              <a:solidFill>
                <a:srgbClr val="0070C0"/>
              </a:solidFill>
              <a:latin typeface="AR P丸ゴシック体E" panose="020F0900000000000000" pitchFamily="50" charset="-128"/>
              <a:ea typeface="AR P丸ゴシック体E" panose="020F0900000000000000" pitchFamily="50" charset="-128"/>
            </a:endParaRPr>
          </a:p>
        </p:txBody>
      </p:sp>
      <p:sp>
        <p:nvSpPr>
          <p:cNvPr id="10" name="テキスト ボックス 9"/>
          <p:cNvSpPr txBox="1"/>
          <p:nvPr/>
        </p:nvSpPr>
        <p:spPr>
          <a:xfrm>
            <a:off x="5744674" y="5311084"/>
            <a:ext cx="6169822" cy="830997"/>
          </a:xfrm>
          <a:prstGeom prst="rect">
            <a:avLst/>
          </a:prstGeom>
          <a:noFill/>
          <a:ln>
            <a:solidFill>
              <a:schemeClr val="tx1"/>
            </a:solidFill>
          </a:ln>
        </p:spPr>
        <p:txBody>
          <a:bodyPr wrap="square" rtlCol="0">
            <a:spAutoFit/>
          </a:bodyPr>
          <a:lstStyle/>
          <a:p>
            <a:pPr marL="457200" indent="-457200">
              <a:buFont typeface="Wingdings" panose="05000000000000000000" pitchFamily="2" charset="2"/>
              <a:buChar char="u"/>
            </a:pPr>
            <a:r>
              <a:rPr lang="ja-JP" altLang="en-US" sz="2400" dirty="0" smtClean="0">
                <a:latin typeface="AR P丸ゴシック体E" panose="020F0900000000000000" pitchFamily="50" charset="-128"/>
                <a:ea typeface="AR P丸ゴシック体E" panose="020F0900000000000000" pitchFamily="50" charset="-128"/>
              </a:rPr>
              <a:t>新た</a:t>
            </a:r>
            <a:r>
              <a:rPr lang="ja-JP" altLang="en-US" sz="2400" dirty="0">
                <a:latin typeface="AR P丸ゴシック体E" panose="020F0900000000000000" pitchFamily="50" charset="-128"/>
                <a:ea typeface="AR P丸ゴシック体E" panose="020F0900000000000000" pitchFamily="50" charset="-128"/>
              </a:rPr>
              <a:t>な知識・技能を</a:t>
            </a:r>
            <a:r>
              <a:rPr lang="ja-JP" altLang="en-US" sz="2400" dirty="0" smtClean="0">
                <a:latin typeface="AR P丸ゴシック体E" panose="020F0900000000000000" pitchFamily="50" charset="-128"/>
                <a:ea typeface="AR P丸ゴシック体E" panose="020F0900000000000000" pitchFamily="50" charset="-128"/>
              </a:rPr>
              <a:t>見いだす</a:t>
            </a:r>
            <a:endParaRPr lang="en-US" altLang="ja-JP" sz="2400" dirty="0" smtClean="0">
              <a:latin typeface="AR P丸ゴシック体E" panose="020F0900000000000000" pitchFamily="50" charset="-128"/>
              <a:ea typeface="AR P丸ゴシック体E" panose="020F0900000000000000" pitchFamily="50" charset="-128"/>
            </a:endParaRPr>
          </a:p>
          <a:p>
            <a:pPr marL="457200" indent="-457200">
              <a:buFont typeface="Wingdings" panose="05000000000000000000" pitchFamily="2" charset="2"/>
              <a:buChar char="u"/>
            </a:pPr>
            <a:r>
              <a:rPr lang="ja-JP" altLang="en-US" sz="2400" dirty="0" smtClean="0">
                <a:latin typeface="AR P丸ゴシック体E" panose="020F0900000000000000" pitchFamily="50" charset="-128"/>
                <a:ea typeface="AR P丸ゴシック体E" panose="020F0900000000000000" pitchFamily="50" charset="-128"/>
              </a:rPr>
              <a:t>それら</a:t>
            </a:r>
            <a:r>
              <a:rPr lang="ja-JP" altLang="en-US" sz="2400" dirty="0">
                <a:latin typeface="AR P丸ゴシック体E" panose="020F0900000000000000" pitchFamily="50" charset="-128"/>
                <a:ea typeface="AR P丸ゴシック体E" panose="020F0900000000000000" pitchFamily="50" charset="-128"/>
              </a:rPr>
              <a:t>と既習の知識と</a:t>
            </a:r>
            <a:r>
              <a:rPr lang="ja-JP" altLang="en-US" sz="2400" dirty="0" smtClean="0">
                <a:latin typeface="AR P丸ゴシック体E" panose="020F0900000000000000" pitchFamily="50" charset="-128"/>
                <a:ea typeface="AR P丸ゴシック体E" panose="020F0900000000000000" pitchFamily="50" charset="-128"/>
              </a:rPr>
              <a:t>統合する</a:t>
            </a:r>
            <a:r>
              <a:rPr lang="ja-JP" altLang="en-US" sz="2400" dirty="0">
                <a:latin typeface="AR P丸ゴシック体E" panose="020F0900000000000000" pitchFamily="50" charset="-128"/>
                <a:ea typeface="AR P丸ゴシック体E" panose="020F0900000000000000" pitchFamily="50" charset="-128"/>
              </a:rPr>
              <a:t>　</a:t>
            </a:r>
            <a:endParaRPr kumimoji="1" lang="ja-JP" altLang="en-US" sz="2400" dirty="0"/>
          </a:p>
        </p:txBody>
      </p:sp>
      <p:sp>
        <p:nvSpPr>
          <p:cNvPr id="11" name="下矢印 10"/>
          <p:cNvSpPr/>
          <p:nvPr/>
        </p:nvSpPr>
        <p:spPr>
          <a:xfrm>
            <a:off x="1615813" y="3282184"/>
            <a:ext cx="4751280" cy="424128"/>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0070C0"/>
                </a:solidFill>
                <a:latin typeface="AR P丸ゴシック体E" panose="020F0900000000000000" pitchFamily="50" charset="-128"/>
                <a:ea typeface="AR P丸ゴシック体E" panose="020F0900000000000000" pitchFamily="50" charset="-128"/>
              </a:rPr>
              <a:t>数学的活動を通して</a:t>
            </a:r>
            <a:endParaRPr kumimoji="1" lang="ja-JP" altLang="en-US" sz="2000" dirty="0">
              <a:solidFill>
                <a:srgbClr val="0070C0"/>
              </a:solidFill>
              <a:latin typeface="AR P丸ゴシック体E" panose="020F0900000000000000" pitchFamily="50" charset="-128"/>
              <a:ea typeface="AR P丸ゴシック体E" panose="020F0900000000000000" pitchFamily="50" charset="-128"/>
            </a:endParaRPr>
          </a:p>
        </p:txBody>
      </p:sp>
      <p:sp>
        <p:nvSpPr>
          <p:cNvPr id="12" name="テキスト ボックス 11"/>
          <p:cNvSpPr txBox="1"/>
          <p:nvPr/>
        </p:nvSpPr>
        <p:spPr>
          <a:xfrm>
            <a:off x="7715911" y="2989797"/>
            <a:ext cx="4198585" cy="584775"/>
          </a:xfrm>
          <a:prstGeom prst="rect">
            <a:avLst/>
          </a:prstGeom>
          <a:noFill/>
          <a:ln w="38100">
            <a:solidFill>
              <a:srgbClr val="FF0000"/>
            </a:solidFill>
          </a:ln>
        </p:spPr>
        <p:txBody>
          <a:bodyPr wrap="none" rtlCol="0">
            <a:spAutoFit/>
          </a:bodyPr>
          <a:lstStyle/>
          <a:p>
            <a:r>
              <a:rPr lang="ja-JP" altLang="en-US" sz="3200" dirty="0">
                <a:solidFill>
                  <a:srgbClr val="FF0000"/>
                </a:solidFill>
                <a:latin typeface="AR P丸ゴシック体E" panose="020F0900000000000000" pitchFamily="50" charset="-128"/>
                <a:ea typeface="AR P丸ゴシック体E" panose="020F0900000000000000" pitchFamily="50" charset="-128"/>
              </a:rPr>
              <a:t>思考や態度が変容</a:t>
            </a:r>
            <a:r>
              <a:rPr lang="ja-JP" altLang="en-US" sz="3200" dirty="0" smtClean="0">
                <a:solidFill>
                  <a:srgbClr val="FF0000"/>
                </a:solidFill>
                <a:latin typeface="AR P丸ゴシック体E" panose="020F0900000000000000" pitchFamily="50" charset="-128"/>
                <a:ea typeface="AR P丸ゴシック体E" panose="020F0900000000000000" pitchFamily="50" charset="-128"/>
              </a:rPr>
              <a:t>する</a:t>
            </a:r>
            <a:endParaRPr kumimoji="1" lang="ja-JP" altLang="en-US" sz="3200" dirty="0"/>
          </a:p>
        </p:txBody>
      </p:sp>
      <p:sp>
        <p:nvSpPr>
          <p:cNvPr id="15" name="屈折矢印 14"/>
          <p:cNvSpPr/>
          <p:nvPr/>
        </p:nvSpPr>
        <p:spPr>
          <a:xfrm rot="5400000">
            <a:off x="4287356" y="4559376"/>
            <a:ext cx="840558" cy="1764449"/>
          </a:xfrm>
          <a:prstGeom prst="bentUp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rot="10800000">
            <a:off x="9514760" y="3574572"/>
            <a:ext cx="600885" cy="1707141"/>
          </a:xfrm>
          <a:prstGeom prst="downArrow">
            <a:avLst/>
          </a:prstGeom>
          <a:gradFill flip="none" rotWithShape="1">
            <a:gsLst>
              <a:gs pos="0">
                <a:srgbClr val="FF0000"/>
              </a:gs>
              <a:gs pos="50000">
                <a:srgbClr val="FFCCFF">
                  <a:shade val="67500"/>
                  <a:satMod val="115000"/>
                </a:srgbClr>
              </a:gs>
              <a:gs pos="100000">
                <a:srgbClr val="FFCCFF">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0283723"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Tree>
    <p:extLst>
      <p:ext uri="{BB962C8B-B14F-4D97-AF65-F5344CB8AC3E}">
        <p14:creationId xmlns:p14="http://schemas.microsoft.com/office/powerpoint/2010/main" val="154676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1750"/>
                                        <p:tgtEl>
                                          <p:spTgt spid="5"/>
                                        </p:tgtEl>
                                      </p:cBhvr>
                                    </p:animEffect>
                                  </p:childTnLst>
                                </p:cTn>
                              </p:par>
                            </p:childTnLst>
                          </p:cTn>
                        </p:par>
                        <p:par>
                          <p:cTn id="13" fill="hold">
                            <p:stCondLst>
                              <p:cond delay="1750"/>
                            </p:stCondLst>
                            <p:childTnLst>
                              <p:par>
                                <p:cTn id="14" presetID="2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1750"/>
                                        <p:tgtEl>
                                          <p:spTgt spid="6"/>
                                        </p:tgtEl>
                                      </p:cBhvr>
                                    </p:animEffect>
                                  </p:childTnLst>
                                </p:cTn>
                              </p:par>
                            </p:childTnLst>
                          </p:cTn>
                        </p:par>
                        <p:par>
                          <p:cTn id="17" fill="hold">
                            <p:stCondLst>
                              <p:cond delay="3500"/>
                            </p:stCondLst>
                            <p:childTnLst>
                              <p:par>
                                <p:cTn id="18" presetID="22" presetClass="entr" presetSubtype="1"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2000"/>
                                        <p:tgtEl>
                                          <p:spTgt spid="7"/>
                                        </p:tgtEl>
                                      </p:cBhvr>
                                    </p:animEffect>
                                  </p:childTnLst>
                                </p:cTn>
                              </p:par>
                            </p:childTnLst>
                          </p:cTn>
                        </p:par>
                        <p:par>
                          <p:cTn id="21" fill="hold">
                            <p:stCondLst>
                              <p:cond delay="5500"/>
                            </p:stCondLst>
                            <p:childTnLst>
                              <p:par>
                                <p:cTn id="22" presetID="22" presetClass="entr" presetSubtype="1"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1750"/>
                                        <p:tgtEl>
                                          <p:spTgt spid="11"/>
                                        </p:tgtEl>
                                      </p:cBhvr>
                                    </p:animEffect>
                                  </p:childTnLst>
                                </p:cTn>
                              </p:par>
                            </p:childTnLst>
                          </p:cTn>
                        </p:par>
                        <p:par>
                          <p:cTn id="25" fill="hold">
                            <p:stCondLst>
                              <p:cond delay="7250"/>
                            </p:stCondLst>
                            <p:childTnLst>
                              <p:par>
                                <p:cTn id="26" presetID="22" presetClass="entr" presetSubtype="1"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2250"/>
                                        <p:tgtEl>
                                          <p:spTgt spid="8"/>
                                        </p:tgtEl>
                                      </p:cBhvr>
                                    </p:animEffect>
                                  </p:childTnLst>
                                </p:cTn>
                              </p:par>
                            </p:childTnLst>
                          </p:cTn>
                        </p:par>
                        <p:par>
                          <p:cTn id="29" fill="hold">
                            <p:stCondLst>
                              <p:cond delay="9500"/>
                            </p:stCondLst>
                            <p:childTnLst>
                              <p:par>
                                <p:cTn id="30" presetID="22" presetClass="entr" presetSubtype="1" fill="hold" grpId="0" nodeType="afterEffect">
                                  <p:stCondLst>
                                    <p:cond delay="750"/>
                                  </p:stCondLst>
                                  <p:childTnLst>
                                    <p:set>
                                      <p:cBhvr>
                                        <p:cTn id="31" dur="1" fill="hold">
                                          <p:stCondLst>
                                            <p:cond delay="0"/>
                                          </p:stCondLst>
                                        </p:cTn>
                                        <p:tgtEl>
                                          <p:spTgt spid="15"/>
                                        </p:tgtEl>
                                        <p:attrNameLst>
                                          <p:attrName>style.visibility</p:attrName>
                                        </p:attrNameLst>
                                      </p:cBhvr>
                                      <p:to>
                                        <p:strVal val="visible"/>
                                      </p:to>
                                    </p:set>
                                    <p:animEffect transition="in" filter="wipe(up)">
                                      <p:cBhvr>
                                        <p:cTn id="32" dur="1750"/>
                                        <p:tgtEl>
                                          <p:spTgt spid="15"/>
                                        </p:tgtEl>
                                      </p:cBhvr>
                                    </p:animEffect>
                                  </p:childTnLst>
                                </p:cTn>
                              </p:par>
                            </p:childTnLst>
                          </p:cTn>
                        </p:par>
                        <p:par>
                          <p:cTn id="33" fill="hold">
                            <p:stCondLst>
                              <p:cond delay="12000"/>
                            </p:stCondLst>
                            <p:childTnLst>
                              <p:par>
                                <p:cTn id="34" presetID="22" presetClass="entr" presetSubtype="8"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left)">
                                      <p:cBhvr>
                                        <p:cTn id="36" dur="2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down)">
                                      <p:cBhvr>
                                        <p:cTn id="41" dur="500"/>
                                        <p:tgtEl>
                                          <p:spTgt spid="16"/>
                                        </p:tgtEl>
                                      </p:cBhvr>
                                    </p:animEffect>
                                  </p:childTnLst>
                                </p:cTn>
                              </p:par>
                            </p:childTnLst>
                          </p:cTn>
                        </p:par>
                        <p:par>
                          <p:cTn id="42" fill="hold">
                            <p:stCondLst>
                              <p:cond delay="500"/>
                            </p:stCondLst>
                            <p:childTnLst>
                              <p:par>
                                <p:cTn id="43" presetID="22" presetClass="entr" presetSubtype="4"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down)">
                                      <p:cBhvr>
                                        <p:cTn id="45" dur="1750"/>
                                        <p:tgtEl>
                                          <p:spTgt spid="12"/>
                                        </p:tgtEl>
                                      </p:cBhvr>
                                    </p:animEffect>
                                  </p:childTnLst>
                                </p:cTn>
                              </p:par>
                            </p:childTnLst>
                          </p:cTn>
                        </p:par>
                        <p:par>
                          <p:cTn id="46" fill="hold">
                            <p:stCondLst>
                              <p:cond delay="2250"/>
                            </p:stCondLst>
                            <p:childTnLst>
                              <p:par>
                                <p:cTn id="47" presetID="6" presetClass="entr" presetSubtype="32" fill="hold" grpId="0" nodeType="afterEffect">
                                  <p:stCondLst>
                                    <p:cond delay="1000"/>
                                  </p:stCondLst>
                                  <p:childTnLst>
                                    <p:set>
                                      <p:cBhvr>
                                        <p:cTn id="48" dur="1" fill="hold">
                                          <p:stCondLst>
                                            <p:cond delay="0"/>
                                          </p:stCondLst>
                                        </p:cTn>
                                        <p:tgtEl>
                                          <p:spTgt spid="3"/>
                                        </p:tgtEl>
                                        <p:attrNameLst>
                                          <p:attrName>style.visibility</p:attrName>
                                        </p:attrNameLst>
                                      </p:cBhvr>
                                      <p:to>
                                        <p:strVal val="visible"/>
                                      </p:to>
                                    </p:set>
                                    <p:animEffect transition="in" filter="circle(out)">
                                      <p:cBhvr>
                                        <p:cTn id="49" dur="1500"/>
                                        <p:tgtEl>
                                          <p:spTgt spid="3"/>
                                        </p:tgtEl>
                                      </p:cBhvr>
                                    </p:animEffect>
                                  </p:childTnLst>
                                </p:cTn>
                              </p:par>
                            </p:childTnLst>
                          </p:cTn>
                        </p:par>
                        <p:par>
                          <p:cTn id="50" fill="hold">
                            <p:stCondLst>
                              <p:cond delay="4750"/>
                            </p:stCondLst>
                            <p:childTnLst>
                              <p:par>
                                <p:cTn id="51" presetID="10" presetClass="entr" presetSubtype="0" fill="hold" grpId="0" nodeType="afterEffect">
                                  <p:stCondLst>
                                    <p:cond delay="50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1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6" grpId="0"/>
      <p:bldP spid="3" grpId="0" animBg="1"/>
      <p:bldP spid="9" grpId="0"/>
      <p:bldP spid="10" grpId="0" animBg="1"/>
      <p:bldP spid="11" grpId="0" animBg="1"/>
      <p:bldP spid="12" grpId="0" animBg="1"/>
      <p:bldP spid="15" grpId="0" animBg="1"/>
      <p:bldP spid="16"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7730" y="1197736"/>
            <a:ext cx="6861174" cy="707886"/>
          </a:xfrm>
          <a:prstGeom prst="rect">
            <a:avLst/>
          </a:prstGeom>
          <a:solidFill>
            <a:srgbClr val="FFFFCC"/>
          </a:solidFill>
        </p:spPr>
        <p:txBody>
          <a:bodyPr wrap="none" rtlCol="0">
            <a:spAutoFit/>
          </a:bodyPr>
          <a:lstStyle/>
          <a:p>
            <a:r>
              <a:rPr kumimoji="1" lang="ja-JP" altLang="en-US" sz="4000" dirty="0" smtClean="0">
                <a:latin typeface="AR P丸ゴシック体E" panose="020F0900000000000000" pitchFamily="50" charset="-128"/>
                <a:ea typeface="AR P丸ゴシック体E" panose="020F0900000000000000" pitchFamily="50" charset="-128"/>
              </a:rPr>
              <a:t>○深い学びを実現するポイント</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14" name="テキスト ボックス 13"/>
          <p:cNvSpPr txBox="1"/>
          <p:nvPr/>
        </p:nvSpPr>
        <p:spPr>
          <a:xfrm>
            <a:off x="1026822" y="1977464"/>
            <a:ext cx="4368504" cy="461665"/>
          </a:xfrm>
          <a:prstGeom prst="rect">
            <a:avLst/>
          </a:prstGeom>
          <a:noFill/>
        </p:spPr>
        <p:txBody>
          <a:bodyPr wrap="none" rtlCol="0">
            <a:spAutoFit/>
          </a:bodyPr>
          <a:lstStyle/>
          <a:p>
            <a:pPr marL="457200" indent="-457200">
              <a:buFont typeface="Wingdings" panose="05000000000000000000" pitchFamily="2" charset="2"/>
              <a:buChar char="n"/>
            </a:pPr>
            <a:r>
              <a:rPr lang="ja-JP" altLang="en-US" sz="2400" dirty="0" smtClean="0">
                <a:latin typeface="AR P丸ゴシック体E" panose="020F0900000000000000" pitchFamily="50" charset="-128"/>
                <a:ea typeface="AR P丸ゴシック体E" panose="020F0900000000000000" pitchFamily="50" charset="-128"/>
              </a:rPr>
              <a:t>いろいろな考え方が出される</a:t>
            </a:r>
            <a:endParaRPr lang="en-US" altLang="ja-JP" sz="2400" dirty="0" smtClean="0">
              <a:latin typeface="AR P丸ゴシック体E" panose="020F0900000000000000" pitchFamily="50" charset="-128"/>
              <a:ea typeface="AR P丸ゴシック体E" panose="020F0900000000000000" pitchFamily="50" charset="-128"/>
            </a:endParaRPr>
          </a:p>
        </p:txBody>
      </p:sp>
      <p:sp>
        <p:nvSpPr>
          <p:cNvPr id="18" name="テキスト ボックス 17"/>
          <p:cNvSpPr txBox="1"/>
          <p:nvPr/>
        </p:nvSpPr>
        <p:spPr>
          <a:xfrm>
            <a:off x="787976" y="3063764"/>
            <a:ext cx="9113261" cy="523220"/>
          </a:xfrm>
          <a:prstGeom prst="rect">
            <a:avLst/>
          </a:prstGeom>
          <a:noFill/>
          <a:ln w="38100">
            <a:solidFill>
              <a:srgbClr val="FF0000"/>
            </a:solidFill>
          </a:ln>
        </p:spPr>
        <p:txBody>
          <a:bodyPr wrap="square" rtlCol="0">
            <a:spAutoFit/>
          </a:bodyPr>
          <a:lstStyle/>
          <a:p>
            <a:r>
              <a:rPr lang="ja-JP" altLang="en-US" sz="2800" dirty="0" smtClean="0">
                <a:latin typeface="AR P丸ゴシック体E" panose="020F0900000000000000" pitchFamily="50" charset="-128"/>
                <a:ea typeface="AR P丸ゴシック体E" panose="020F0900000000000000" pitchFamily="50" charset="-128"/>
              </a:rPr>
              <a:t>考える経験を積み重ねる場（考えをつなぐ場）を設定しよう</a:t>
            </a:r>
            <a:endParaRPr lang="en-US" altLang="ja-JP" sz="2800" dirty="0" smtClean="0">
              <a:latin typeface="AR P丸ゴシック体E" panose="020F0900000000000000" pitchFamily="50" charset="-128"/>
              <a:ea typeface="AR P丸ゴシック体E" panose="020F0900000000000000" pitchFamily="50" charset="-128"/>
            </a:endParaRPr>
          </a:p>
        </p:txBody>
      </p:sp>
      <p:sp>
        <p:nvSpPr>
          <p:cNvPr id="3" name="テキスト ボックス 2"/>
          <p:cNvSpPr txBox="1"/>
          <p:nvPr/>
        </p:nvSpPr>
        <p:spPr>
          <a:xfrm>
            <a:off x="1476497" y="3640355"/>
            <a:ext cx="8826455" cy="1200329"/>
          </a:xfrm>
          <a:prstGeom prst="rect">
            <a:avLst/>
          </a:prstGeom>
          <a:noFill/>
          <a:ln w="28575">
            <a:noFill/>
          </a:ln>
        </p:spPr>
        <p:txBody>
          <a:bodyPr wrap="none" rtlCol="0">
            <a:spAutoFit/>
          </a:bodyPr>
          <a:lstStyle/>
          <a:p>
            <a:pPr marL="571500" indent="-571500">
              <a:buFont typeface="Wingdings" panose="05000000000000000000" pitchFamily="2" charset="2"/>
              <a:buChar char="l"/>
            </a:pPr>
            <a:r>
              <a:rPr kumimoji="1" lang="ja-JP" altLang="en-US" sz="2400" dirty="0" smtClean="0">
                <a:latin typeface="AR P丸ゴシック体E" panose="020F0900000000000000" pitchFamily="50" charset="-128"/>
                <a:ea typeface="AR P丸ゴシック体E" panose="020F0900000000000000" pitchFamily="50" charset="-128"/>
              </a:rPr>
              <a:t>出された考え方を統合させる</a:t>
            </a:r>
            <a:endParaRPr kumimoji="1" lang="en-US" altLang="ja-JP" sz="2400" dirty="0" smtClean="0">
              <a:latin typeface="AR P丸ゴシック体E" panose="020F0900000000000000" pitchFamily="50" charset="-128"/>
              <a:ea typeface="AR P丸ゴシック体E" panose="020F0900000000000000" pitchFamily="50" charset="-128"/>
            </a:endParaRPr>
          </a:p>
          <a:p>
            <a:pPr marL="571500" indent="-571500">
              <a:buFont typeface="Wingdings" panose="05000000000000000000" pitchFamily="2" charset="2"/>
              <a:buChar char="l"/>
            </a:pPr>
            <a:r>
              <a:rPr lang="ja-JP" altLang="en-US" sz="2400" dirty="0" smtClean="0">
                <a:latin typeface="AR P丸ゴシック体E" panose="020F0900000000000000" pitchFamily="50" charset="-128"/>
                <a:ea typeface="AR P丸ゴシック体E" panose="020F0900000000000000" pitchFamily="50" charset="-128"/>
              </a:rPr>
              <a:t>出された</a:t>
            </a:r>
            <a:r>
              <a:rPr kumimoji="1" lang="ja-JP" altLang="en-US" sz="2400" dirty="0" smtClean="0">
                <a:latin typeface="AR P丸ゴシック体E" panose="020F0900000000000000" pitchFamily="50" charset="-128"/>
                <a:ea typeface="AR P丸ゴシック体E" panose="020F0900000000000000" pitchFamily="50" charset="-128"/>
              </a:rPr>
              <a:t>考え方を観点に沿って分類させる</a:t>
            </a:r>
            <a:endParaRPr kumimoji="1" lang="en-US" altLang="ja-JP" sz="2400" dirty="0" smtClean="0">
              <a:latin typeface="AR P丸ゴシック体E" panose="020F0900000000000000" pitchFamily="50" charset="-128"/>
              <a:ea typeface="AR P丸ゴシック体E" panose="020F0900000000000000" pitchFamily="50" charset="-128"/>
            </a:endParaRPr>
          </a:p>
          <a:p>
            <a:pPr marL="571500" indent="-571500">
              <a:buFont typeface="Wingdings" panose="05000000000000000000" pitchFamily="2" charset="2"/>
              <a:buChar char="l"/>
            </a:pPr>
            <a:r>
              <a:rPr lang="ja-JP" altLang="en-US" sz="2400" dirty="0">
                <a:latin typeface="AR P丸ゴシック体E" panose="020F0900000000000000" pitchFamily="50" charset="-128"/>
                <a:ea typeface="AR P丸ゴシック体E" panose="020F0900000000000000" pitchFamily="50" charset="-128"/>
              </a:rPr>
              <a:t>既習事項</a:t>
            </a:r>
            <a:r>
              <a:rPr lang="ja-JP" altLang="en-US" sz="2400" dirty="0" smtClean="0">
                <a:latin typeface="AR P丸ゴシック体E" panose="020F0900000000000000" pitchFamily="50" charset="-128"/>
                <a:ea typeface="AR P丸ゴシック体E" panose="020F0900000000000000" pitchFamily="50" charset="-128"/>
              </a:rPr>
              <a:t>や自分の知識等との関連性などに気付かせる</a:t>
            </a:r>
            <a:r>
              <a:rPr kumimoji="1" lang="ja-JP" altLang="en-US" sz="2400" dirty="0" smtClean="0">
                <a:latin typeface="AR P丸ゴシック体E" panose="020F0900000000000000" pitchFamily="50" charset="-128"/>
                <a:ea typeface="AR P丸ゴシック体E" panose="020F0900000000000000" pitchFamily="50" charset="-128"/>
              </a:rPr>
              <a:t>　など</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0" name="タイトル 1"/>
          <p:cNvSpPr>
            <a:spLocks noGrp="1"/>
          </p:cNvSpPr>
          <p:nvPr>
            <p:ph type="title"/>
          </p:nvPr>
        </p:nvSpPr>
        <p:spPr>
          <a:xfrm>
            <a:off x="136478" y="272299"/>
            <a:ext cx="8243247" cy="703186"/>
          </a:xfrm>
        </p:spPr>
        <p:txBody>
          <a:bodyPr>
            <a:normAutofit/>
          </a:bodyPr>
          <a:lstStyle/>
          <a:p>
            <a:r>
              <a:rPr kumimoji="1" lang="ja-JP" altLang="en-US" sz="3600" dirty="0" smtClean="0">
                <a:solidFill>
                  <a:srgbClr val="0070C0"/>
                </a:solidFill>
                <a:latin typeface="AR P丸ゴシック体E" panose="020F0900000000000000" pitchFamily="50" charset="-128"/>
                <a:ea typeface="AR P丸ゴシック体E" panose="020F0900000000000000" pitchFamily="50" charset="-128"/>
              </a:rPr>
              <a:t>算数科における深い学びって？</a:t>
            </a:r>
            <a:endParaRPr kumimoji="1" lang="ja-JP" altLang="en-US" sz="3600" dirty="0">
              <a:solidFill>
                <a:srgbClr val="0070C0"/>
              </a:solidFill>
              <a:latin typeface="AR P丸ゴシック体E" panose="020F0900000000000000" pitchFamily="50" charset="-128"/>
              <a:ea typeface="AR P丸ゴシック体E" panose="020F0900000000000000" pitchFamily="50" charset="-128"/>
            </a:endParaRPr>
          </a:p>
        </p:txBody>
      </p:sp>
      <p:sp>
        <p:nvSpPr>
          <p:cNvPr id="11" name="テキスト ボックス 10"/>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
        <p:nvSpPr>
          <p:cNvPr id="2" name="下矢印 1"/>
          <p:cNvSpPr/>
          <p:nvPr/>
        </p:nvSpPr>
        <p:spPr>
          <a:xfrm rot="16200000">
            <a:off x="5491017" y="1928836"/>
            <a:ext cx="367538" cy="558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982850" y="1982019"/>
            <a:ext cx="6099747" cy="892552"/>
          </a:xfrm>
          <a:prstGeom prst="rect">
            <a:avLst/>
          </a:prstGeom>
          <a:noFill/>
        </p:spPr>
        <p:txBody>
          <a:bodyPr wrap="none" rtlCol="0">
            <a:spAutoFit/>
          </a:bodyPr>
          <a:lstStyle/>
          <a:p>
            <a:r>
              <a:rPr lang="ja-JP" altLang="en-US" sz="2400" dirty="0" smtClean="0">
                <a:latin typeface="AR P丸ゴシック体E" panose="020F0900000000000000" pitchFamily="50" charset="-128"/>
                <a:ea typeface="AR P丸ゴシック体E" panose="020F0900000000000000" pitchFamily="50" charset="-128"/>
              </a:rPr>
              <a:t>指導者が解説したり整理したりする</a:t>
            </a:r>
            <a:endParaRPr lang="en-US" altLang="ja-JP" sz="2400" dirty="0" smtClean="0">
              <a:latin typeface="AR P丸ゴシック体E" panose="020F0900000000000000" pitchFamily="50" charset="-128"/>
              <a:ea typeface="AR P丸ゴシック体E" panose="020F0900000000000000" pitchFamily="50" charset="-128"/>
            </a:endParaRPr>
          </a:p>
          <a:p>
            <a:r>
              <a:rPr lang="ja-JP" altLang="en-US" sz="2400" dirty="0" smtClean="0">
                <a:latin typeface="AR P丸ゴシック体E" panose="020F0900000000000000" pitchFamily="50" charset="-128"/>
                <a:ea typeface="AR P丸ゴシック体E" panose="020F0900000000000000" pitchFamily="50" charset="-128"/>
              </a:rPr>
              <a:t>　　　　　　　　　　　　　</a:t>
            </a:r>
            <a:r>
              <a:rPr lang="ja-JP" altLang="en-US" sz="2800" dirty="0" smtClean="0">
                <a:latin typeface="AR P丸ゴシック体E" panose="020F0900000000000000" pitchFamily="50" charset="-128"/>
                <a:ea typeface="AR P丸ゴシック体E" panose="020F0900000000000000" pitchFamily="50" charset="-128"/>
              </a:rPr>
              <a:t>ではなく・・・</a:t>
            </a:r>
            <a:endParaRPr lang="en-US" altLang="ja-JP" sz="2800" dirty="0" smtClean="0">
              <a:latin typeface="AR P丸ゴシック体E" panose="020F0900000000000000" pitchFamily="50" charset="-128"/>
              <a:ea typeface="AR P丸ゴシック体E" panose="020F0900000000000000" pitchFamily="50" charset="-128"/>
            </a:endParaRPr>
          </a:p>
        </p:txBody>
      </p:sp>
      <p:sp>
        <p:nvSpPr>
          <p:cNvPr id="13" name="テキスト ボックス 12"/>
          <p:cNvSpPr txBox="1"/>
          <p:nvPr/>
        </p:nvSpPr>
        <p:spPr>
          <a:xfrm>
            <a:off x="1863313" y="5311538"/>
            <a:ext cx="9174444" cy="461665"/>
          </a:xfrm>
          <a:prstGeom prst="rect">
            <a:avLst/>
          </a:prstGeom>
          <a:noFill/>
          <a:ln w="19050">
            <a:noFill/>
          </a:ln>
        </p:spPr>
        <p:txBody>
          <a:bodyPr wrap="square" rtlCol="0">
            <a:spAutoFit/>
          </a:bodyPr>
          <a:lstStyle/>
          <a:p>
            <a:r>
              <a:rPr lang="ja-JP" altLang="en-US" sz="2400" dirty="0">
                <a:latin typeface="AR P丸ゴシック体E" panose="020F0900000000000000" pitchFamily="50" charset="-128"/>
                <a:ea typeface="AR P丸ゴシック体E" panose="020F0900000000000000" pitchFamily="50" charset="-128"/>
              </a:rPr>
              <a:t>考え</a:t>
            </a:r>
            <a:r>
              <a:rPr lang="ja-JP" altLang="en-US" sz="2400" dirty="0" smtClean="0">
                <a:latin typeface="AR P丸ゴシック体E" panose="020F0900000000000000" pitchFamily="50" charset="-128"/>
                <a:ea typeface="AR P丸ゴシック体E" panose="020F0900000000000000" pitchFamily="50" charset="-128"/>
              </a:rPr>
              <a:t>をつなぐ手助けになる発問の工夫もしましょう。</a:t>
            </a:r>
            <a:endParaRPr lang="en-US" altLang="ja-JP" sz="2400" dirty="0" smtClean="0">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2195810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750"/>
                                        <p:tgtEl>
                                          <p:spTgt spid="5"/>
                                        </p:tgtEl>
                                      </p:cBhvr>
                                    </p:animEffect>
                                  </p:childTnLst>
                                </p:cTn>
                              </p:par>
                            </p:childTnLst>
                          </p:cTn>
                        </p:par>
                        <p:par>
                          <p:cTn id="8" fill="hold">
                            <p:stCondLst>
                              <p:cond delay="175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1500"/>
                                        <p:tgtEl>
                                          <p:spTgt spid="14"/>
                                        </p:tgtEl>
                                      </p:cBhvr>
                                    </p:animEffect>
                                  </p:childTnLst>
                                </p:cTn>
                              </p:par>
                            </p:childTnLst>
                          </p:cTn>
                        </p:par>
                        <p:par>
                          <p:cTn id="12" fill="hold">
                            <p:stCondLst>
                              <p:cond delay="3250"/>
                            </p:stCondLst>
                            <p:childTnLst>
                              <p:par>
                                <p:cTn id="13" presetID="22" presetClass="entr" presetSubtype="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p:stCondLst>
                              <p:cond delay="3750"/>
                            </p:stCondLst>
                            <p:childTnLst>
                              <p:par>
                                <p:cTn id="17" presetID="22" presetClass="entr" presetSubtype="8"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1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1000"/>
                                        <p:tgtEl>
                                          <p:spTgt spid="18"/>
                                        </p:tgtEl>
                                      </p:cBhvr>
                                    </p:animEffect>
                                  </p:childTnLst>
                                </p:cTn>
                              </p:par>
                            </p:childTnLst>
                          </p:cTn>
                        </p:par>
                        <p:par>
                          <p:cTn id="25" fill="hold">
                            <p:stCondLst>
                              <p:cond delay="1000"/>
                            </p:stCondLst>
                            <p:childTnLst>
                              <p:par>
                                <p:cTn id="26" presetID="6"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circle(in)">
                                      <p:cBhvr>
                                        <p:cTn id="28" dur="1750"/>
                                        <p:tgtEl>
                                          <p:spTgt spid="3"/>
                                        </p:tgtEl>
                                      </p:cBhvr>
                                    </p:animEffect>
                                  </p:childTnLst>
                                </p:cTn>
                              </p:par>
                            </p:childTnLst>
                          </p:cTn>
                        </p:par>
                        <p:par>
                          <p:cTn id="29" fill="hold">
                            <p:stCondLst>
                              <p:cond delay="2750"/>
                            </p:stCondLst>
                            <p:childTnLst>
                              <p:par>
                                <p:cTn id="30" presetID="2" presetClass="entr" presetSubtype="8"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1000" fill="hold"/>
                                        <p:tgtEl>
                                          <p:spTgt spid="13"/>
                                        </p:tgtEl>
                                        <p:attrNameLst>
                                          <p:attrName>ppt_x</p:attrName>
                                        </p:attrNameLst>
                                      </p:cBhvr>
                                      <p:tavLst>
                                        <p:tav tm="0">
                                          <p:val>
                                            <p:strVal val="0-#ppt_w/2"/>
                                          </p:val>
                                        </p:tav>
                                        <p:tav tm="100000">
                                          <p:val>
                                            <p:strVal val="#ppt_x"/>
                                          </p:val>
                                        </p:tav>
                                      </p:tavLst>
                                    </p:anim>
                                    <p:anim calcmode="lin" valueType="num">
                                      <p:cBhvr additive="base">
                                        <p:cTn id="33" dur="1000" fill="hold"/>
                                        <p:tgtEl>
                                          <p:spTgt spid="13"/>
                                        </p:tgtEl>
                                        <p:attrNameLst>
                                          <p:attrName>ppt_y</p:attrName>
                                        </p:attrNameLst>
                                      </p:cBhvr>
                                      <p:tavLst>
                                        <p:tav tm="0">
                                          <p:val>
                                            <p:strVal val="#ppt_y"/>
                                          </p:val>
                                        </p:tav>
                                        <p:tav tm="100000">
                                          <p:val>
                                            <p:strVal val="#ppt_y"/>
                                          </p:val>
                                        </p:tav>
                                      </p:tavLst>
                                    </p:anim>
                                  </p:childTnLst>
                                </p:cTn>
                              </p:par>
                            </p:childTnLst>
                          </p:cTn>
                        </p:par>
                        <p:par>
                          <p:cTn id="34" fill="hold">
                            <p:stCondLst>
                              <p:cond delay="3750"/>
                            </p:stCondLst>
                            <p:childTnLst>
                              <p:par>
                                <p:cTn id="35" presetID="10" presetClass="entr" presetSubtype="0"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p:bldP spid="18" grpId="0" animBg="1"/>
      <p:bldP spid="3" grpId="0"/>
      <p:bldP spid="11" grpId="0" animBg="1"/>
      <p:bldP spid="2" grpId="0" animBg="1"/>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2175" y="1760424"/>
            <a:ext cx="10790133" cy="1384995"/>
          </a:xfrm>
          <a:prstGeom prst="rect">
            <a:avLst/>
          </a:prstGeom>
          <a:noFill/>
          <a:ln>
            <a:solidFill>
              <a:schemeClr val="tx1"/>
            </a:solidFill>
          </a:ln>
        </p:spPr>
        <p:txBody>
          <a:bodyPr wrap="none" rtlCol="0">
            <a:spAutoFit/>
          </a:bodyPr>
          <a:lstStyle/>
          <a:p>
            <a:r>
              <a:rPr kumimoji="1" lang="ja-JP" altLang="en-US" sz="2800" dirty="0" smtClean="0">
                <a:latin typeface="AR P丸ゴシック体E" panose="020F0900000000000000" pitchFamily="50" charset="-128"/>
                <a:ea typeface="AR P丸ゴシック体E" panose="020F0900000000000000" pitchFamily="50" charset="-128"/>
              </a:rPr>
              <a:t>今日の問題はこれです。（問題を読んで確認する）</a:t>
            </a:r>
            <a:endParaRPr kumimoji="1" lang="en-US" altLang="ja-JP" sz="2800" dirty="0" smtClean="0">
              <a:latin typeface="AR P丸ゴシック体E" panose="020F0900000000000000" pitchFamily="50" charset="-128"/>
              <a:ea typeface="AR P丸ゴシック体E" panose="020F0900000000000000" pitchFamily="50" charset="-128"/>
            </a:endParaRPr>
          </a:p>
          <a:p>
            <a:r>
              <a:rPr lang="ja-JP" altLang="en-US" sz="2800" dirty="0">
                <a:latin typeface="AR P丸ゴシック体E" panose="020F0900000000000000" pitchFamily="50" charset="-128"/>
                <a:ea typeface="AR P丸ゴシック体E" panose="020F0900000000000000" pitchFamily="50" charset="-128"/>
              </a:rPr>
              <a:t>分かっていること</a:t>
            </a:r>
            <a:r>
              <a:rPr lang="ja-JP" altLang="en-US" sz="2800" dirty="0" smtClean="0">
                <a:latin typeface="AR P丸ゴシック体E" panose="020F0900000000000000" pitchFamily="50" charset="-128"/>
                <a:ea typeface="AR P丸ゴシック体E" panose="020F0900000000000000" pitchFamily="50" charset="-128"/>
              </a:rPr>
              <a:t>，</a:t>
            </a:r>
            <a:r>
              <a:rPr lang="ja-JP" altLang="en-US" sz="2800" dirty="0">
                <a:latin typeface="AR P丸ゴシック体E" panose="020F0900000000000000" pitchFamily="50" charset="-128"/>
                <a:ea typeface="AR P丸ゴシック体E" panose="020F0900000000000000" pitchFamily="50" charset="-128"/>
              </a:rPr>
              <a:t>聞かれている</a:t>
            </a:r>
            <a:r>
              <a:rPr lang="ja-JP" altLang="en-US" sz="2800" dirty="0" smtClean="0">
                <a:latin typeface="AR P丸ゴシック体E" panose="020F0900000000000000" pitchFamily="50" charset="-128"/>
                <a:ea typeface="AR P丸ゴシック体E" panose="020F0900000000000000" pitchFamily="50" charset="-128"/>
              </a:rPr>
              <a:t>こと</a:t>
            </a:r>
            <a:r>
              <a:rPr lang="ja-JP" altLang="en-US" sz="2800" dirty="0">
                <a:latin typeface="AR P丸ゴシック体E" panose="020F0900000000000000" pitchFamily="50" charset="-128"/>
                <a:ea typeface="AR P丸ゴシック体E" panose="020F0900000000000000" pitchFamily="50" charset="-128"/>
              </a:rPr>
              <a:t>（求めること</a:t>
            </a:r>
            <a:r>
              <a:rPr lang="ja-JP" altLang="en-US" sz="2800" dirty="0" smtClean="0">
                <a:latin typeface="AR P丸ゴシック体E" panose="020F0900000000000000" pitchFamily="50" charset="-128"/>
                <a:ea typeface="AR P丸ゴシック体E" panose="020F0900000000000000" pitchFamily="50" charset="-128"/>
              </a:rPr>
              <a:t>）に線を引きましょう。</a:t>
            </a:r>
            <a:endParaRPr lang="en-US" altLang="ja-JP" sz="2800" dirty="0" smtClean="0">
              <a:latin typeface="AR P丸ゴシック体E" panose="020F0900000000000000" pitchFamily="50" charset="-128"/>
              <a:ea typeface="AR P丸ゴシック体E" panose="020F0900000000000000" pitchFamily="50" charset="-128"/>
            </a:endParaRPr>
          </a:p>
          <a:p>
            <a:r>
              <a:rPr kumimoji="1" lang="ja-JP" altLang="en-US" sz="2800" dirty="0">
                <a:latin typeface="AR P丸ゴシック体E" panose="020F0900000000000000" pitchFamily="50" charset="-128"/>
                <a:ea typeface="AR P丸ゴシック体E" panose="020F0900000000000000" pitchFamily="50" charset="-128"/>
              </a:rPr>
              <a:t>この問題</a:t>
            </a:r>
            <a:r>
              <a:rPr kumimoji="1" lang="ja-JP" altLang="en-US" sz="2800" dirty="0" smtClean="0">
                <a:latin typeface="AR P丸ゴシック体E" panose="020F0900000000000000" pitchFamily="50" charset="-128"/>
                <a:ea typeface="AR P丸ゴシック体E" panose="020F0900000000000000" pitchFamily="50" charset="-128"/>
              </a:rPr>
              <a:t>は，この表を使いましょう。</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8" name="テキスト ボックス 7"/>
          <p:cNvSpPr txBox="1"/>
          <p:nvPr/>
        </p:nvSpPr>
        <p:spPr>
          <a:xfrm>
            <a:off x="7789597" y="3183891"/>
            <a:ext cx="4211409" cy="523220"/>
          </a:xfrm>
          <a:prstGeom prst="rect">
            <a:avLst/>
          </a:prstGeom>
          <a:noFill/>
        </p:spPr>
        <p:txBody>
          <a:bodyPr wrap="none" rtlCol="0">
            <a:spAutoFit/>
          </a:bodyPr>
          <a:lstStyle/>
          <a:p>
            <a:r>
              <a:rPr kumimoji="1" lang="ja-JP" altLang="en-US" sz="2800" dirty="0" smtClean="0">
                <a:latin typeface="AR P丸ゴシック体E" panose="020F0900000000000000" pitchFamily="50" charset="-128"/>
                <a:ea typeface="AR P丸ゴシック体E" panose="020F0900000000000000" pitchFamily="50" charset="-128"/>
              </a:rPr>
              <a:t>と，進めようとしています。</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12" name="テキスト ボックス 11"/>
          <p:cNvSpPr txBox="1"/>
          <p:nvPr/>
        </p:nvSpPr>
        <p:spPr>
          <a:xfrm>
            <a:off x="1087402" y="4398119"/>
            <a:ext cx="9779678" cy="1200329"/>
          </a:xfrm>
          <a:prstGeom prst="rect">
            <a:avLst/>
          </a:prstGeom>
          <a:solidFill>
            <a:srgbClr val="FFCCCC">
              <a:alpha val="40000"/>
            </a:srgbClr>
          </a:solidFill>
        </p:spPr>
        <p:txBody>
          <a:bodyPr wrap="square" rtlCol="0">
            <a:spAutoFit/>
          </a:bodyPr>
          <a:lstStyle/>
          <a:p>
            <a:r>
              <a:rPr kumimoji="1" lang="ja-JP" altLang="en-US" sz="2400" dirty="0" smtClean="0">
                <a:latin typeface="AR P丸ゴシック体M" panose="020F0600000000000000" pitchFamily="50" charset="-128"/>
                <a:ea typeface="AR P丸ゴシック体M" panose="020F0600000000000000" pitchFamily="50" charset="-128"/>
              </a:rPr>
              <a:t>最初に表を使うことを伝えていたら時間をかけずに問題に取り組める。それに，</a:t>
            </a:r>
            <a:r>
              <a:rPr lang="ja-JP" altLang="en-US" sz="2400" dirty="0" smtClean="0">
                <a:latin typeface="AR P丸ゴシック体M" panose="020F0600000000000000" pitchFamily="50" charset="-128"/>
                <a:ea typeface="AR P丸ゴシック体M" panose="020F0600000000000000" pitchFamily="50" charset="-128"/>
              </a:rPr>
              <a:t>表を仕上げられるし，問題が「できた」と感じるだろう。また，</a:t>
            </a:r>
            <a:r>
              <a:rPr kumimoji="1" lang="ja-JP" altLang="en-US" sz="2400" dirty="0" smtClean="0">
                <a:latin typeface="AR P丸ゴシック体M" panose="020F0600000000000000" pitchFamily="50" charset="-128"/>
                <a:ea typeface="AR P丸ゴシック体M" panose="020F0600000000000000" pitchFamily="50" charset="-128"/>
              </a:rPr>
              <a:t>児童は同じような問題が出たとき，表を使うといいと考えることができるだろう。</a:t>
            </a:r>
            <a:endParaRPr kumimoji="1" lang="en-US" altLang="ja-JP" sz="2400" dirty="0" smtClean="0">
              <a:latin typeface="AR P丸ゴシック体M" panose="020F0600000000000000" pitchFamily="50" charset="-128"/>
              <a:ea typeface="AR P丸ゴシック体M" panose="020F0600000000000000" pitchFamily="50" charset="-128"/>
            </a:endParaRPr>
          </a:p>
        </p:txBody>
      </p:sp>
      <p:sp>
        <p:nvSpPr>
          <p:cNvPr id="14" name="テキスト ボックス 13"/>
          <p:cNvSpPr txBox="1"/>
          <p:nvPr/>
        </p:nvSpPr>
        <p:spPr>
          <a:xfrm>
            <a:off x="9846502" y="5598448"/>
            <a:ext cx="1757212" cy="400110"/>
          </a:xfrm>
          <a:prstGeom prst="rect">
            <a:avLst/>
          </a:prstGeom>
          <a:noFill/>
        </p:spPr>
        <p:txBody>
          <a:bodyPr wrap="none" rtlCol="0">
            <a:spAutoFit/>
          </a:bodyPr>
          <a:lstStyle/>
          <a:p>
            <a:r>
              <a:rPr lang="ja-JP" altLang="en-US" sz="2000" dirty="0" smtClean="0">
                <a:latin typeface="AR P丸ゴシック体M" panose="020F0600000000000000" pitchFamily="50" charset="-128"/>
                <a:ea typeface="AR P丸ゴシック体M" panose="020F0600000000000000" pitchFamily="50" charset="-128"/>
              </a:rPr>
              <a:t>と考えました。</a:t>
            </a:r>
            <a:endParaRPr lang="en-US" altLang="ja-JP" sz="2000" dirty="0">
              <a:latin typeface="AR P丸ゴシック体M" panose="020F0600000000000000" pitchFamily="50" charset="-128"/>
              <a:ea typeface="AR P丸ゴシック体M" panose="020F0600000000000000" pitchFamily="50" charset="-128"/>
            </a:endParaRPr>
          </a:p>
        </p:txBody>
      </p:sp>
      <p:sp>
        <p:nvSpPr>
          <p:cNvPr id="15" name="テキスト ボックス 14"/>
          <p:cNvSpPr txBox="1"/>
          <p:nvPr/>
        </p:nvSpPr>
        <p:spPr>
          <a:xfrm>
            <a:off x="380922" y="222479"/>
            <a:ext cx="8925841" cy="523220"/>
          </a:xfrm>
          <a:prstGeom prst="rect">
            <a:avLst/>
          </a:prstGeom>
          <a:noFill/>
          <a:ln>
            <a:solidFill>
              <a:schemeClr val="tx1"/>
            </a:solidFill>
          </a:ln>
        </p:spPr>
        <p:txBody>
          <a:bodyPr wrap="none" rtlCol="0">
            <a:spAutoFit/>
          </a:bodyPr>
          <a:lstStyle/>
          <a:p>
            <a:r>
              <a:rPr kumimoji="1" lang="ja-JP" altLang="en-US" sz="2800" dirty="0" smtClean="0">
                <a:latin typeface="AR P丸ゴシック体E" panose="020F0900000000000000" pitchFamily="50" charset="-128"/>
                <a:ea typeface="AR P丸ゴシック体E" panose="020F0900000000000000" pitchFamily="50" charset="-128"/>
              </a:rPr>
              <a:t>問題解決に表を使う問題で，いっしょに考えてみましょう。</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9" name="テキスト ボックス 8">
            <a:hlinkClick r:id="rId2"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313781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750"/>
                                        <p:tgtEl>
                                          <p:spTgt spid="15"/>
                                        </p:tgtEl>
                                      </p:cBhvr>
                                    </p:animEffect>
                                  </p:childTnLst>
                                </p:cTn>
                              </p:par>
                            </p:childTnLst>
                          </p:cTn>
                        </p:par>
                        <p:par>
                          <p:cTn id="8" fill="hold">
                            <p:stCondLst>
                              <p:cond delay="175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250"/>
                                        <p:tgtEl>
                                          <p:spTgt spid="4"/>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3000"/>
                                        <p:tgtEl>
                                          <p:spTgt spid="12"/>
                                        </p:tgtEl>
                                      </p:cBhvr>
                                    </p:animEffect>
                                  </p:childTnLst>
                                </p:cTn>
                              </p:par>
                              <p:par>
                                <p:cTn id="21" presetID="10" presetClass="entr" presetSubtype="0" fill="hold" grpId="0" nodeType="withEffect">
                                  <p:stCondLst>
                                    <p:cond delay="75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2000"/>
                                        <p:tgtEl>
                                          <p:spTgt spid="14"/>
                                        </p:tgtEl>
                                      </p:cBhvr>
                                    </p:animEffect>
                                  </p:childTnLst>
                                </p:cTn>
                              </p:par>
                            </p:childTnLst>
                          </p:cTn>
                        </p:par>
                        <p:par>
                          <p:cTn id="24" fill="hold">
                            <p:stCondLst>
                              <p:cond delay="3000"/>
                            </p:stCondLst>
                            <p:childTnLst>
                              <p:par>
                                <p:cTn id="25" presetID="10"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2" grpId="0" animBg="1"/>
      <p:bldP spid="14" grpId="0"/>
      <p:bldP spid="15"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544889" y="5475143"/>
            <a:ext cx="6901248" cy="707886"/>
          </a:xfrm>
          <a:prstGeom prst="rect">
            <a:avLst/>
          </a:prstGeom>
          <a:solidFill>
            <a:srgbClr val="FF0000"/>
          </a:solidFill>
        </p:spPr>
        <p:txBody>
          <a:bodyPr wrap="none" rtlCol="0">
            <a:spAutoFit/>
          </a:bodyPr>
          <a:lstStyle/>
          <a:p>
            <a:r>
              <a:rPr kumimoji="1" lang="ja-JP" altLang="en-US" sz="4000" dirty="0" smtClean="0">
                <a:solidFill>
                  <a:schemeClr val="bg1"/>
                </a:solidFill>
                <a:latin typeface="AR P丸ゴシック体E" panose="020F0900000000000000" pitchFamily="50" charset="-128"/>
                <a:ea typeface="AR P丸ゴシック体E" panose="020F0900000000000000" pitchFamily="50" charset="-128"/>
              </a:rPr>
              <a:t>でも，これでいいのでしょうか。</a:t>
            </a:r>
            <a:endParaRPr kumimoji="1" lang="ja-JP" altLang="en-US" sz="4000" dirty="0">
              <a:solidFill>
                <a:schemeClr val="bg1"/>
              </a:solidFill>
              <a:latin typeface="AR P丸ゴシック体E" panose="020F0900000000000000" pitchFamily="50" charset="-128"/>
              <a:ea typeface="AR P丸ゴシック体E" panose="020F0900000000000000" pitchFamily="50" charset="-128"/>
            </a:endParaRPr>
          </a:p>
        </p:txBody>
      </p:sp>
      <p:sp>
        <p:nvSpPr>
          <p:cNvPr id="11" name="テキスト ボックス 10"/>
          <p:cNvSpPr txBox="1"/>
          <p:nvPr/>
        </p:nvSpPr>
        <p:spPr>
          <a:xfrm>
            <a:off x="597793" y="4130553"/>
            <a:ext cx="10795440" cy="954107"/>
          </a:xfrm>
          <a:prstGeom prst="rect">
            <a:avLst/>
          </a:prstGeom>
          <a:noFill/>
        </p:spPr>
        <p:txBody>
          <a:bodyPr wrap="square" rtlCol="0">
            <a:spAutoFit/>
          </a:bodyPr>
          <a:lstStyle/>
          <a:p>
            <a:r>
              <a:rPr lang="ja-JP" altLang="en-US" sz="2800" dirty="0">
                <a:latin typeface="AR丸ゴシック体M" panose="020F0609000000000000" pitchFamily="49" charset="-128"/>
                <a:ea typeface="AR丸ゴシック体M" panose="020F0609000000000000" pitchFamily="49" charset="-128"/>
              </a:rPr>
              <a:t>最初に表を提示して</a:t>
            </a:r>
            <a:r>
              <a:rPr lang="ja-JP" altLang="en-US" sz="2800" dirty="0" smtClean="0">
                <a:latin typeface="AR丸ゴシック体M" panose="020F0609000000000000" pitchFamily="49" charset="-128"/>
                <a:ea typeface="AR丸ゴシック体M" panose="020F0609000000000000" pitchFamily="49" charset="-128"/>
              </a:rPr>
              <a:t>おけば短い時間でできるし</a:t>
            </a:r>
            <a:r>
              <a:rPr kumimoji="1" lang="ja-JP" altLang="en-US" sz="2800" dirty="0" smtClean="0">
                <a:latin typeface="AR丸ゴシック体M" panose="020F0609000000000000" pitchFamily="49" charset="-128"/>
                <a:ea typeface="AR丸ゴシック体M" panose="020F0609000000000000" pitchFamily="49" charset="-128"/>
              </a:rPr>
              <a:t>問題も解けますね。</a:t>
            </a:r>
            <a:endParaRPr kumimoji="1" lang="en-US" altLang="ja-JP" sz="2800" dirty="0" smtClean="0">
              <a:latin typeface="AR丸ゴシック体M" panose="020F0609000000000000" pitchFamily="49" charset="-128"/>
              <a:ea typeface="AR丸ゴシック体M" panose="020F0609000000000000" pitchFamily="49" charset="-128"/>
            </a:endParaRPr>
          </a:p>
          <a:p>
            <a:r>
              <a:rPr kumimoji="1" lang="ja-JP" altLang="en-US" sz="2800" dirty="0" smtClean="0">
                <a:latin typeface="AR丸ゴシック体M" panose="020F0609000000000000" pitchFamily="49" charset="-128"/>
                <a:ea typeface="AR丸ゴシック体M" panose="020F0609000000000000" pitchFamily="49" charset="-128"/>
              </a:rPr>
              <a:t>だから児童は，「できた」「解けた」と思うでしょう。</a:t>
            </a:r>
            <a:endParaRPr kumimoji="1" lang="ja-JP" altLang="en-US" sz="2800" dirty="0">
              <a:latin typeface="AR丸ゴシック体M" panose="020F0609000000000000" pitchFamily="49" charset="-128"/>
              <a:ea typeface="AR丸ゴシック体M" panose="020F0609000000000000" pitchFamily="49" charset="-128"/>
            </a:endParaRPr>
          </a:p>
        </p:txBody>
      </p:sp>
      <p:sp>
        <p:nvSpPr>
          <p:cNvPr id="14" name="テキスト ボックス 13"/>
          <p:cNvSpPr txBox="1"/>
          <p:nvPr/>
        </p:nvSpPr>
        <p:spPr>
          <a:xfrm>
            <a:off x="2972089" y="1381179"/>
            <a:ext cx="6046848" cy="523220"/>
          </a:xfrm>
          <a:prstGeom prst="rect">
            <a:avLst/>
          </a:prstGeom>
          <a:noFill/>
        </p:spPr>
        <p:txBody>
          <a:bodyPr wrap="none" rtlCol="0">
            <a:spAutoFit/>
          </a:bodyPr>
          <a:lstStyle/>
          <a:p>
            <a:r>
              <a:rPr lang="ja-JP" altLang="en-US" sz="2800" dirty="0" smtClean="0">
                <a:solidFill>
                  <a:srgbClr val="0070C0"/>
                </a:solidFill>
                <a:latin typeface="AR P丸ゴシック体E" panose="020F0900000000000000" pitchFamily="50" charset="-128"/>
                <a:ea typeface="AR P丸ゴシック体E" panose="020F0900000000000000" pitchFamily="50" charset="-128"/>
              </a:rPr>
              <a:t>児童はどのような活動をするでしょう。</a:t>
            </a:r>
            <a:endParaRPr kumimoji="1" lang="ja-JP" altLang="en-US" sz="2800" dirty="0">
              <a:solidFill>
                <a:srgbClr val="0070C0"/>
              </a:solidFill>
              <a:latin typeface="AR P丸ゴシック体E" panose="020F0900000000000000" pitchFamily="50" charset="-128"/>
              <a:ea typeface="AR P丸ゴシック体E" panose="020F0900000000000000" pitchFamily="50" charset="-128"/>
            </a:endParaRPr>
          </a:p>
        </p:txBody>
      </p:sp>
      <p:sp>
        <p:nvSpPr>
          <p:cNvPr id="15" name="テキスト ボックス 14"/>
          <p:cNvSpPr txBox="1"/>
          <p:nvPr/>
        </p:nvSpPr>
        <p:spPr>
          <a:xfrm>
            <a:off x="2972089" y="2206725"/>
            <a:ext cx="5813946" cy="1384995"/>
          </a:xfrm>
          <a:prstGeom prst="rect">
            <a:avLst/>
          </a:prstGeom>
          <a:noFill/>
          <a:ln>
            <a:solidFill>
              <a:srgbClr val="0070C0"/>
            </a:solidFill>
          </a:ln>
        </p:spPr>
        <p:txBody>
          <a:bodyPr wrap="square" rtlCol="0">
            <a:spAutoFit/>
          </a:bodyPr>
          <a:lstStyle/>
          <a:p>
            <a:r>
              <a:rPr kumimoji="1" lang="ja-JP" altLang="en-US" sz="2800" dirty="0" smtClean="0">
                <a:latin typeface="AR P丸ゴシック体E" panose="020F0900000000000000" pitchFamily="50" charset="-128"/>
                <a:ea typeface="AR P丸ゴシック体E" panose="020F0900000000000000" pitchFamily="50" charset="-128"/>
              </a:rPr>
              <a:t>①問題文を読む。</a:t>
            </a:r>
            <a:endParaRPr kumimoji="1" lang="en-US" altLang="ja-JP" sz="2800" dirty="0" smtClean="0">
              <a:latin typeface="AR P丸ゴシック体E" panose="020F0900000000000000" pitchFamily="50" charset="-128"/>
              <a:ea typeface="AR P丸ゴシック体E" panose="020F0900000000000000" pitchFamily="50" charset="-128"/>
            </a:endParaRPr>
          </a:p>
          <a:p>
            <a:r>
              <a:rPr lang="ja-JP" altLang="en-US" sz="2800" dirty="0" smtClean="0">
                <a:latin typeface="AR P丸ゴシック体E" panose="020F0900000000000000" pitchFamily="50" charset="-128"/>
                <a:ea typeface="AR P丸ゴシック体E" panose="020F0900000000000000" pitchFamily="50" charset="-128"/>
              </a:rPr>
              <a:t>②文中の大切な部分に線を引く。</a:t>
            </a:r>
            <a:endParaRPr lang="en-US" altLang="ja-JP" sz="2800" dirty="0" smtClean="0">
              <a:latin typeface="AR P丸ゴシック体E" panose="020F0900000000000000" pitchFamily="50" charset="-128"/>
              <a:ea typeface="AR P丸ゴシック体E" panose="020F0900000000000000" pitchFamily="50" charset="-128"/>
            </a:endParaRPr>
          </a:p>
          <a:p>
            <a:r>
              <a:rPr kumimoji="1" lang="ja-JP" altLang="en-US" sz="2800" dirty="0" smtClean="0">
                <a:latin typeface="AR P丸ゴシック体E" panose="020F0900000000000000" pitchFamily="50" charset="-128"/>
                <a:ea typeface="AR P丸ゴシック体E" panose="020F0900000000000000" pitchFamily="50" charset="-128"/>
              </a:rPr>
              <a:t>③表を使って問題を解く。</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9" name="テキスト ボックス 8"/>
          <p:cNvSpPr txBox="1"/>
          <p:nvPr/>
        </p:nvSpPr>
        <p:spPr>
          <a:xfrm>
            <a:off x="380922" y="222479"/>
            <a:ext cx="8925841" cy="523220"/>
          </a:xfrm>
          <a:prstGeom prst="rect">
            <a:avLst/>
          </a:prstGeom>
          <a:noFill/>
          <a:ln>
            <a:solidFill>
              <a:schemeClr val="tx1"/>
            </a:solidFill>
          </a:ln>
        </p:spPr>
        <p:txBody>
          <a:bodyPr wrap="none" rtlCol="0">
            <a:spAutoFit/>
          </a:bodyPr>
          <a:lstStyle/>
          <a:p>
            <a:r>
              <a:rPr kumimoji="1" lang="ja-JP" altLang="en-US" sz="2800" dirty="0" smtClean="0">
                <a:latin typeface="AR P丸ゴシック体E" panose="020F0900000000000000" pitchFamily="50" charset="-128"/>
                <a:ea typeface="AR P丸ゴシック体E" panose="020F0900000000000000" pitchFamily="50" charset="-128"/>
              </a:rPr>
              <a:t>問題解決に表を使う問題で，いっしょに考えてみましょう。</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8" name="テキスト ボックス 7">
            <a:hlinkClick r:id="rId3"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59294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up)">
                                      <p:cBhvr>
                                        <p:cTn id="12" dur="3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75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1"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250" fill="hold"/>
                                        <p:tgtEl>
                                          <p:spTgt spid="6"/>
                                        </p:tgtEl>
                                        <p:attrNameLst>
                                          <p:attrName>ppt_w</p:attrName>
                                        </p:attrNameLst>
                                      </p:cBhvr>
                                      <p:tavLst>
                                        <p:tav tm="0">
                                          <p:val>
                                            <p:fltVal val="0"/>
                                          </p:val>
                                        </p:tav>
                                        <p:tav tm="100000">
                                          <p:val>
                                            <p:strVal val="#ppt_w"/>
                                          </p:val>
                                        </p:tav>
                                      </p:tavLst>
                                    </p:anim>
                                    <p:anim calcmode="lin" valueType="num">
                                      <p:cBhvr>
                                        <p:cTn id="23" dur="250" fill="hold"/>
                                        <p:tgtEl>
                                          <p:spTgt spid="6"/>
                                        </p:tgtEl>
                                        <p:attrNameLst>
                                          <p:attrName>ppt_h</p:attrName>
                                        </p:attrNameLst>
                                      </p:cBhvr>
                                      <p:tavLst>
                                        <p:tav tm="0">
                                          <p:val>
                                            <p:fltVal val="0"/>
                                          </p:val>
                                        </p:tav>
                                        <p:tav tm="100000">
                                          <p:val>
                                            <p:strVal val="#ppt_h"/>
                                          </p:val>
                                        </p:tav>
                                      </p:tavLst>
                                    </p:anim>
                                    <p:animEffect transition="in" filter="fade">
                                      <p:cBhvr>
                                        <p:cTn id="24" dur="250"/>
                                        <p:tgtEl>
                                          <p:spTgt spid="6"/>
                                        </p:tgtEl>
                                      </p:cBhvr>
                                    </p:animEffect>
                                  </p:childTnLst>
                                </p:cTn>
                              </p:par>
                            </p:childTnLst>
                          </p:cTn>
                        </p:par>
                        <p:par>
                          <p:cTn id="25" fill="hold">
                            <p:stCondLst>
                              <p:cond delay="250"/>
                            </p:stCondLst>
                            <p:childTnLst>
                              <p:par>
                                <p:cTn id="26" presetID="10" presetClass="entr" presetSubtype="0"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11" grpId="0"/>
      <p:bldP spid="14" grpId="0"/>
      <p:bldP spid="15"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0922" y="1067938"/>
            <a:ext cx="11629108" cy="492443"/>
          </a:xfrm>
          <a:prstGeom prst="rect">
            <a:avLst/>
          </a:prstGeom>
          <a:solidFill>
            <a:srgbClr val="CCFFCC">
              <a:alpha val="80000"/>
            </a:srgbClr>
          </a:solidFill>
        </p:spPr>
        <p:txBody>
          <a:bodyPr wrap="square" rtlCol="0">
            <a:spAutoFit/>
          </a:bodyPr>
          <a:lstStyle/>
          <a:p>
            <a:r>
              <a:rPr kumimoji="1" lang="ja-JP" altLang="en-US" sz="2600" dirty="0" smtClean="0">
                <a:solidFill>
                  <a:srgbClr val="0070C0"/>
                </a:solidFill>
                <a:latin typeface="AR悠々ゴシック体E" panose="040B0909000000000000" pitchFamily="49" charset="-128"/>
                <a:ea typeface="AR悠々ゴシック体E" panose="040B0909000000000000" pitchFamily="49" charset="-128"/>
              </a:rPr>
              <a:t>「できた」</a:t>
            </a:r>
            <a:r>
              <a:rPr kumimoji="1" lang="ja-JP" altLang="en-US" sz="2600" dirty="0" smtClean="0">
                <a:latin typeface="AR悠々ゴシック体E" panose="040B0909000000000000" pitchFamily="49" charset="-128"/>
                <a:ea typeface="AR悠々ゴシック体E" panose="040B0909000000000000" pitchFamily="49" charset="-128"/>
              </a:rPr>
              <a:t>のは何？</a:t>
            </a:r>
            <a:endParaRPr kumimoji="1" lang="ja-JP" altLang="en-US" sz="2600" dirty="0">
              <a:latin typeface="AR悠々ゴシック体E" panose="040B0909000000000000" pitchFamily="49" charset="-128"/>
              <a:ea typeface="AR悠々ゴシック体E" panose="040B0909000000000000" pitchFamily="49" charset="-128"/>
            </a:endParaRPr>
          </a:p>
        </p:txBody>
      </p:sp>
      <p:sp>
        <p:nvSpPr>
          <p:cNvPr id="3" name="テキスト ボックス 2"/>
          <p:cNvSpPr txBox="1"/>
          <p:nvPr/>
        </p:nvSpPr>
        <p:spPr>
          <a:xfrm>
            <a:off x="380922" y="2296187"/>
            <a:ext cx="11629108" cy="492443"/>
          </a:xfrm>
          <a:prstGeom prst="rect">
            <a:avLst/>
          </a:prstGeom>
          <a:solidFill>
            <a:srgbClr val="CCFFCC">
              <a:alpha val="80000"/>
            </a:srgbClr>
          </a:solidFill>
        </p:spPr>
        <p:txBody>
          <a:bodyPr wrap="square" rtlCol="0">
            <a:spAutoFit/>
          </a:bodyPr>
          <a:lstStyle/>
          <a:p>
            <a:r>
              <a:rPr lang="ja-JP" altLang="en-US" sz="2600" dirty="0" smtClean="0">
                <a:latin typeface="AR悠々ゴシック体E" panose="040B0909000000000000" pitchFamily="49" charset="-128"/>
                <a:ea typeface="AR悠々ゴシック体E" panose="040B0909000000000000" pitchFamily="49" charset="-128"/>
              </a:rPr>
              <a:t>児童は，なぜその</a:t>
            </a:r>
            <a:r>
              <a:rPr kumimoji="1" lang="ja-JP" altLang="en-US" sz="2600" dirty="0" smtClean="0">
                <a:solidFill>
                  <a:srgbClr val="FF0000"/>
                </a:solidFill>
                <a:latin typeface="AR悠々ゴシック体E" panose="040B0909000000000000" pitchFamily="49" charset="-128"/>
                <a:ea typeface="AR悠々ゴシック体E" panose="040B0909000000000000" pitchFamily="49" charset="-128"/>
              </a:rPr>
              <a:t>「表」</a:t>
            </a:r>
            <a:r>
              <a:rPr kumimoji="1" lang="ja-JP" altLang="en-US" sz="2600" dirty="0" smtClean="0">
                <a:latin typeface="AR悠々ゴシック体E" panose="040B0909000000000000" pitchFamily="49" charset="-128"/>
                <a:ea typeface="AR悠々ゴシック体E" panose="040B0909000000000000" pitchFamily="49" charset="-128"/>
              </a:rPr>
              <a:t>を使おうと思ったの？</a:t>
            </a:r>
            <a:endParaRPr kumimoji="1" lang="ja-JP" altLang="en-US" sz="2600" dirty="0">
              <a:latin typeface="AR悠々ゴシック体E" panose="040B0909000000000000" pitchFamily="49" charset="-128"/>
              <a:ea typeface="AR悠々ゴシック体E" panose="040B0909000000000000" pitchFamily="49" charset="-128"/>
            </a:endParaRPr>
          </a:p>
        </p:txBody>
      </p:sp>
      <p:sp>
        <p:nvSpPr>
          <p:cNvPr id="7" name="テキスト ボックス 6"/>
          <p:cNvSpPr txBox="1"/>
          <p:nvPr/>
        </p:nvSpPr>
        <p:spPr>
          <a:xfrm>
            <a:off x="813571" y="1555155"/>
            <a:ext cx="2728632" cy="461665"/>
          </a:xfrm>
          <a:prstGeom prst="rect">
            <a:avLst/>
          </a:prstGeom>
          <a:noFill/>
        </p:spPr>
        <p:txBody>
          <a:bodyPr wrap="none" rtlCol="0">
            <a:spAutoFit/>
          </a:bodyPr>
          <a:lstStyle/>
          <a:p>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「表」</a:t>
            </a:r>
            <a:r>
              <a:rPr kumimoji="1" lang="ja-JP" altLang="en-US" sz="2400" dirty="0" smtClean="0">
                <a:latin typeface="AR P丸ゴシック体E" panose="020F0900000000000000" pitchFamily="50" charset="-128"/>
                <a:ea typeface="AR P丸ゴシック体E" panose="020F0900000000000000" pitchFamily="50" charset="-128"/>
              </a:rPr>
              <a:t>と，この問題。</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8" name="テキスト ボックス 7"/>
          <p:cNvSpPr txBox="1"/>
          <p:nvPr/>
        </p:nvSpPr>
        <p:spPr>
          <a:xfrm>
            <a:off x="813571" y="2771364"/>
            <a:ext cx="6705682"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指導者が，表を使うように伝えた（指示した）から。</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2" name="テキスト ボックス 11"/>
          <p:cNvSpPr txBox="1"/>
          <p:nvPr/>
        </p:nvSpPr>
        <p:spPr>
          <a:xfrm>
            <a:off x="380923" y="3634450"/>
            <a:ext cx="11629107" cy="492443"/>
          </a:xfrm>
          <a:prstGeom prst="rect">
            <a:avLst/>
          </a:prstGeom>
          <a:solidFill>
            <a:srgbClr val="CCFFCC">
              <a:alpha val="80000"/>
            </a:srgbClr>
          </a:solidFill>
        </p:spPr>
        <p:txBody>
          <a:bodyPr wrap="square" rtlCol="0">
            <a:spAutoFit/>
          </a:bodyPr>
          <a:lstStyle/>
          <a:p>
            <a:r>
              <a:rPr kumimoji="1" lang="ja-JP" altLang="en-US" sz="2600" dirty="0" smtClean="0">
                <a:latin typeface="AR悠々ゴシック体E" panose="040B0909000000000000" pitchFamily="49" charset="-128"/>
                <a:ea typeface="AR悠々ゴシック体E" panose="040B0909000000000000" pitchFamily="49" charset="-128"/>
              </a:rPr>
              <a:t>計画した進め方で，児童に</a:t>
            </a:r>
            <a:r>
              <a:rPr lang="ja-JP" altLang="en-US" sz="2600" dirty="0" smtClean="0">
                <a:latin typeface="AR悠々ゴシック体E" panose="040B0909000000000000" pitchFamily="49" charset="-128"/>
                <a:ea typeface="AR悠々ゴシック体E" panose="040B0909000000000000" pitchFamily="49" charset="-128"/>
              </a:rPr>
              <a:t>表</a:t>
            </a:r>
            <a:r>
              <a:rPr lang="ja-JP" altLang="en-US" sz="2600" dirty="0">
                <a:latin typeface="AR悠々ゴシック体E" panose="040B0909000000000000" pitchFamily="49" charset="-128"/>
                <a:ea typeface="AR悠々ゴシック体E" panose="040B0909000000000000" pitchFamily="49" charset="-128"/>
              </a:rPr>
              <a:t>のよさ</a:t>
            </a:r>
            <a:r>
              <a:rPr lang="ja-JP" altLang="en-US" sz="2600" dirty="0" smtClean="0">
                <a:latin typeface="AR悠々ゴシック体E" panose="040B0909000000000000" pitchFamily="49" charset="-128"/>
                <a:ea typeface="AR悠々ゴシック体E" panose="040B0909000000000000" pitchFamily="49" charset="-128"/>
              </a:rPr>
              <a:t>を感じ取らせることができる？</a:t>
            </a:r>
            <a:endParaRPr kumimoji="1" lang="ja-JP" altLang="en-US" sz="2600" dirty="0">
              <a:latin typeface="AR悠々ゴシック体E" panose="040B0909000000000000" pitchFamily="49" charset="-128"/>
              <a:ea typeface="AR悠々ゴシック体E" panose="040B0909000000000000" pitchFamily="49" charset="-128"/>
            </a:endParaRPr>
          </a:p>
        </p:txBody>
      </p:sp>
      <p:sp>
        <p:nvSpPr>
          <p:cNvPr id="13" name="テキスト ボックス 12"/>
          <p:cNvSpPr txBox="1"/>
          <p:nvPr/>
        </p:nvSpPr>
        <p:spPr>
          <a:xfrm>
            <a:off x="813571" y="4161305"/>
            <a:ext cx="10778990" cy="830997"/>
          </a:xfrm>
          <a:prstGeom prst="rect">
            <a:avLst/>
          </a:prstGeom>
          <a:noFill/>
        </p:spPr>
        <p:txBody>
          <a:bodyPr wrap="square" rtlCol="0">
            <a:spAutoFit/>
          </a:bodyPr>
          <a:lstStyle/>
          <a:p>
            <a:r>
              <a:rPr lang="ja-JP" altLang="en-US" sz="2400" dirty="0" smtClean="0">
                <a:latin typeface="AR P丸ゴシック体E" panose="020F0900000000000000" pitchFamily="50" charset="-128"/>
                <a:ea typeface="AR P丸ゴシック体E" panose="020F0900000000000000" pitchFamily="50" charset="-128"/>
              </a:rPr>
              <a:t>指導者が表を使うように伝えた（指示した）から，児童は，なぜ表を使うのか分かってはいない。また，表のよさを感じ取らせることができていない・・・。</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6" name="テキスト ボックス 15"/>
          <p:cNvSpPr txBox="1"/>
          <p:nvPr/>
        </p:nvSpPr>
        <p:spPr>
          <a:xfrm>
            <a:off x="380923" y="5252567"/>
            <a:ext cx="11629107" cy="492443"/>
          </a:xfrm>
          <a:prstGeom prst="rect">
            <a:avLst/>
          </a:prstGeom>
          <a:solidFill>
            <a:srgbClr val="CCFFCC">
              <a:alpha val="80000"/>
            </a:srgbClr>
          </a:solidFill>
        </p:spPr>
        <p:txBody>
          <a:bodyPr wrap="square" rtlCol="0">
            <a:spAutoFit/>
          </a:bodyPr>
          <a:lstStyle/>
          <a:p>
            <a:r>
              <a:rPr kumimoji="1" lang="ja-JP" altLang="en-US" sz="2600" dirty="0" smtClean="0">
                <a:latin typeface="AR悠々ゴシック体E" panose="040B0909000000000000" pitchFamily="49" charset="-128"/>
                <a:ea typeface="AR悠々ゴシック体E" panose="040B0909000000000000" pitchFamily="49" charset="-128"/>
              </a:rPr>
              <a:t>児童に身に付けさせたい力は</a:t>
            </a:r>
            <a:r>
              <a:rPr lang="ja-JP" altLang="en-US" sz="2600" dirty="0" smtClean="0">
                <a:latin typeface="AR悠々ゴシック体E" panose="040B0909000000000000" pitchFamily="49" charset="-128"/>
                <a:ea typeface="AR悠々ゴシック体E" panose="040B0909000000000000" pitchFamily="49" charset="-128"/>
              </a:rPr>
              <a:t>？</a:t>
            </a:r>
            <a:endParaRPr kumimoji="1" lang="ja-JP" altLang="en-US" sz="2600" dirty="0">
              <a:latin typeface="AR悠々ゴシック体E" panose="040B0909000000000000" pitchFamily="49" charset="-128"/>
              <a:ea typeface="AR悠々ゴシック体E" panose="040B0909000000000000" pitchFamily="49" charset="-128"/>
            </a:endParaRPr>
          </a:p>
        </p:txBody>
      </p:sp>
      <p:sp>
        <p:nvSpPr>
          <p:cNvPr id="17" name="テキスト ボックス 16"/>
          <p:cNvSpPr txBox="1"/>
          <p:nvPr/>
        </p:nvSpPr>
        <p:spPr>
          <a:xfrm>
            <a:off x="813571" y="5745010"/>
            <a:ext cx="10552889"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問題を解くことに気をとられていて，身に付けさせたい力をあまり考えていない。</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4" name="テキスト ボックス 13"/>
          <p:cNvSpPr txBox="1"/>
          <p:nvPr/>
        </p:nvSpPr>
        <p:spPr>
          <a:xfrm>
            <a:off x="380922" y="222479"/>
            <a:ext cx="8925841" cy="523220"/>
          </a:xfrm>
          <a:prstGeom prst="rect">
            <a:avLst/>
          </a:prstGeom>
          <a:noFill/>
          <a:ln>
            <a:solidFill>
              <a:schemeClr val="tx1"/>
            </a:solidFill>
          </a:ln>
        </p:spPr>
        <p:txBody>
          <a:bodyPr wrap="none" rtlCol="0">
            <a:spAutoFit/>
          </a:bodyPr>
          <a:lstStyle/>
          <a:p>
            <a:r>
              <a:rPr kumimoji="1" lang="ja-JP" altLang="en-US" sz="2800" dirty="0" smtClean="0">
                <a:latin typeface="AR P丸ゴシック体E" panose="020F0900000000000000" pitchFamily="50" charset="-128"/>
                <a:ea typeface="AR P丸ゴシック体E" panose="020F0900000000000000" pitchFamily="50" charset="-128"/>
              </a:rPr>
              <a:t>問題解決に表を使う問題で，いっしょに考えてみましょう。</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15" name="テキスト ボックス 14">
            <a:hlinkClick r:id="rId2"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82096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1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175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1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175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left)">
                                      <p:cBhvr>
                                        <p:cTn id="37" dur="1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1250"/>
                                        <p:tgtEl>
                                          <p:spTgt spid="17"/>
                                        </p:tgtEl>
                                      </p:cBhvr>
                                    </p:animEffect>
                                  </p:childTnLst>
                                </p:cTn>
                              </p:par>
                            </p:childTnLst>
                          </p:cTn>
                        </p:par>
                        <p:par>
                          <p:cTn id="43" fill="hold">
                            <p:stCondLst>
                              <p:cond delay="1250"/>
                            </p:stCondLst>
                            <p:childTnLst>
                              <p:par>
                                <p:cTn id="44" presetID="10"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p:bldP spid="8" grpId="0"/>
      <p:bldP spid="12" grpId="0" animBg="1"/>
      <p:bldP spid="13" grpId="0"/>
      <p:bldP spid="16" grpId="0" animBg="1"/>
      <p:bldP spid="17" grpId="0"/>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CFFCC">
            <a:alpha val="40000"/>
          </a:srgbClr>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14325" y="4872295"/>
            <a:ext cx="11490877" cy="1261884"/>
          </a:xfrm>
          <a:prstGeom prst="rect">
            <a:avLst/>
          </a:prstGeom>
          <a:noFill/>
          <a:ln w="28575">
            <a:solidFill>
              <a:srgbClr val="FF0000"/>
            </a:solidFill>
          </a:ln>
        </p:spPr>
        <p:txBody>
          <a:bodyPr wrap="square" rtlCol="0">
            <a:spAutoFit/>
          </a:bodyPr>
          <a:lstStyle/>
          <a:p>
            <a:r>
              <a:rPr kumimoji="1" lang="ja-JP" altLang="en-US" sz="2000" dirty="0" smtClean="0">
                <a:latin typeface="AR P丸ゴシック体E" panose="020F0900000000000000" pitchFamily="50" charset="-128"/>
                <a:ea typeface="AR P丸ゴシック体E" panose="020F0900000000000000" pitchFamily="50" charset="-128"/>
              </a:rPr>
              <a:t>「表のよさ」を感じ取らせることで，実際の生活で使おうとする意欲につながります。</a:t>
            </a:r>
            <a:endParaRPr kumimoji="1" lang="en-US" altLang="ja-JP" sz="2000" dirty="0" smtClean="0">
              <a:latin typeface="AR P丸ゴシック体E" panose="020F0900000000000000" pitchFamily="50" charset="-128"/>
              <a:ea typeface="AR P丸ゴシック体E" panose="020F0900000000000000" pitchFamily="50" charset="-128"/>
            </a:endParaRPr>
          </a:p>
          <a:p>
            <a:r>
              <a:rPr kumimoji="1" lang="ja-JP" altLang="en-US" sz="2000" dirty="0" smtClean="0">
                <a:latin typeface="AR P丸ゴシック体E" panose="020F0900000000000000" pitchFamily="50" charset="-128"/>
                <a:ea typeface="AR P丸ゴシック体E" panose="020F0900000000000000" pitchFamily="50" charset="-128"/>
              </a:rPr>
              <a:t>そのためには，学習を通して，</a:t>
            </a:r>
            <a:r>
              <a:rPr lang="ja-JP" altLang="en-US" sz="2400" dirty="0" smtClean="0">
                <a:latin typeface="AR P丸ゴシック体E" panose="020F0900000000000000" pitchFamily="50" charset="-128"/>
                <a:ea typeface="AR P丸ゴシック体E" panose="020F0900000000000000" pitchFamily="50" charset="-128"/>
              </a:rPr>
              <a:t>「数を整理できる表を使えば解決できる」</a:t>
            </a:r>
            <a:r>
              <a:rPr lang="ja-JP" altLang="en-US" sz="2000" dirty="0" smtClean="0">
                <a:latin typeface="AR P丸ゴシック体E" panose="020F0900000000000000" pitchFamily="50" charset="-128"/>
                <a:ea typeface="AR P丸ゴシック体E" panose="020F0900000000000000" pitchFamily="50" charset="-128"/>
              </a:rPr>
              <a:t>という</a:t>
            </a:r>
            <a:r>
              <a:rPr lang="ja-JP" altLang="en-US" sz="2800" dirty="0" smtClean="0">
                <a:solidFill>
                  <a:srgbClr val="FF0000"/>
                </a:solidFill>
                <a:latin typeface="AR P丸ゴシック体E" panose="020F0900000000000000" pitchFamily="50" charset="-128"/>
                <a:ea typeface="AR P丸ゴシック体E" panose="020F0900000000000000" pitchFamily="50" charset="-128"/>
              </a:rPr>
              <a:t>必要感</a:t>
            </a:r>
            <a:r>
              <a:rPr lang="ja-JP" altLang="en-US" sz="2000" dirty="0" smtClean="0">
                <a:latin typeface="AR P丸ゴシック体E" panose="020F0900000000000000" pitchFamily="50" charset="-128"/>
                <a:ea typeface="AR P丸ゴシック体E" panose="020F0900000000000000" pitchFamily="50" charset="-128"/>
              </a:rPr>
              <a:t>を</a:t>
            </a:r>
            <a:r>
              <a:rPr lang="ja-JP" altLang="en-US" sz="2000" dirty="0" smtClean="0">
                <a:solidFill>
                  <a:srgbClr val="0070C0"/>
                </a:solidFill>
                <a:latin typeface="AR P丸ゴシック体E" panose="020F0900000000000000" pitchFamily="50" charset="-128"/>
                <a:ea typeface="AR P丸ゴシック体E" panose="020F0900000000000000" pitchFamily="50" charset="-128"/>
              </a:rPr>
              <a:t>持たせてから</a:t>
            </a:r>
            <a:r>
              <a:rPr lang="ja-JP" altLang="en-US" sz="2000" dirty="0" smtClean="0">
                <a:latin typeface="AR P丸ゴシック体E" panose="020F0900000000000000" pitchFamily="50" charset="-128"/>
                <a:ea typeface="AR P丸ゴシック体E" panose="020F0900000000000000" pitchFamily="50" charset="-128"/>
              </a:rPr>
              <a:t>，</a:t>
            </a:r>
            <a:r>
              <a:rPr lang="ja-JP" altLang="en-US" sz="2400" dirty="0" smtClean="0">
                <a:latin typeface="AR P丸ゴシック体E" panose="020F0900000000000000" pitchFamily="50" charset="-128"/>
                <a:ea typeface="AR P丸ゴシック体E" panose="020F0900000000000000" pitchFamily="50" charset="-128"/>
              </a:rPr>
              <a:t>実際に表を使うことを通して，</a:t>
            </a:r>
            <a:r>
              <a:rPr lang="ja-JP" altLang="en-US" sz="2800" dirty="0" smtClean="0">
                <a:latin typeface="AR P丸ゴシック体E" panose="020F0900000000000000" pitchFamily="50" charset="-128"/>
                <a:ea typeface="AR P丸ゴシック体E" panose="020F0900000000000000" pitchFamily="50" charset="-128"/>
              </a:rPr>
              <a:t>「</a:t>
            </a:r>
            <a:r>
              <a:rPr lang="ja-JP" altLang="en-US" sz="2800" dirty="0">
                <a:latin typeface="AR P丸ゴシック体E" panose="020F0900000000000000" pitchFamily="50" charset="-128"/>
                <a:ea typeface="AR P丸ゴシック体E" panose="020F0900000000000000" pitchFamily="50" charset="-128"/>
              </a:rPr>
              <a:t>表って便利だなあ</a:t>
            </a:r>
            <a:r>
              <a:rPr lang="ja-JP" altLang="en-US" sz="2800" dirty="0" smtClean="0">
                <a:latin typeface="AR P丸ゴシック体E" panose="020F0900000000000000" pitchFamily="50" charset="-128"/>
                <a:ea typeface="AR P丸ゴシック体E" panose="020F0900000000000000" pitchFamily="50" charset="-128"/>
              </a:rPr>
              <a:t>」</a:t>
            </a:r>
            <a:r>
              <a:rPr lang="ja-JP" altLang="en-US" sz="2000" dirty="0" smtClean="0">
                <a:latin typeface="AR P丸ゴシック体E" panose="020F0900000000000000" pitchFamily="50" charset="-128"/>
                <a:ea typeface="AR P丸ゴシック体E" panose="020F0900000000000000" pitchFamily="50" charset="-128"/>
              </a:rPr>
              <a:t>と</a:t>
            </a:r>
            <a:r>
              <a:rPr lang="ja-JP" altLang="en-US" sz="2800" dirty="0" smtClean="0">
                <a:solidFill>
                  <a:srgbClr val="FF0000"/>
                </a:solidFill>
                <a:latin typeface="AR P丸ゴシック体E" panose="020F0900000000000000" pitchFamily="50" charset="-128"/>
                <a:ea typeface="AR P丸ゴシック体E" panose="020F0900000000000000" pitchFamily="50" charset="-128"/>
              </a:rPr>
              <a:t>実感</a:t>
            </a:r>
            <a:r>
              <a:rPr lang="ja-JP" altLang="en-US" sz="2400" dirty="0" smtClean="0">
                <a:latin typeface="AR P丸ゴシック体E" panose="020F0900000000000000" pitchFamily="50" charset="-128"/>
                <a:ea typeface="AR P丸ゴシック体E" panose="020F0900000000000000" pitchFamily="50" charset="-128"/>
              </a:rPr>
              <a:t>させる</a:t>
            </a:r>
            <a:r>
              <a:rPr lang="ja-JP" altLang="en-US" sz="2000" dirty="0" smtClean="0">
                <a:latin typeface="AR P丸ゴシック体E" panose="020F0900000000000000" pitchFamily="50" charset="-128"/>
                <a:ea typeface="AR P丸ゴシック体E" panose="020F0900000000000000" pitchFamily="50" charset="-128"/>
              </a:rPr>
              <a:t>ことが重要です。</a:t>
            </a:r>
            <a:endParaRPr lang="en-US" altLang="ja-JP" sz="2000" dirty="0" smtClean="0">
              <a:latin typeface="AR P丸ゴシック体E" panose="020F0900000000000000" pitchFamily="50" charset="-128"/>
              <a:ea typeface="AR P丸ゴシック体E" panose="020F0900000000000000" pitchFamily="50" charset="-128"/>
            </a:endParaRPr>
          </a:p>
        </p:txBody>
      </p:sp>
      <p:sp>
        <p:nvSpPr>
          <p:cNvPr id="6" name="テキスト ボックス 5"/>
          <p:cNvSpPr txBox="1"/>
          <p:nvPr/>
        </p:nvSpPr>
        <p:spPr>
          <a:xfrm>
            <a:off x="4533360" y="2259340"/>
            <a:ext cx="2589170" cy="461665"/>
          </a:xfrm>
          <a:prstGeom prst="rect">
            <a:avLst/>
          </a:prstGeom>
          <a:noFill/>
        </p:spPr>
        <p:txBody>
          <a:bodyPr wrap="none" rtlCol="0">
            <a:spAutoFit/>
          </a:bodyPr>
          <a:lstStyle/>
          <a:p>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「表のよさ」</a:t>
            </a:r>
            <a:r>
              <a:rPr kumimoji="1" lang="ja-JP" altLang="en-US" sz="2400" dirty="0" smtClean="0">
                <a:latin typeface="AR P丸ゴシック体E" panose="020F0900000000000000" pitchFamily="50" charset="-128"/>
                <a:ea typeface="AR P丸ゴシック体E" panose="020F0900000000000000" pitchFamily="50" charset="-128"/>
              </a:rPr>
              <a:t>って？</a:t>
            </a:r>
            <a:endParaRPr kumimoji="1" lang="en-US" altLang="ja-JP" sz="2400" dirty="0" smtClean="0">
              <a:latin typeface="AR P丸ゴシック体E" panose="020F0900000000000000" pitchFamily="50" charset="-128"/>
              <a:ea typeface="AR P丸ゴシック体E" panose="020F0900000000000000" pitchFamily="50" charset="-128"/>
            </a:endParaRPr>
          </a:p>
        </p:txBody>
      </p:sp>
      <p:sp>
        <p:nvSpPr>
          <p:cNvPr id="11" name="テキスト ボックス 10"/>
          <p:cNvSpPr txBox="1"/>
          <p:nvPr/>
        </p:nvSpPr>
        <p:spPr>
          <a:xfrm>
            <a:off x="3524861" y="2836334"/>
            <a:ext cx="4416594" cy="1569660"/>
          </a:xfrm>
          <a:prstGeom prst="rect">
            <a:avLst/>
          </a:prstGeom>
          <a:noFill/>
        </p:spPr>
        <p:txBody>
          <a:bodyPr wrap="none" rtlCol="0">
            <a:spAutoFit/>
          </a:bodyPr>
          <a:lstStyle/>
          <a:p>
            <a:r>
              <a:rPr lang="ja-JP" altLang="en-US" sz="2400" dirty="0" smtClean="0">
                <a:latin typeface="AR P丸ゴシック体E" panose="020F0900000000000000" pitchFamily="50" charset="-128"/>
                <a:ea typeface="AR P丸ゴシック体E" panose="020F0900000000000000" pitchFamily="50" charset="-128"/>
              </a:rPr>
              <a:t>○順序よく整理できる</a:t>
            </a:r>
            <a:endParaRPr lang="en-US" altLang="ja-JP" sz="2400" dirty="0" smtClean="0">
              <a:latin typeface="AR P丸ゴシック体E" panose="020F0900000000000000" pitchFamily="50" charset="-128"/>
              <a:ea typeface="AR P丸ゴシック体E" panose="020F0900000000000000" pitchFamily="50" charset="-128"/>
            </a:endParaRPr>
          </a:p>
          <a:p>
            <a:r>
              <a:rPr kumimoji="1" lang="ja-JP" altLang="en-US" sz="2400" dirty="0" smtClean="0">
                <a:latin typeface="AR P丸ゴシック体E" panose="020F0900000000000000" pitchFamily="50" charset="-128"/>
                <a:ea typeface="AR P丸ゴシック体E" panose="020F0900000000000000" pitchFamily="50" charset="-128"/>
              </a:rPr>
              <a:t>○落ちや重なりなく調べられる</a:t>
            </a:r>
            <a:endParaRPr kumimoji="1" lang="en-US" altLang="ja-JP" sz="2400" dirty="0" smtClean="0">
              <a:latin typeface="AR P丸ゴシック体E" panose="020F0900000000000000" pitchFamily="50" charset="-128"/>
              <a:ea typeface="AR P丸ゴシック体E" panose="020F0900000000000000" pitchFamily="50" charset="-128"/>
            </a:endParaRPr>
          </a:p>
          <a:p>
            <a:r>
              <a:rPr lang="ja-JP" altLang="en-US" sz="2400" dirty="0" smtClean="0">
                <a:latin typeface="AR P丸ゴシック体E" panose="020F0900000000000000" pitchFamily="50" charset="-128"/>
                <a:ea typeface="AR P丸ゴシック体E" panose="020F0900000000000000" pitchFamily="50" charset="-128"/>
              </a:rPr>
              <a:t>○数量の関係性に着目しやすい</a:t>
            </a:r>
            <a:endParaRPr lang="en-US" altLang="ja-JP" sz="2400" dirty="0" smtClean="0">
              <a:latin typeface="AR P丸ゴシック体E" panose="020F0900000000000000" pitchFamily="50" charset="-128"/>
              <a:ea typeface="AR P丸ゴシック体E" panose="020F0900000000000000" pitchFamily="50" charset="-128"/>
            </a:endParaRPr>
          </a:p>
          <a:p>
            <a:r>
              <a:rPr kumimoji="1" lang="ja-JP" altLang="en-US" sz="2400" dirty="0" smtClean="0">
                <a:latin typeface="AR P丸ゴシック体E" panose="020F0900000000000000" pitchFamily="50" charset="-128"/>
                <a:ea typeface="AR P丸ゴシック体E" panose="020F0900000000000000" pitchFamily="50" charset="-128"/>
              </a:rPr>
              <a:t>○変化や規則性が見つけやすい</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2" name="テキスト ボックス 11"/>
          <p:cNvSpPr txBox="1"/>
          <p:nvPr/>
        </p:nvSpPr>
        <p:spPr>
          <a:xfrm>
            <a:off x="8575329" y="4048313"/>
            <a:ext cx="3002745"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などが考えられます。</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3" name="角丸四角形 12"/>
          <p:cNvSpPr/>
          <p:nvPr/>
        </p:nvSpPr>
        <p:spPr>
          <a:xfrm>
            <a:off x="3213478" y="2236584"/>
            <a:ext cx="5039360" cy="228474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テキスト ボックス 7"/>
          <p:cNvSpPr txBox="1"/>
          <p:nvPr/>
        </p:nvSpPr>
        <p:spPr>
          <a:xfrm>
            <a:off x="2394907" y="157975"/>
            <a:ext cx="6866076" cy="1077218"/>
          </a:xfrm>
          <a:prstGeom prst="rect">
            <a:avLst/>
          </a:prstGeom>
          <a:solidFill>
            <a:srgbClr val="FFFFCC"/>
          </a:solidFill>
          <a:ln w="19050">
            <a:solidFill>
              <a:srgbClr val="FF0000"/>
            </a:solidFill>
          </a:ln>
        </p:spPr>
        <p:txBody>
          <a:bodyPr wrap="square" rtlCol="0">
            <a:spAutoFit/>
          </a:bodyPr>
          <a:lstStyle/>
          <a:p>
            <a:r>
              <a:rPr lang="ja-JP" altLang="en-US" sz="2000" dirty="0" smtClean="0">
                <a:latin typeface="AR P丸ゴシック体E" panose="020F0900000000000000" pitchFamily="50" charset="-128"/>
                <a:ea typeface="AR P丸ゴシック体E" panose="020F0900000000000000" pitchFamily="50" charset="-128"/>
              </a:rPr>
              <a:t>授業の流れを計画する前に，大切なことを忘れていました。</a:t>
            </a:r>
            <a:endParaRPr lang="en-US" altLang="ja-JP" sz="2000" dirty="0" smtClean="0">
              <a:latin typeface="AR P丸ゴシック体E" panose="020F0900000000000000" pitchFamily="50" charset="-128"/>
              <a:ea typeface="AR P丸ゴシック体E" panose="020F0900000000000000" pitchFamily="50" charset="-128"/>
            </a:endParaRPr>
          </a:p>
          <a:p>
            <a:r>
              <a:rPr lang="ja-JP" altLang="en-US" sz="2000" dirty="0" smtClean="0">
                <a:latin typeface="AR P丸ゴシック体E" panose="020F0900000000000000" pitchFamily="50" charset="-128"/>
                <a:ea typeface="AR P丸ゴシック体E" panose="020F0900000000000000" pitchFamily="50" charset="-128"/>
              </a:rPr>
              <a:t>それは，「この学習を通してどんな力を付けさせたいか」です。</a:t>
            </a:r>
            <a:endParaRPr lang="en-US" altLang="ja-JP" sz="2000" dirty="0" smtClean="0">
              <a:latin typeface="AR P丸ゴシック体E" panose="020F0900000000000000" pitchFamily="50" charset="-128"/>
              <a:ea typeface="AR P丸ゴシック体E" panose="020F0900000000000000" pitchFamily="50" charset="-128"/>
            </a:endParaRPr>
          </a:p>
          <a:p>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「身に付けさせたい力」を明確に</a:t>
            </a:r>
            <a:r>
              <a:rPr kumimoji="1" lang="ja-JP" altLang="en-US" sz="2000" dirty="0" smtClean="0">
                <a:latin typeface="AR P丸ゴシック体E" panose="020F0900000000000000" pitchFamily="50" charset="-128"/>
                <a:ea typeface="AR P丸ゴシック体E" panose="020F0900000000000000" pitchFamily="50" charset="-128"/>
              </a:rPr>
              <a:t>することが重要です。</a:t>
            </a:r>
            <a:endParaRPr kumimoji="1" lang="ja-JP" altLang="en-US" sz="2000" dirty="0">
              <a:latin typeface="AR P丸ゴシック体E" panose="020F0900000000000000" pitchFamily="50" charset="-128"/>
              <a:ea typeface="AR P丸ゴシック体E" panose="020F0900000000000000" pitchFamily="50" charset="-128"/>
            </a:endParaRPr>
          </a:p>
        </p:txBody>
      </p:sp>
      <p:sp>
        <p:nvSpPr>
          <p:cNvPr id="10" name="テキスト ボックス 9"/>
          <p:cNvSpPr txBox="1"/>
          <p:nvPr/>
        </p:nvSpPr>
        <p:spPr>
          <a:xfrm>
            <a:off x="1432752" y="1659589"/>
            <a:ext cx="8600811" cy="461665"/>
          </a:xfrm>
          <a:prstGeom prst="rect">
            <a:avLst/>
          </a:prstGeom>
          <a:solidFill>
            <a:srgbClr val="FFCCCC">
              <a:alpha val="40000"/>
            </a:srgbClr>
          </a:solidFill>
        </p:spPr>
        <p:txBody>
          <a:bodyPr wrap="square" rtlCol="0">
            <a:spAutoFit/>
          </a:bodyPr>
          <a:lstStyle/>
          <a:p>
            <a:r>
              <a:rPr lang="ja-JP" altLang="en-US" sz="2400" dirty="0" smtClean="0">
                <a:latin typeface="AR P丸ゴシック体E" panose="020F0900000000000000" pitchFamily="50" charset="-128"/>
                <a:ea typeface="AR P丸ゴシック体E" panose="020F0900000000000000" pitchFamily="50" charset="-128"/>
              </a:rPr>
              <a:t>身に付けさせたい力「表のよさを感じ取り，実際の生活で使える」</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2" name="円形吹き出し 1"/>
          <p:cNvSpPr/>
          <p:nvPr/>
        </p:nvSpPr>
        <p:spPr>
          <a:xfrm>
            <a:off x="670488" y="353684"/>
            <a:ext cx="1302026" cy="685800"/>
          </a:xfrm>
          <a:prstGeom prst="wedgeEllipseCallout">
            <a:avLst>
              <a:gd name="adj1" fmla="val 89790"/>
              <a:gd name="adj2" fmla="val 5090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16" name="テキスト ボックス 15"/>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
        <p:nvSpPr>
          <p:cNvPr id="14" name="テキスト ボックス 13">
            <a:hlinkClick r:id="rId3"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116669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2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500"/>
                                        <p:tgtEl>
                                          <p:spTgt spid="2"/>
                                        </p:tgtEl>
                                      </p:cBhvr>
                                    </p:animEffect>
                                  </p:childTnLst>
                                </p:cTn>
                              </p:par>
                            </p:childTnLst>
                          </p:cTn>
                        </p:par>
                        <p:par>
                          <p:cTn id="11" fill="hold">
                            <p:stCondLst>
                              <p:cond delay="2500"/>
                            </p:stCondLst>
                            <p:childTnLst>
                              <p:par>
                                <p:cTn id="12" presetID="22" presetClass="entr" presetSubtype="8" fill="hold" grpId="0" nodeType="afterEffect">
                                  <p:stCondLst>
                                    <p:cond delay="50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2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2000"/>
                                        <p:tgtEl>
                                          <p:spTgt spid="6"/>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up)">
                                      <p:cBhvr>
                                        <p:cTn id="22" dur="2000"/>
                                        <p:tgtEl>
                                          <p:spTgt spid="13"/>
                                        </p:tgtEl>
                                      </p:cBhvr>
                                    </p:animEffect>
                                  </p:childTnLst>
                                </p:cTn>
                              </p:par>
                            </p:childTnLst>
                          </p:cTn>
                        </p:par>
                        <p:par>
                          <p:cTn id="23" fill="hold">
                            <p:stCondLst>
                              <p:cond delay="2000"/>
                            </p:stCondLst>
                            <p:childTnLst>
                              <p:par>
                                <p:cTn id="24" presetID="22" presetClass="entr" presetSubtype="1" fill="hold" grpId="0" nodeType="afterEffect">
                                  <p:stCondLst>
                                    <p:cond delay="500"/>
                                  </p:stCondLst>
                                  <p:childTnLst>
                                    <p:set>
                                      <p:cBhvr>
                                        <p:cTn id="25" dur="1" fill="hold">
                                          <p:stCondLst>
                                            <p:cond delay="0"/>
                                          </p:stCondLst>
                                        </p:cTn>
                                        <p:tgtEl>
                                          <p:spTgt spid="11"/>
                                        </p:tgtEl>
                                        <p:attrNameLst>
                                          <p:attrName>style.visibility</p:attrName>
                                        </p:attrNameLst>
                                      </p:cBhvr>
                                      <p:to>
                                        <p:strVal val="visible"/>
                                      </p:to>
                                    </p:set>
                                    <p:animEffect transition="in" filter="wipe(up)">
                                      <p:cBhvr>
                                        <p:cTn id="26" dur="3000"/>
                                        <p:tgtEl>
                                          <p:spTgt spid="11"/>
                                        </p:tgtEl>
                                      </p:cBhvr>
                                    </p:animEffect>
                                  </p:childTnLst>
                                </p:cTn>
                              </p:par>
                            </p:childTnLst>
                          </p:cTn>
                        </p:par>
                        <p:par>
                          <p:cTn id="27" fill="hold">
                            <p:stCondLst>
                              <p:cond delay="55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2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500"/>
                                  </p:stCondLst>
                                  <p:childTnLst>
                                    <p:set>
                                      <p:cBhvr>
                                        <p:cTn id="34" dur="1" fill="hold">
                                          <p:stCondLst>
                                            <p:cond delay="0"/>
                                          </p:stCondLst>
                                        </p:cTn>
                                        <p:tgtEl>
                                          <p:spTgt spid="5"/>
                                        </p:tgtEl>
                                        <p:attrNameLst>
                                          <p:attrName>style.visibility</p:attrName>
                                        </p:attrNameLst>
                                      </p:cBhvr>
                                      <p:to>
                                        <p:strVal val="visible"/>
                                      </p:to>
                                    </p:set>
                                    <p:animEffect transition="in" filter="wipe(up)">
                                      <p:cBhvr>
                                        <p:cTn id="35" dur="6000"/>
                                        <p:tgtEl>
                                          <p:spTgt spid="5"/>
                                        </p:tgtEl>
                                      </p:cBhvr>
                                    </p:animEffect>
                                  </p:childTnLst>
                                </p:cTn>
                              </p:par>
                            </p:childTnLst>
                          </p:cTn>
                        </p:par>
                        <p:par>
                          <p:cTn id="36" fill="hold">
                            <p:stCondLst>
                              <p:cond delay="6500"/>
                            </p:stCondLst>
                            <p:childTnLst>
                              <p:par>
                                <p:cTn id="37" presetID="10" presetClass="entr" presetSubtype="0"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250"/>
                                        <p:tgtEl>
                                          <p:spTgt spid="16"/>
                                        </p:tgtEl>
                                      </p:cBhvr>
                                    </p:animEffect>
                                  </p:childTnLst>
                                </p:cTn>
                              </p:par>
                            </p:childTnLst>
                          </p:cTn>
                        </p:par>
                        <p:par>
                          <p:cTn id="40" fill="hold">
                            <p:stCondLst>
                              <p:cond delay="7750"/>
                            </p:stCondLst>
                            <p:childTnLst>
                              <p:par>
                                <p:cTn id="41" presetID="10"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1" grpId="0"/>
      <p:bldP spid="12" grpId="0"/>
      <p:bldP spid="13" grpId="0" animBg="1"/>
      <p:bldP spid="8" grpId="0" animBg="1"/>
      <p:bldP spid="10" grpId="0" animBg="1"/>
      <p:bldP spid="2" grpId="0" animBg="1"/>
      <p:bldP spid="16"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601165" y="929251"/>
            <a:ext cx="902811" cy="523220"/>
          </a:xfrm>
          <a:prstGeom prst="rect">
            <a:avLst/>
          </a:prstGeom>
          <a:noFill/>
          <a:ln w="28575">
            <a:solidFill>
              <a:srgbClr val="00B0F0"/>
            </a:solidFill>
          </a:ln>
        </p:spPr>
        <p:txBody>
          <a:bodyPr wrap="none" rtlCol="0">
            <a:spAutoFit/>
          </a:bodyPr>
          <a:lstStyle/>
          <a:p>
            <a:r>
              <a:rPr lang="ja-JP" altLang="en-US" sz="2800" dirty="0"/>
              <a:t>課題</a:t>
            </a:r>
          </a:p>
        </p:txBody>
      </p:sp>
      <p:sp>
        <p:nvSpPr>
          <p:cNvPr id="6" name="下矢印 5"/>
          <p:cNvSpPr/>
          <p:nvPr/>
        </p:nvSpPr>
        <p:spPr>
          <a:xfrm>
            <a:off x="2704702" y="1481652"/>
            <a:ext cx="579120" cy="3223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円形吹き出し 15"/>
          <p:cNvSpPr/>
          <p:nvPr/>
        </p:nvSpPr>
        <p:spPr>
          <a:xfrm>
            <a:off x="3798915" y="1124026"/>
            <a:ext cx="4690527" cy="529984"/>
          </a:xfrm>
          <a:prstGeom prst="wedgeEllipseCallout">
            <a:avLst>
              <a:gd name="adj1" fmla="val -60745"/>
              <a:gd name="adj2" fmla="val 43656"/>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0000"/>
                </a:solidFill>
              </a:rPr>
              <a:t>自分の課題として捉えさせる</a:t>
            </a:r>
          </a:p>
        </p:txBody>
      </p:sp>
      <p:grpSp>
        <p:nvGrpSpPr>
          <p:cNvPr id="9" name="グループ化 8"/>
          <p:cNvGrpSpPr/>
          <p:nvPr/>
        </p:nvGrpSpPr>
        <p:grpSpPr>
          <a:xfrm>
            <a:off x="2357424" y="1803962"/>
            <a:ext cx="8574237" cy="3661097"/>
            <a:chOff x="2357424" y="1803962"/>
            <a:chExt cx="8574237" cy="3661097"/>
          </a:xfrm>
        </p:grpSpPr>
        <p:sp>
          <p:nvSpPr>
            <p:cNvPr id="2" name="円/楕円 1"/>
            <p:cNvSpPr/>
            <p:nvPr/>
          </p:nvSpPr>
          <p:spPr>
            <a:xfrm>
              <a:off x="3798915" y="2512109"/>
              <a:ext cx="5939860" cy="2741835"/>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円/楕円 16"/>
            <p:cNvSpPr/>
            <p:nvPr/>
          </p:nvSpPr>
          <p:spPr>
            <a:xfrm>
              <a:off x="4210810" y="2870212"/>
              <a:ext cx="5090160" cy="202562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テキスト ボックス 3"/>
            <p:cNvSpPr txBox="1"/>
            <p:nvPr/>
          </p:nvSpPr>
          <p:spPr>
            <a:xfrm>
              <a:off x="2816355" y="1809693"/>
              <a:ext cx="2858475" cy="1569660"/>
            </a:xfrm>
            <a:prstGeom prst="rect">
              <a:avLst/>
            </a:prstGeom>
            <a:solidFill>
              <a:schemeClr val="bg1"/>
            </a:solidFill>
            <a:ln w="12700" cap="rnd">
              <a:solidFill>
                <a:srgbClr val="FF0000"/>
              </a:solidFill>
              <a:bevel/>
            </a:ln>
          </p:spPr>
          <p:txBody>
            <a:bodyPr wrap="none" rtlCol="0">
              <a:spAutoFit/>
            </a:bodyPr>
            <a:lstStyle/>
            <a:p>
              <a:r>
                <a:rPr lang="ja-JP" altLang="en-US" sz="2400" dirty="0"/>
                <a:t>問いや疑問が生じる</a:t>
              </a:r>
              <a:endParaRPr lang="en-US" altLang="ja-JP" sz="2400" dirty="0"/>
            </a:p>
            <a:p>
              <a:r>
                <a:rPr lang="ja-JP" altLang="en-US" sz="2400" dirty="0"/>
                <a:t>・友達と違う</a:t>
              </a:r>
              <a:endParaRPr lang="en-US" altLang="ja-JP" sz="2400" dirty="0"/>
            </a:p>
            <a:p>
              <a:r>
                <a:rPr lang="ja-JP" altLang="en-US" sz="2400" dirty="0"/>
                <a:t>・なぜだろう</a:t>
              </a:r>
              <a:endParaRPr lang="en-US" altLang="ja-JP" sz="2400" dirty="0"/>
            </a:p>
            <a:p>
              <a:r>
                <a:rPr lang="ja-JP" altLang="en-US" sz="2400" dirty="0"/>
                <a:t>・どうしてだろう　など</a:t>
              </a:r>
            </a:p>
          </p:txBody>
        </p:sp>
        <p:sp>
          <p:nvSpPr>
            <p:cNvPr id="7" name="テキスト ボックス 6"/>
            <p:cNvSpPr txBox="1"/>
            <p:nvPr/>
          </p:nvSpPr>
          <p:spPr>
            <a:xfrm>
              <a:off x="7575767" y="1803962"/>
              <a:ext cx="3105337" cy="1200329"/>
            </a:xfrm>
            <a:prstGeom prst="rect">
              <a:avLst/>
            </a:prstGeom>
            <a:solidFill>
              <a:schemeClr val="bg1"/>
            </a:solidFill>
            <a:ln w="12700" cap="rnd">
              <a:solidFill>
                <a:srgbClr val="FF6600"/>
              </a:solidFill>
              <a:bevel/>
            </a:ln>
          </p:spPr>
          <p:txBody>
            <a:bodyPr wrap="none" rtlCol="0">
              <a:spAutoFit/>
            </a:bodyPr>
            <a:lstStyle/>
            <a:p>
              <a:r>
                <a:rPr lang="ja-JP" altLang="en-US" sz="2400" dirty="0"/>
                <a:t>・確かめたい</a:t>
              </a:r>
              <a:endParaRPr lang="en-US" altLang="ja-JP" sz="2400" dirty="0"/>
            </a:p>
            <a:p>
              <a:r>
                <a:rPr lang="ja-JP" altLang="en-US" sz="2400" dirty="0"/>
                <a:t>・やってみたい</a:t>
              </a:r>
              <a:endParaRPr lang="en-US" altLang="ja-JP" sz="2400" dirty="0"/>
            </a:p>
            <a:p>
              <a:r>
                <a:rPr lang="ja-JP" altLang="en-US" sz="2400" dirty="0"/>
                <a:t>・追究してみたい　など</a:t>
              </a:r>
            </a:p>
          </p:txBody>
        </p:sp>
        <p:sp>
          <p:nvSpPr>
            <p:cNvPr id="13" name="テキスト ボックス 12"/>
            <p:cNvSpPr txBox="1"/>
            <p:nvPr/>
          </p:nvSpPr>
          <p:spPr>
            <a:xfrm>
              <a:off x="2357424" y="4669137"/>
              <a:ext cx="3302507" cy="461665"/>
            </a:xfrm>
            <a:prstGeom prst="rect">
              <a:avLst/>
            </a:prstGeom>
            <a:solidFill>
              <a:schemeClr val="bg1"/>
            </a:solidFill>
            <a:ln w="12700">
              <a:solidFill>
                <a:srgbClr val="FF6600"/>
              </a:solidFill>
            </a:ln>
          </p:spPr>
          <p:txBody>
            <a:bodyPr wrap="square" rtlCol="0">
              <a:spAutoFit/>
            </a:bodyPr>
            <a:lstStyle/>
            <a:p>
              <a:pPr algn="ctr"/>
              <a:r>
                <a:rPr lang="ja-JP" altLang="en-US" sz="2400" dirty="0"/>
                <a:t>問題が解決する</a:t>
              </a:r>
              <a:endParaRPr lang="en-US" altLang="ja-JP" sz="2400" dirty="0"/>
            </a:p>
          </p:txBody>
        </p:sp>
        <p:sp>
          <p:nvSpPr>
            <p:cNvPr id="14" name="テキスト ボックス 13"/>
            <p:cNvSpPr txBox="1"/>
            <p:nvPr/>
          </p:nvSpPr>
          <p:spPr>
            <a:xfrm>
              <a:off x="5591555" y="3637077"/>
              <a:ext cx="2354580" cy="523220"/>
            </a:xfrm>
            <a:prstGeom prst="rect">
              <a:avLst/>
            </a:prstGeom>
            <a:noFill/>
          </p:spPr>
          <p:txBody>
            <a:bodyPr wrap="square" rtlCol="0">
              <a:spAutoFit/>
            </a:bodyPr>
            <a:lstStyle/>
            <a:p>
              <a:r>
                <a:rPr lang="ja-JP" altLang="en-US" sz="2800" dirty="0">
                  <a:solidFill>
                    <a:srgbClr val="FF0000"/>
                  </a:solidFill>
                </a:rPr>
                <a:t>思考の連続性</a:t>
              </a:r>
            </a:p>
          </p:txBody>
        </p:sp>
        <p:sp>
          <p:nvSpPr>
            <p:cNvPr id="18" name="二等辺三角形 17"/>
            <p:cNvSpPr/>
            <p:nvPr/>
          </p:nvSpPr>
          <p:spPr>
            <a:xfrm rot="5764720">
              <a:off x="7069738" y="2603845"/>
              <a:ext cx="961767" cy="27158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二等辺三角形 18"/>
            <p:cNvSpPr/>
            <p:nvPr/>
          </p:nvSpPr>
          <p:spPr>
            <a:xfrm rot="641483">
              <a:off x="3644367" y="3503142"/>
              <a:ext cx="933758" cy="1727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二等辺三角形 19"/>
            <p:cNvSpPr/>
            <p:nvPr/>
          </p:nvSpPr>
          <p:spPr>
            <a:xfrm rot="17083384">
              <a:off x="5117589" y="4844263"/>
              <a:ext cx="947930" cy="27258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正方形/長方形 21"/>
            <p:cNvSpPr/>
            <p:nvPr/>
          </p:nvSpPr>
          <p:spPr>
            <a:xfrm rot="2527772">
              <a:off x="8145988" y="4367172"/>
              <a:ext cx="1072423" cy="871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p:cNvSpPr txBox="1"/>
            <p:nvPr/>
          </p:nvSpPr>
          <p:spPr>
            <a:xfrm>
              <a:off x="7364668" y="4634062"/>
              <a:ext cx="3566993" cy="830997"/>
            </a:xfrm>
            <a:prstGeom prst="rect">
              <a:avLst/>
            </a:prstGeom>
            <a:solidFill>
              <a:schemeClr val="bg1"/>
            </a:solidFill>
            <a:ln w="12700">
              <a:solidFill>
                <a:srgbClr val="FF6600"/>
              </a:solidFill>
            </a:ln>
          </p:spPr>
          <p:txBody>
            <a:bodyPr wrap="square" rtlCol="0">
              <a:spAutoFit/>
            </a:bodyPr>
            <a:lstStyle/>
            <a:p>
              <a:r>
                <a:rPr lang="ja-JP" altLang="en-US" sz="2400" dirty="0"/>
                <a:t>友達と問題を共有し，学習する</a:t>
              </a:r>
            </a:p>
          </p:txBody>
        </p:sp>
        <p:sp>
          <p:nvSpPr>
            <p:cNvPr id="21" name="二等辺三角形 20"/>
            <p:cNvSpPr/>
            <p:nvPr/>
          </p:nvSpPr>
          <p:spPr>
            <a:xfrm rot="13336113">
              <a:off x="8621826" y="4413723"/>
              <a:ext cx="876337" cy="31762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23" name="正方形/長方形 22"/>
          <p:cNvSpPr/>
          <p:nvPr/>
        </p:nvSpPr>
        <p:spPr>
          <a:xfrm>
            <a:off x="3689233" y="6033171"/>
            <a:ext cx="5225797" cy="528565"/>
          </a:xfrm>
          <a:prstGeom prst="rect">
            <a:avLst/>
          </a:prstGeom>
          <a:solidFill>
            <a:srgbClr val="FFFF99"/>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rgbClr val="FF0000"/>
                </a:solidFill>
                <a:latin typeface="AR P丸ゴシック体E" panose="020F0900000000000000" pitchFamily="50" charset="-128"/>
                <a:ea typeface="AR P丸ゴシック体E" panose="020F0900000000000000" pitchFamily="50" charset="-128"/>
              </a:rPr>
              <a:t>思考が連続する</a:t>
            </a:r>
            <a:r>
              <a:rPr lang="ja-JP" altLang="en-US" sz="2800" dirty="0" smtClean="0">
                <a:solidFill>
                  <a:schemeClr val="tx1"/>
                </a:solidFill>
                <a:latin typeface="AR P丸ゴシック体E" panose="020F0900000000000000" pitchFamily="50" charset="-128"/>
                <a:ea typeface="AR P丸ゴシック体E" panose="020F0900000000000000" pitchFamily="50" charset="-128"/>
              </a:rPr>
              <a:t>場を設定</a:t>
            </a:r>
            <a:r>
              <a:rPr lang="ja-JP" altLang="en-US" sz="2000" dirty="0" smtClean="0">
                <a:solidFill>
                  <a:schemeClr val="tx1"/>
                </a:solidFill>
              </a:rPr>
              <a:t>しましょう。</a:t>
            </a:r>
            <a:endParaRPr lang="ja-JP" altLang="en-US" sz="2000" dirty="0">
              <a:solidFill>
                <a:schemeClr val="tx1"/>
              </a:solidFill>
            </a:endParaRPr>
          </a:p>
        </p:txBody>
      </p:sp>
      <p:sp>
        <p:nvSpPr>
          <p:cNvPr id="24" name="円形吹き出し 23"/>
          <p:cNvSpPr/>
          <p:nvPr/>
        </p:nvSpPr>
        <p:spPr>
          <a:xfrm>
            <a:off x="466725" y="3688160"/>
            <a:ext cx="3372441" cy="669544"/>
          </a:xfrm>
          <a:prstGeom prst="wedgeEllipseCallout">
            <a:avLst>
              <a:gd name="adj1" fmla="val 57080"/>
              <a:gd name="adj2" fmla="val 18053"/>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0000"/>
                </a:solidFill>
              </a:rPr>
              <a:t>新たな課題が生じる</a:t>
            </a:r>
            <a:endParaRPr lang="ja-JP" altLang="en-US" sz="2000" dirty="0">
              <a:solidFill>
                <a:srgbClr val="FF0000"/>
              </a:solidFill>
            </a:endParaRPr>
          </a:p>
        </p:txBody>
      </p:sp>
      <p:sp>
        <p:nvSpPr>
          <p:cNvPr id="25" name="円形吹き出し 24"/>
          <p:cNvSpPr/>
          <p:nvPr/>
        </p:nvSpPr>
        <p:spPr>
          <a:xfrm>
            <a:off x="1981796" y="5517937"/>
            <a:ext cx="1302026" cy="685800"/>
          </a:xfrm>
          <a:prstGeom prst="wedgeEllipseCallout">
            <a:avLst>
              <a:gd name="adj1" fmla="val 86325"/>
              <a:gd name="adj2" fmla="val 5945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27" name="正方形/長方形 26"/>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学習意欲を持たせるためには</a:t>
            </a:r>
            <a:endParaRPr lang="ja-JP" altLang="en-US" sz="2800" dirty="0">
              <a:solidFill>
                <a:schemeClr val="tx1"/>
              </a:solidFill>
            </a:endParaRPr>
          </a:p>
        </p:txBody>
      </p:sp>
      <p:sp>
        <p:nvSpPr>
          <p:cNvPr id="26" name="テキスト ボックス 25">
            <a:hlinkClick r:id="rId3"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3731863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125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4)">
                                      <p:cBhvr>
                                        <p:cTn id="12" dur="2000"/>
                                        <p:tgtEl>
                                          <p:spTgt spid="9"/>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1250"/>
                                        <p:tgtEl>
                                          <p:spTgt spid="24"/>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3000"/>
                                        <p:tgtEl>
                                          <p:spTgt spid="2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left)">
                                      <p:cBhvr>
                                        <p:cTn id="22" dur="500"/>
                                        <p:tgtEl>
                                          <p:spTgt spid="25"/>
                                        </p:tgtEl>
                                      </p:cBhvr>
                                    </p:animEffect>
                                  </p:childTnLst>
                                </p:cTn>
                              </p:par>
                            </p:childTnLst>
                          </p:cTn>
                        </p:par>
                        <p:par>
                          <p:cTn id="23" fill="hold">
                            <p:stCondLst>
                              <p:cond delay="5000"/>
                            </p:stCondLst>
                            <p:childTnLst>
                              <p:par>
                                <p:cTn id="24" presetID="10" presetClass="entr" presetSubtype="0"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1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3" grpId="0" animBg="1"/>
      <p:bldP spid="24" grpId="0" animBg="1"/>
      <p:bldP spid="25" grpId="0" animBg="1"/>
      <p:bldP spid="2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631907" y="3578807"/>
            <a:ext cx="8655324" cy="1384995"/>
          </a:xfrm>
          <a:prstGeom prst="rect">
            <a:avLst/>
          </a:prstGeom>
          <a:noFill/>
          <a:ln>
            <a:solidFill>
              <a:srgbClr val="FF0000"/>
            </a:solidFill>
          </a:ln>
        </p:spPr>
        <p:txBody>
          <a:bodyPr wrap="square" rtlCol="0">
            <a:spAutoFit/>
          </a:bodyPr>
          <a:lstStyle/>
          <a:p>
            <a:pPr marL="457200" indent="-457200" algn="just">
              <a:buFont typeface="Wingdings" panose="05000000000000000000" pitchFamily="2" charset="2"/>
              <a:buChar char="l"/>
            </a:pPr>
            <a:r>
              <a:rPr lang="ja-JP" altLang="en-US" sz="2800" dirty="0" smtClean="0">
                <a:latin typeface="AR P丸ゴシック体E" panose="020F0900000000000000" pitchFamily="50" charset="-128"/>
                <a:ea typeface="AR P丸ゴシック体E" panose="020F0900000000000000" pitchFamily="50" charset="-128"/>
              </a:rPr>
              <a:t>数の変化が複雑で分かりにくい</a:t>
            </a:r>
            <a:endParaRPr lang="en-US" altLang="ja-JP" sz="2800" dirty="0" smtClean="0">
              <a:latin typeface="AR P丸ゴシック体E" panose="020F0900000000000000" pitchFamily="50" charset="-128"/>
              <a:ea typeface="AR P丸ゴシック体E" panose="020F0900000000000000" pitchFamily="50" charset="-128"/>
            </a:endParaRPr>
          </a:p>
          <a:p>
            <a:pPr marL="457200" indent="-457200" algn="just">
              <a:buFont typeface="Wingdings" panose="05000000000000000000" pitchFamily="2" charset="2"/>
              <a:buChar char="l"/>
            </a:pPr>
            <a:r>
              <a:rPr lang="ja-JP" altLang="en-US" sz="2800" dirty="0">
                <a:latin typeface="AR P丸ゴシック体E" panose="020F0900000000000000" pitchFamily="50" charset="-128"/>
                <a:ea typeface="AR P丸ゴシック体E" panose="020F0900000000000000" pitchFamily="50" charset="-128"/>
              </a:rPr>
              <a:t>数がどのように変化しているのかを</a:t>
            </a:r>
            <a:r>
              <a:rPr lang="ja-JP" altLang="en-US" sz="2800" dirty="0" smtClean="0">
                <a:latin typeface="AR P丸ゴシック体E" panose="020F0900000000000000" pitchFamily="50" charset="-128"/>
                <a:ea typeface="AR P丸ゴシック体E" panose="020F0900000000000000" pitchFamily="50" charset="-128"/>
              </a:rPr>
              <a:t>知りたい</a:t>
            </a:r>
            <a:endParaRPr lang="en-US" altLang="ja-JP" sz="2800" dirty="0" smtClean="0">
              <a:latin typeface="AR P丸ゴシック体E" panose="020F0900000000000000" pitchFamily="50" charset="-128"/>
              <a:ea typeface="AR P丸ゴシック体E" panose="020F0900000000000000" pitchFamily="50" charset="-128"/>
            </a:endParaRPr>
          </a:p>
          <a:p>
            <a:pPr marL="457200" indent="-457200" algn="just">
              <a:buFont typeface="Wingdings" panose="05000000000000000000" pitchFamily="2" charset="2"/>
              <a:buChar char="l"/>
            </a:pPr>
            <a:r>
              <a:rPr lang="ja-JP" altLang="en-US" sz="2800" dirty="0" smtClean="0">
                <a:latin typeface="AR P丸ゴシック体E" panose="020F0900000000000000" pitchFamily="50" charset="-128"/>
                <a:ea typeface="AR P丸ゴシック体E" panose="020F0900000000000000" pitchFamily="50" charset="-128"/>
              </a:rPr>
              <a:t>ごちゃごちゃしている数の関係を整理したい　　</a:t>
            </a:r>
            <a:r>
              <a:rPr lang="ja-JP" altLang="en-US" sz="2400" dirty="0" smtClean="0">
                <a:latin typeface="AR P丸ゴシック体E" panose="020F0900000000000000" pitchFamily="50" charset="-128"/>
                <a:ea typeface="AR P丸ゴシック体E" panose="020F0900000000000000" pitchFamily="50" charset="-128"/>
              </a:rPr>
              <a:t>など</a:t>
            </a:r>
            <a:endParaRPr lang="ja-JP" altLang="en-US" sz="2400" dirty="0">
              <a:latin typeface="AR P丸ゴシック体E" panose="020F0900000000000000" pitchFamily="50" charset="-128"/>
              <a:ea typeface="AR P丸ゴシック体E" panose="020F0900000000000000" pitchFamily="50" charset="-128"/>
            </a:endParaRPr>
          </a:p>
        </p:txBody>
      </p:sp>
      <p:sp>
        <p:nvSpPr>
          <p:cNvPr id="2" name="テキスト ボックス 1"/>
          <p:cNvSpPr txBox="1"/>
          <p:nvPr/>
        </p:nvSpPr>
        <p:spPr>
          <a:xfrm>
            <a:off x="1084875" y="1664435"/>
            <a:ext cx="9479323" cy="1200329"/>
          </a:xfrm>
          <a:prstGeom prst="rect">
            <a:avLst/>
          </a:prstGeom>
          <a:noFill/>
        </p:spPr>
        <p:txBody>
          <a:bodyPr wrap="square" rtlCol="0">
            <a:spAutoFit/>
          </a:bodyPr>
          <a:lstStyle/>
          <a:p>
            <a:r>
              <a:rPr kumimoji="1" lang="ja-JP" altLang="en-US" sz="2400" dirty="0" smtClean="0"/>
              <a:t>表を使って考えることを，指導者は知っています。しかしそれを伝えてしまうと，</a:t>
            </a:r>
            <a:r>
              <a:rPr lang="ja-JP" altLang="en-US" sz="2400" dirty="0"/>
              <a:t>児童</a:t>
            </a:r>
            <a:r>
              <a:rPr lang="ja-JP" altLang="en-US" sz="2400" dirty="0" smtClean="0"/>
              <a:t>は，</a:t>
            </a:r>
            <a:r>
              <a:rPr lang="ja-JP" altLang="en-US" sz="2400" dirty="0" smtClean="0">
                <a:solidFill>
                  <a:srgbClr val="FF0000"/>
                </a:solidFill>
              </a:rPr>
              <a:t>「</a:t>
            </a:r>
            <a:r>
              <a:rPr kumimoji="1" lang="ja-JP" altLang="en-US" sz="2400" dirty="0" smtClean="0">
                <a:solidFill>
                  <a:srgbClr val="FF0000"/>
                </a:solidFill>
              </a:rPr>
              <a:t>なぜ表が必要なのか」</a:t>
            </a:r>
            <a:r>
              <a:rPr kumimoji="1" lang="ja-JP" altLang="en-US" sz="2400" dirty="0" smtClean="0"/>
              <a:t>に</a:t>
            </a:r>
            <a:r>
              <a:rPr kumimoji="1" lang="ja-JP" altLang="en-US" sz="2400" dirty="0" smtClean="0">
                <a:solidFill>
                  <a:srgbClr val="FF0000"/>
                </a:solidFill>
              </a:rPr>
              <a:t>気付かないまま</a:t>
            </a:r>
            <a:r>
              <a:rPr kumimoji="1" lang="ja-JP" altLang="en-US" sz="2400" dirty="0" smtClean="0"/>
              <a:t>，学習が進むことになってしまいます。</a:t>
            </a:r>
            <a:endParaRPr kumimoji="1" lang="ja-JP" altLang="en-US" sz="2400" dirty="0"/>
          </a:p>
        </p:txBody>
      </p:sp>
      <p:sp>
        <p:nvSpPr>
          <p:cNvPr id="4" name="テキスト ボックス 3"/>
          <p:cNvSpPr txBox="1"/>
          <p:nvPr/>
        </p:nvSpPr>
        <p:spPr>
          <a:xfrm>
            <a:off x="2552249" y="5668225"/>
            <a:ext cx="6832320" cy="954107"/>
          </a:xfrm>
          <a:prstGeom prst="rect">
            <a:avLst/>
          </a:prstGeom>
          <a:solidFill>
            <a:srgbClr val="FFFF99"/>
          </a:solidFill>
        </p:spPr>
        <p:txBody>
          <a:bodyPr wrap="none" rtlCol="0">
            <a:spAutoFit/>
          </a:bodyPr>
          <a:lstStyle/>
          <a:p>
            <a:r>
              <a:rPr kumimoji="1" lang="ja-JP" altLang="en-US" sz="2800" dirty="0" smtClean="0">
                <a:latin typeface="AR P丸ゴシック体E" panose="020F0900000000000000" pitchFamily="50" charset="-128"/>
                <a:ea typeface="AR P丸ゴシック体E" panose="020F0900000000000000" pitchFamily="50" charset="-128"/>
              </a:rPr>
              <a:t>児童自身が，表を使うとよいのではないかと</a:t>
            </a:r>
            <a:endParaRPr kumimoji="1" lang="en-US" altLang="ja-JP" sz="2800" dirty="0" smtClean="0">
              <a:latin typeface="AR P丸ゴシック体E" panose="020F0900000000000000" pitchFamily="50" charset="-128"/>
              <a:ea typeface="AR P丸ゴシック体E" panose="020F0900000000000000" pitchFamily="50" charset="-128"/>
            </a:endParaRPr>
          </a:p>
          <a:p>
            <a:r>
              <a:rPr kumimoji="1" lang="ja-JP" altLang="en-US" sz="2800" dirty="0" smtClean="0">
                <a:latin typeface="AR P丸ゴシック体E" panose="020F0900000000000000" pitchFamily="50" charset="-128"/>
                <a:ea typeface="AR P丸ゴシック体E" panose="020F0900000000000000" pitchFamily="50" charset="-128"/>
              </a:rPr>
              <a:t>考えられる場面を設定しましょう。</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15" name="円形吹き出し 14"/>
          <p:cNvSpPr/>
          <p:nvPr/>
        </p:nvSpPr>
        <p:spPr>
          <a:xfrm>
            <a:off x="722150" y="5263023"/>
            <a:ext cx="1302026" cy="685800"/>
          </a:xfrm>
          <a:prstGeom prst="wedgeEllipseCallout">
            <a:avLst>
              <a:gd name="adj1" fmla="val 89790"/>
              <a:gd name="adj2" fmla="val 5090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18" name="正方形/長方形 17"/>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学習意欲を持たせたいんだけど・・・　①</a:t>
            </a:r>
            <a:endParaRPr lang="ja-JP" altLang="en-US" sz="2800" dirty="0">
              <a:solidFill>
                <a:schemeClr val="tx1"/>
              </a:solidFill>
            </a:endParaRPr>
          </a:p>
        </p:txBody>
      </p:sp>
      <p:sp>
        <p:nvSpPr>
          <p:cNvPr id="5" name="テキスト ボックス 4"/>
          <p:cNvSpPr txBox="1"/>
          <p:nvPr/>
        </p:nvSpPr>
        <p:spPr>
          <a:xfrm>
            <a:off x="1475433" y="3076959"/>
            <a:ext cx="6066084"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例えば次のような場面を設定してみましょう。</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0" name="テキスト ボックス 9"/>
          <p:cNvSpPr txBox="1"/>
          <p:nvPr/>
        </p:nvSpPr>
        <p:spPr>
          <a:xfrm>
            <a:off x="952500" y="1105568"/>
            <a:ext cx="6359433" cy="461665"/>
          </a:xfrm>
          <a:prstGeom prst="rect">
            <a:avLst/>
          </a:prstGeom>
          <a:noFill/>
          <a:ln>
            <a:solidFill>
              <a:schemeClr val="tx1"/>
            </a:solidFill>
          </a:ln>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問題解決に表を使う問題で，考えてみましょう。</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1" name="テキスト ボックス 10">
            <a:hlinkClick r:id="rId3"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145558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25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325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p:stCondLst>
                              <p:cond delay="500"/>
                            </p:stCondLst>
                            <p:childTnLst>
                              <p:par>
                                <p:cTn id="19" presetID="22" presetClass="entr" presetSubtype="1" fill="hold" grpId="0" nodeType="afterEffect">
                                  <p:stCondLst>
                                    <p:cond delay="500"/>
                                  </p:stCondLst>
                                  <p:childTnLst>
                                    <p:set>
                                      <p:cBhvr>
                                        <p:cTn id="20" dur="1" fill="hold">
                                          <p:stCondLst>
                                            <p:cond delay="0"/>
                                          </p:stCondLst>
                                        </p:cTn>
                                        <p:tgtEl>
                                          <p:spTgt spid="14"/>
                                        </p:tgtEl>
                                        <p:attrNameLst>
                                          <p:attrName>style.visibility</p:attrName>
                                        </p:attrNameLst>
                                      </p:cBhvr>
                                      <p:to>
                                        <p:strVal val="visible"/>
                                      </p:to>
                                    </p:set>
                                    <p:animEffect transition="in" filter="wipe(up)">
                                      <p:cBhvr>
                                        <p:cTn id="21" dur="1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up)">
                                      <p:cBhvr>
                                        <p:cTn id="26" dur="1500"/>
                                        <p:tgtEl>
                                          <p:spTgt spid="4"/>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15"/>
                                        </p:tgtEl>
                                        <p:attrNameLst>
                                          <p:attrName>style.visibility</p:attrName>
                                        </p:attrNameLst>
                                      </p:cBhvr>
                                      <p:to>
                                        <p:strVal val="visible"/>
                                      </p:to>
                                    </p:set>
                                    <p:animEffect transition="in" filter="wipe(left)">
                                      <p:cBhvr>
                                        <p:cTn id="29" dur="750"/>
                                        <p:tgtEl>
                                          <p:spTgt spid="15"/>
                                        </p:tgtEl>
                                      </p:cBhvr>
                                    </p:animEffect>
                                  </p:childTnLst>
                                </p:cTn>
                              </p:par>
                            </p:childTnLst>
                          </p:cTn>
                        </p:par>
                        <p:par>
                          <p:cTn id="30" fill="hold">
                            <p:stCondLst>
                              <p:cond delay="1500"/>
                            </p:stCondLst>
                            <p:childTnLst>
                              <p:par>
                                <p:cTn id="31" presetID="10"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 grpId="0"/>
      <p:bldP spid="4" grpId="0" animBg="1"/>
      <p:bldP spid="15" grpId="0" animBg="1"/>
      <p:bldP spid="5" grpId="0"/>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縦書きテキスト プレースホルダー 2"/>
          <p:cNvSpPr txBox="1">
            <a:spLocks/>
          </p:cNvSpPr>
          <p:nvPr/>
        </p:nvSpPr>
        <p:spPr>
          <a:xfrm>
            <a:off x="676284" y="3694533"/>
            <a:ext cx="4410066" cy="4901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0" indent="0">
              <a:buFont typeface="Wingdings 2" pitchFamily="18" charset="2"/>
              <a:buNone/>
            </a:pPr>
            <a:r>
              <a:rPr lang="ja-JP" altLang="en-US" sz="2400" dirty="0" smtClean="0"/>
              <a:t>②　全員で一斉に答えを言う。　　</a:t>
            </a:r>
            <a:endParaRPr lang="en-US" altLang="ja-JP" sz="2400" dirty="0" smtClean="0"/>
          </a:p>
          <a:p>
            <a:pPr marL="0" indent="0">
              <a:buFont typeface="Wingdings 2" pitchFamily="18" charset="2"/>
              <a:buNone/>
            </a:pPr>
            <a:endParaRPr lang="ja-JP" altLang="en-US" sz="2400" dirty="0"/>
          </a:p>
        </p:txBody>
      </p:sp>
      <p:sp>
        <p:nvSpPr>
          <p:cNvPr id="4" name="正方形/長方形 3"/>
          <p:cNvSpPr/>
          <p:nvPr/>
        </p:nvSpPr>
        <p:spPr>
          <a:xfrm>
            <a:off x="676285" y="3048201"/>
            <a:ext cx="7238990" cy="461665"/>
          </a:xfrm>
          <a:prstGeom prst="rect">
            <a:avLst/>
          </a:prstGeom>
        </p:spPr>
        <p:txBody>
          <a:bodyPr wrap="square">
            <a:spAutoFit/>
          </a:bodyPr>
          <a:lstStyle/>
          <a:p>
            <a:r>
              <a:rPr lang="ja-JP" altLang="en-US" sz="2400" dirty="0"/>
              <a:t>①</a:t>
            </a:r>
            <a:r>
              <a:rPr lang="ja-JP" altLang="en-US" sz="2400" dirty="0" smtClean="0"/>
              <a:t>　自分で問題を解く。（</a:t>
            </a:r>
            <a:r>
              <a:rPr lang="ja-JP" altLang="en-US" sz="2400" u="sng" dirty="0" smtClean="0"/>
              <a:t>答えが何通りかある</a:t>
            </a:r>
            <a:r>
              <a:rPr lang="ja-JP" altLang="en-US" sz="2400" dirty="0" smtClean="0"/>
              <a:t>問題など）</a:t>
            </a:r>
            <a:endParaRPr lang="en-US" altLang="ja-JP" sz="2400" dirty="0" smtClean="0"/>
          </a:p>
        </p:txBody>
      </p:sp>
      <p:sp>
        <p:nvSpPr>
          <p:cNvPr id="14" name="正方形/長方形 13"/>
          <p:cNvSpPr/>
          <p:nvPr/>
        </p:nvSpPr>
        <p:spPr>
          <a:xfrm>
            <a:off x="456562" y="5236636"/>
            <a:ext cx="11278876" cy="830997"/>
          </a:xfrm>
          <a:prstGeom prst="rect">
            <a:avLst/>
          </a:prstGeom>
          <a:ln w="31750">
            <a:solidFill>
              <a:srgbClr val="CC0000"/>
            </a:solidFill>
          </a:ln>
        </p:spPr>
        <p:txBody>
          <a:bodyPr wrap="square">
            <a:spAutoFit/>
          </a:bodyPr>
          <a:lstStyle/>
          <a:p>
            <a:r>
              <a:rPr lang="ja-JP" altLang="en-US" sz="2400" dirty="0" smtClean="0"/>
              <a:t>全員で一斉に言わせることで，答え</a:t>
            </a:r>
            <a:r>
              <a:rPr lang="ja-JP" altLang="en-US" sz="2400" dirty="0"/>
              <a:t>が友達と違う</a:t>
            </a:r>
            <a:r>
              <a:rPr lang="ja-JP" altLang="en-US" sz="2400" dirty="0" smtClean="0"/>
              <a:t>ことに気づき，</a:t>
            </a:r>
            <a:r>
              <a:rPr lang="ja-JP" altLang="en-US" sz="2400" dirty="0"/>
              <a:t>自分の考えをもう一度見直したり検討</a:t>
            </a:r>
            <a:r>
              <a:rPr lang="ja-JP" altLang="en-US" sz="2400" dirty="0" smtClean="0"/>
              <a:t>し直したりし始める。</a:t>
            </a:r>
            <a:endParaRPr lang="en-US" altLang="ja-JP" sz="2400" dirty="0" smtClean="0"/>
          </a:p>
        </p:txBody>
      </p:sp>
      <p:sp>
        <p:nvSpPr>
          <p:cNvPr id="10" name="下矢印 9"/>
          <p:cNvSpPr/>
          <p:nvPr/>
        </p:nvSpPr>
        <p:spPr>
          <a:xfrm>
            <a:off x="1637763" y="4184700"/>
            <a:ext cx="397969" cy="1051934"/>
          </a:xfrm>
          <a:prstGeom prst="downArrow">
            <a:avLst/>
          </a:prstGeom>
          <a:solidFill>
            <a:srgbClr val="CC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2" name="角丸四角形 11"/>
          <p:cNvSpPr/>
          <p:nvPr/>
        </p:nvSpPr>
        <p:spPr>
          <a:xfrm>
            <a:off x="1228729" y="3642232"/>
            <a:ext cx="1904996" cy="494772"/>
          </a:xfrm>
          <a:prstGeom prst="roundRect">
            <a:avLst/>
          </a:prstGeom>
          <a:noFill/>
          <a:ln w="762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縦書きテキスト プレースホルダー 2"/>
          <p:cNvSpPr txBox="1">
            <a:spLocks/>
          </p:cNvSpPr>
          <p:nvPr/>
        </p:nvSpPr>
        <p:spPr>
          <a:xfrm>
            <a:off x="686816" y="4323037"/>
            <a:ext cx="9200134" cy="5762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0" indent="0">
              <a:buFont typeface="Wingdings 2" pitchFamily="18" charset="2"/>
              <a:buNone/>
            </a:pPr>
            <a:r>
              <a:rPr lang="ja-JP" altLang="en-US" sz="2400" dirty="0"/>
              <a:t>③</a:t>
            </a:r>
            <a:r>
              <a:rPr lang="ja-JP" altLang="en-US" sz="2400" dirty="0" smtClean="0"/>
              <a:t>　自分の答えと友達の答えを比べると，違うものがあることに気づく。</a:t>
            </a:r>
            <a:endParaRPr lang="en-US" altLang="ja-JP" sz="2400" dirty="0" smtClean="0"/>
          </a:p>
        </p:txBody>
      </p:sp>
      <p:sp>
        <p:nvSpPr>
          <p:cNvPr id="15" name="角丸四角形 14"/>
          <p:cNvSpPr/>
          <p:nvPr/>
        </p:nvSpPr>
        <p:spPr>
          <a:xfrm>
            <a:off x="432715" y="5236635"/>
            <a:ext cx="1929195" cy="463753"/>
          </a:xfrm>
          <a:prstGeom prst="roundRect">
            <a:avLst/>
          </a:prstGeom>
          <a:noFill/>
          <a:ln w="762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5" name="角丸四角形 4"/>
          <p:cNvSpPr/>
          <p:nvPr/>
        </p:nvSpPr>
        <p:spPr>
          <a:xfrm>
            <a:off x="4386267" y="5247949"/>
            <a:ext cx="2390775" cy="441124"/>
          </a:xfrm>
          <a:prstGeom prst="roundRect">
            <a:avLst/>
          </a:prstGeom>
          <a:noFill/>
          <a:ln w="6985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下矢印 7"/>
          <p:cNvSpPr/>
          <p:nvPr/>
        </p:nvSpPr>
        <p:spPr>
          <a:xfrm>
            <a:off x="5806205" y="4673489"/>
            <a:ext cx="1095977" cy="580395"/>
          </a:xfrm>
          <a:prstGeom prst="downArrow">
            <a:avLst>
              <a:gd name="adj1" fmla="val 50000"/>
              <a:gd name="adj2" fmla="val 63879"/>
            </a:avLst>
          </a:prstGeom>
          <a:solidFill>
            <a:srgbClr val="FFCCFF"/>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AR丸ゴシック体E" panose="020F0909000000000000" pitchFamily="49" charset="-128"/>
                <a:ea typeface="AR丸ゴシック体E" panose="020F0909000000000000" pitchFamily="49" charset="-128"/>
              </a:rPr>
              <a:t>ずれ</a:t>
            </a:r>
            <a:endParaRPr kumimoji="1" lang="ja-JP" altLang="en-US" sz="1600" dirty="0">
              <a:solidFill>
                <a:schemeClr val="tx1"/>
              </a:solidFill>
              <a:latin typeface="AR丸ゴシック体E" panose="020F0909000000000000" pitchFamily="49" charset="-128"/>
              <a:ea typeface="AR丸ゴシック体E" panose="020F0909000000000000" pitchFamily="49" charset="-128"/>
            </a:endParaRPr>
          </a:p>
        </p:txBody>
      </p:sp>
      <p:sp>
        <p:nvSpPr>
          <p:cNvPr id="18" name="縦書きテキスト プレースホルダー 2"/>
          <p:cNvSpPr txBox="1">
            <a:spLocks/>
          </p:cNvSpPr>
          <p:nvPr/>
        </p:nvSpPr>
        <p:spPr>
          <a:xfrm>
            <a:off x="819159" y="1191264"/>
            <a:ext cx="7134216" cy="494969"/>
          </a:xfrm>
          <a:prstGeom prst="rect">
            <a:avLst/>
          </a:prstGeom>
          <a:ln w="25400">
            <a:no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0" indent="0">
              <a:buFont typeface="Wingdings 2" pitchFamily="18" charset="2"/>
              <a:buNone/>
            </a:pPr>
            <a:r>
              <a:rPr lang="ja-JP" altLang="en-US" dirty="0" smtClean="0">
                <a:latin typeface="AR P丸ゴシック体E" panose="020F0900000000000000" pitchFamily="50" charset="-128"/>
                <a:ea typeface="AR P丸ゴシック体E" panose="020F0900000000000000" pitchFamily="50" charset="-128"/>
              </a:rPr>
              <a:t>□　自分のこととして捉えさせる場を設定しよう</a:t>
            </a:r>
            <a:endParaRPr lang="ja-JP" altLang="en-US" dirty="0">
              <a:latin typeface="AR P丸ゴシック体E" panose="020F0900000000000000" pitchFamily="50" charset="-128"/>
              <a:ea typeface="AR P丸ゴシック体E" panose="020F0900000000000000" pitchFamily="50" charset="-128"/>
            </a:endParaRPr>
          </a:p>
        </p:txBody>
      </p:sp>
      <p:sp>
        <p:nvSpPr>
          <p:cNvPr id="21" name="正方形/長方形 20"/>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学習意欲を持たせたいんだけど・・・　②</a:t>
            </a:r>
            <a:endParaRPr lang="ja-JP" altLang="en-US" sz="2800" dirty="0">
              <a:solidFill>
                <a:schemeClr val="tx1"/>
              </a:solidFill>
            </a:endParaRPr>
          </a:p>
        </p:txBody>
      </p:sp>
      <p:sp>
        <p:nvSpPr>
          <p:cNvPr id="17" name="テキスト ボックス 16"/>
          <p:cNvSpPr txBox="1"/>
          <p:nvPr/>
        </p:nvSpPr>
        <p:spPr>
          <a:xfrm>
            <a:off x="1518403" y="1748353"/>
            <a:ext cx="9201597" cy="830997"/>
          </a:xfrm>
          <a:prstGeom prst="rect">
            <a:avLst/>
          </a:prstGeom>
          <a:noFill/>
          <a:ln>
            <a:solidFill>
              <a:schemeClr val="tx1"/>
            </a:solidFill>
            <a:prstDash val="dash"/>
          </a:ln>
        </p:spPr>
        <p:txBody>
          <a:bodyPr wrap="square" rtlCol="0">
            <a:spAutoFit/>
          </a:bodyPr>
          <a:lstStyle/>
          <a:p>
            <a:pPr algn="just"/>
            <a:r>
              <a:rPr lang="ja-JP" altLang="en-US" sz="2400" dirty="0"/>
              <a:t>条件を満たす</a:t>
            </a:r>
            <a:r>
              <a:rPr lang="ja-JP" altLang="en-US" sz="2400" dirty="0" smtClean="0"/>
              <a:t>組み合わせ</a:t>
            </a:r>
            <a:r>
              <a:rPr lang="en-US" altLang="ja-JP" sz="2400" dirty="0" smtClean="0"/>
              <a:t>(</a:t>
            </a:r>
            <a:r>
              <a:rPr lang="ja-JP" altLang="en-US" sz="2400" dirty="0" smtClean="0"/>
              <a:t>解答</a:t>
            </a:r>
            <a:r>
              <a:rPr lang="en-US" altLang="ja-JP" sz="2400" dirty="0" smtClean="0"/>
              <a:t>)</a:t>
            </a:r>
            <a:r>
              <a:rPr lang="ja-JP" altLang="en-US" sz="2400" dirty="0" smtClean="0"/>
              <a:t>が</a:t>
            </a:r>
            <a:r>
              <a:rPr lang="ja-JP" altLang="en-US" sz="2400" dirty="0"/>
              <a:t>いくつも</a:t>
            </a:r>
            <a:r>
              <a:rPr lang="ja-JP" altLang="en-US" sz="2400" dirty="0" smtClean="0"/>
              <a:t>ある問題ならどうでしょう。「組み合わせ</a:t>
            </a:r>
            <a:r>
              <a:rPr lang="en-US" altLang="ja-JP" sz="2400" dirty="0"/>
              <a:t>(</a:t>
            </a:r>
            <a:r>
              <a:rPr lang="ja-JP" altLang="en-US" sz="2400" dirty="0"/>
              <a:t>解答</a:t>
            </a:r>
            <a:r>
              <a:rPr lang="en-US" altLang="ja-JP" sz="2400" dirty="0"/>
              <a:t>)</a:t>
            </a:r>
            <a:r>
              <a:rPr lang="ja-JP" altLang="en-US" sz="2400" dirty="0" smtClean="0"/>
              <a:t>は</a:t>
            </a:r>
            <a:r>
              <a:rPr lang="ja-JP" altLang="en-US" sz="2400" dirty="0"/>
              <a:t>１つ</a:t>
            </a:r>
            <a:r>
              <a:rPr lang="ja-JP" altLang="en-US" sz="2400" dirty="0" smtClean="0"/>
              <a:t>」と</a:t>
            </a:r>
            <a:r>
              <a:rPr lang="ja-JP" altLang="en-US" sz="2400" dirty="0"/>
              <a:t>考える児童が多い</a:t>
            </a:r>
            <a:r>
              <a:rPr lang="ja-JP" altLang="en-US" sz="2400" dirty="0" smtClean="0"/>
              <a:t>でしょう。</a:t>
            </a:r>
            <a:endParaRPr lang="ja-JP" altLang="en-US" sz="2400" dirty="0"/>
          </a:p>
        </p:txBody>
      </p:sp>
      <p:sp>
        <p:nvSpPr>
          <p:cNvPr id="19" name="テキスト ボックス 18">
            <a:hlinkClick r:id="rId2"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1775841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275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175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25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1750"/>
                                        <p:tgtEl>
                                          <p:spTgt spid="12"/>
                                        </p:tgtEl>
                                      </p:cBhvr>
                                    </p:animEffect>
                                  </p:childTnLst>
                                </p:cTn>
                              </p:par>
                            </p:childTnLst>
                          </p:cTn>
                        </p:par>
                        <p:par>
                          <p:cTn id="28" fill="hold">
                            <p:stCondLst>
                              <p:cond delay="1750"/>
                            </p:stCondLst>
                            <p:childTnLst>
                              <p:par>
                                <p:cTn id="29" presetID="22"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500"/>
                                  </p:stCondLst>
                                  <p:childTnLst>
                                    <p:set>
                                      <p:cBhvr>
                                        <p:cTn id="35" dur="1" fill="hold">
                                          <p:stCondLst>
                                            <p:cond delay="0"/>
                                          </p:stCondLst>
                                        </p:cTn>
                                        <p:tgtEl>
                                          <p:spTgt spid="15"/>
                                        </p:tgtEl>
                                        <p:attrNameLst>
                                          <p:attrName>style.visibility</p:attrName>
                                        </p:attrNameLst>
                                      </p:cBhvr>
                                      <p:to>
                                        <p:strVal val="visible"/>
                                      </p:to>
                                    </p:set>
                                    <p:animEffect transition="in" filter="wipe(up)">
                                      <p:cBhvr>
                                        <p:cTn id="36" dur="2250"/>
                                        <p:tgtEl>
                                          <p:spTgt spid="15"/>
                                        </p:tgtEl>
                                      </p:cBhvr>
                                    </p:animEffect>
                                  </p:childTnLst>
                                </p:cTn>
                              </p:par>
                              <p:par>
                                <p:cTn id="37" presetID="22" presetClass="entr" presetSubtype="1" fill="hold" grpId="0" nodeType="withEffect">
                                  <p:stCondLst>
                                    <p:cond delay="500"/>
                                  </p:stCondLst>
                                  <p:childTnLst>
                                    <p:set>
                                      <p:cBhvr>
                                        <p:cTn id="38" dur="1" fill="hold">
                                          <p:stCondLst>
                                            <p:cond delay="0"/>
                                          </p:stCondLst>
                                        </p:cTn>
                                        <p:tgtEl>
                                          <p:spTgt spid="14"/>
                                        </p:tgtEl>
                                        <p:attrNameLst>
                                          <p:attrName>style.visibility</p:attrName>
                                        </p:attrNameLst>
                                      </p:cBhvr>
                                      <p:to>
                                        <p:strVal val="visible"/>
                                      </p:to>
                                    </p:set>
                                    <p:animEffect transition="in" filter="wipe(up)">
                                      <p:cBhvr>
                                        <p:cTn id="39" dur="2250"/>
                                        <p:tgtEl>
                                          <p:spTgt spid="14"/>
                                        </p:tgtEl>
                                      </p:cBhvr>
                                    </p:animEffect>
                                  </p:childTnLst>
                                </p:cTn>
                              </p:par>
                              <p:par>
                                <p:cTn id="40" presetID="21" presetClass="entr" presetSubtype="1" fill="hold" grpId="0" nodeType="withEffect">
                                  <p:stCondLst>
                                    <p:cond delay="500"/>
                                  </p:stCondLst>
                                  <p:childTnLst>
                                    <p:set>
                                      <p:cBhvr>
                                        <p:cTn id="41" dur="1" fill="hold">
                                          <p:stCondLst>
                                            <p:cond delay="0"/>
                                          </p:stCondLst>
                                        </p:cTn>
                                        <p:tgtEl>
                                          <p:spTgt spid="5"/>
                                        </p:tgtEl>
                                        <p:attrNameLst>
                                          <p:attrName>style.visibility</p:attrName>
                                        </p:attrNameLst>
                                      </p:cBhvr>
                                      <p:to>
                                        <p:strVal val="visible"/>
                                      </p:to>
                                    </p:set>
                                    <p:animEffect transition="in" filter="wheel(1)">
                                      <p:cBhvr>
                                        <p:cTn id="42" dur="2000"/>
                                        <p:tgtEl>
                                          <p:spTgt spid="5"/>
                                        </p:tgtEl>
                                      </p:cBhvr>
                                    </p:animEffect>
                                  </p:childTnLst>
                                </p:cTn>
                              </p:par>
                              <p:par>
                                <p:cTn id="43" presetID="21" presetClass="entr" presetSubtype="1" fill="hold" grpId="0" nodeType="withEffect">
                                  <p:stCondLst>
                                    <p:cond delay="500"/>
                                  </p:stCondLst>
                                  <p:childTnLst>
                                    <p:set>
                                      <p:cBhvr>
                                        <p:cTn id="44" dur="1" fill="hold">
                                          <p:stCondLst>
                                            <p:cond delay="0"/>
                                          </p:stCondLst>
                                        </p:cTn>
                                        <p:tgtEl>
                                          <p:spTgt spid="8"/>
                                        </p:tgtEl>
                                        <p:attrNameLst>
                                          <p:attrName>style.visibility</p:attrName>
                                        </p:attrNameLst>
                                      </p:cBhvr>
                                      <p:to>
                                        <p:strVal val="visible"/>
                                      </p:to>
                                    </p:set>
                                    <p:animEffect transition="in" filter="wheel(1)">
                                      <p:cBhvr>
                                        <p:cTn id="45" dur="2000"/>
                                        <p:tgtEl>
                                          <p:spTgt spid="8"/>
                                        </p:tgtEl>
                                      </p:cBhvr>
                                    </p:animEffect>
                                  </p:childTnLst>
                                </p:cTn>
                              </p:par>
                            </p:childTnLst>
                          </p:cTn>
                        </p:par>
                        <p:par>
                          <p:cTn id="46" fill="hold">
                            <p:stCondLst>
                              <p:cond delay="2750"/>
                            </p:stCondLst>
                            <p:childTnLst>
                              <p:par>
                                <p:cTn id="47" presetID="10" presetClass="entr" presetSubtype="0"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12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 grpId="0"/>
      <p:bldP spid="14" grpId="0" animBg="1"/>
      <p:bldP spid="10" grpId="0" animBg="1"/>
      <p:bldP spid="12" grpId="0" animBg="1"/>
      <p:bldP spid="13" grpId="0"/>
      <p:bldP spid="15" grpId="0" animBg="1"/>
      <p:bldP spid="5" grpId="0" animBg="1"/>
      <p:bldP spid="8" grpId="0" animBg="1"/>
      <p:bldP spid="17" grpId="0" animBg="1"/>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557407" y="1226338"/>
            <a:ext cx="6695846" cy="830997"/>
          </a:xfrm>
          <a:prstGeom prst="rect">
            <a:avLst/>
          </a:prstGeom>
          <a:noFill/>
          <a:ln>
            <a:solidFill>
              <a:schemeClr val="tx1"/>
            </a:solidFill>
          </a:ln>
        </p:spPr>
        <p:txBody>
          <a:bodyPr wrap="square" rtlCol="0">
            <a:spAutoFit/>
          </a:bodyPr>
          <a:lstStyle/>
          <a:p>
            <a:pPr marL="285750" indent="-285750" algn="just">
              <a:buFont typeface="Wingdings" panose="05000000000000000000" pitchFamily="2" charset="2"/>
              <a:buChar char="l"/>
            </a:pPr>
            <a:r>
              <a:rPr lang="ja-JP" altLang="en-US" sz="2400" dirty="0">
                <a:latin typeface="AR丸ゴシック体M" panose="020F0609000000000000" pitchFamily="49" charset="-128"/>
                <a:ea typeface="AR丸ゴシック体M" panose="020F0609000000000000" pitchFamily="49" charset="-128"/>
              </a:rPr>
              <a:t>何通りも答えがあることに</a:t>
            </a:r>
            <a:r>
              <a:rPr lang="ja-JP" altLang="en-US" sz="2400" dirty="0" smtClean="0">
                <a:latin typeface="AR丸ゴシック体M" panose="020F0609000000000000" pitchFamily="49" charset="-128"/>
                <a:ea typeface="AR丸ゴシック体M" panose="020F0609000000000000" pitchFamily="49" charset="-128"/>
              </a:rPr>
              <a:t>気付く</a:t>
            </a:r>
            <a:endParaRPr lang="en-US" altLang="ja-JP" sz="2400" dirty="0">
              <a:latin typeface="AR丸ゴシック体M" panose="020F0609000000000000" pitchFamily="49" charset="-128"/>
              <a:ea typeface="AR丸ゴシック体M" panose="020F0609000000000000" pitchFamily="49" charset="-128"/>
            </a:endParaRPr>
          </a:p>
          <a:p>
            <a:pPr marL="285750" indent="-285750" algn="just">
              <a:buFont typeface="Wingdings" panose="05000000000000000000" pitchFamily="2" charset="2"/>
              <a:buChar char="l"/>
            </a:pPr>
            <a:r>
              <a:rPr lang="ja-JP" altLang="en-US" sz="2400" dirty="0" smtClean="0">
                <a:latin typeface="AR丸ゴシック体M" panose="020F0609000000000000" pitchFamily="49" charset="-128"/>
                <a:ea typeface="AR丸ゴシック体M" panose="020F0609000000000000" pitchFamily="49" charset="-128"/>
              </a:rPr>
              <a:t>自分の答えが合っているのだろうかと考える</a:t>
            </a:r>
            <a:endParaRPr lang="ja-JP" altLang="en-US" sz="2400" dirty="0">
              <a:latin typeface="AR丸ゴシック体M" panose="020F0609000000000000" pitchFamily="49" charset="-128"/>
              <a:ea typeface="AR丸ゴシック体M" panose="020F0609000000000000" pitchFamily="49" charset="-128"/>
            </a:endParaRPr>
          </a:p>
        </p:txBody>
      </p:sp>
      <p:sp>
        <p:nvSpPr>
          <p:cNvPr id="12" name="テキスト ボックス 11"/>
          <p:cNvSpPr txBox="1"/>
          <p:nvPr/>
        </p:nvSpPr>
        <p:spPr>
          <a:xfrm>
            <a:off x="1879492" y="4897955"/>
            <a:ext cx="8276776" cy="1261884"/>
          </a:xfrm>
          <a:prstGeom prst="rect">
            <a:avLst/>
          </a:prstGeom>
          <a:solidFill>
            <a:srgbClr val="FFFF99"/>
          </a:solidFill>
          <a:ln w="19050">
            <a:solidFill>
              <a:srgbClr val="FF0000"/>
            </a:solidFill>
          </a:ln>
        </p:spPr>
        <p:txBody>
          <a:bodyPr wrap="square" rtlCol="0">
            <a:spAutoFit/>
          </a:bodyPr>
          <a:lstStyle/>
          <a:p>
            <a:r>
              <a:rPr lang="ja-JP" altLang="en-US" sz="2000" dirty="0" smtClean="0">
                <a:latin typeface="AR P丸ゴシック体E" panose="020F0900000000000000" pitchFamily="50" charset="-128"/>
                <a:ea typeface="AR P丸ゴシック体E" panose="020F0900000000000000" pitchFamily="50" charset="-128"/>
              </a:rPr>
              <a:t>表のよさを感じ取らせるとともに，学習意欲を持たせるためには，</a:t>
            </a:r>
            <a:endParaRPr lang="en-US" altLang="ja-JP" sz="2000" dirty="0" smtClean="0">
              <a:latin typeface="AR P丸ゴシック体E" panose="020F0900000000000000" pitchFamily="50" charset="-128"/>
              <a:ea typeface="AR P丸ゴシック体E" panose="020F0900000000000000" pitchFamily="50" charset="-128"/>
            </a:endParaRPr>
          </a:p>
          <a:p>
            <a:r>
              <a:rPr lang="ja-JP" altLang="en-US" sz="2000" dirty="0" smtClean="0">
                <a:latin typeface="AR P丸ゴシック体E" panose="020F0900000000000000" pitchFamily="50" charset="-128"/>
                <a:ea typeface="AR P丸ゴシック体E" panose="020F0900000000000000" pitchFamily="50" charset="-128"/>
              </a:rPr>
              <a:t>児童自身と友達の考えの間に</a:t>
            </a:r>
            <a:r>
              <a:rPr lang="ja-JP" altLang="en-US" sz="2800" dirty="0" smtClean="0">
                <a:solidFill>
                  <a:srgbClr val="FF0000"/>
                </a:solidFill>
                <a:latin typeface="AR P丸ゴシック体E" panose="020F0900000000000000" pitchFamily="50" charset="-128"/>
                <a:ea typeface="AR P丸ゴシック体E" panose="020F0900000000000000" pitchFamily="50" charset="-128"/>
              </a:rPr>
              <a:t>ずれ</a:t>
            </a:r>
            <a:r>
              <a:rPr lang="ja-JP" altLang="en-US" sz="2800" dirty="0" smtClean="0">
                <a:latin typeface="AR P丸ゴシック体E" panose="020F0900000000000000" pitchFamily="50" charset="-128"/>
                <a:ea typeface="AR P丸ゴシック体E" panose="020F0900000000000000" pitchFamily="50" charset="-128"/>
              </a:rPr>
              <a:t>や</a:t>
            </a:r>
            <a:r>
              <a:rPr lang="ja-JP" altLang="en-US" sz="2800" dirty="0" smtClean="0">
                <a:solidFill>
                  <a:srgbClr val="FF0000"/>
                </a:solidFill>
                <a:latin typeface="AR P丸ゴシック体E" panose="020F0900000000000000" pitchFamily="50" charset="-128"/>
                <a:ea typeface="AR P丸ゴシック体E" panose="020F0900000000000000" pitchFamily="50" charset="-128"/>
              </a:rPr>
              <a:t>疑問</a:t>
            </a:r>
            <a:r>
              <a:rPr lang="ja-JP" altLang="en-US" sz="2000" dirty="0" smtClean="0">
                <a:latin typeface="AR P丸ゴシック体E" panose="020F0900000000000000" pitchFamily="50" charset="-128"/>
                <a:ea typeface="AR P丸ゴシック体E" panose="020F0900000000000000" pitchFamily="50" charset="-128"/>
              </a:rPr>
              <a:t>を生じさせるとよいでしょう。</a:t>
            </a:r>
            <a:endParaRPr lang="en-US" altLang="ja-JP" sz="2000" dirty="0" smtClean="0">
              <a:latin typeface="AR P丸ゴシック体E" panose="020F0900000000000000" pitchFamily="50" charset="-128"/>
              <a:ea typeface="AR P丸ゴシック体E" panose="020F0900000000000000" pitchFamily="50" charset="-128"/>
            </a:endParaRPr>
          </a:p>
          <a:p>
            <a:r>
              <a:rPr lang="ja-JP" altLang="en-US" sz="2000" dirty="0" smtClean="0">
                <a:latin typeface="AR P丸ゴシック体E" panose="020F0900000000000000" pitchFamily="50" charset="-128"/>
                <a:ea typeface="AR P丸ゴシック体E" panose="020F0900000000000000" pitchFamily="50" charset="-128"/>
              </a:rPr>
              <a:t>課題を</a:t>
            </a:r>
            <a:r>
              <a:rPr lang="ja-JP" altLang="en-US" sz="2800" dirty="0" smtClean="0">
                <a:latin typeface="AR P丸ゴシック体E" panose="020F0900000000000000" pitchFamily="50" charset="-128"/>
                <a:ea typeface="AR P丸ゴシック体E" panose="020F0900000000000000" pitchFamily="50" charset="-128"/>
              </a:rPr>
              <a:t>自分</a:t>
            </a:r>
            <a:r>
              <a:rPr lang="ja-JP" altLang="en-US" sz="2800" dirty="0">
                <a:latin typeface="AR P丸ゴシック体E" panose="020F0900000000000000" pitchFamily="50" charset="-128"/>
                <a:ea typeface="AR P丸ゴシック体E" panose="020F0900000000000000" pitchFamily="50" charset="-128"/>
              </a:rPr>
              <a:t>のことと</a:t>
            </a:r>
            <a:r>
              <a:rPr lang="ja-JP" altLang="en-US" sz="2800" dirty="0" smtClean="0">
                <a:latin typeface="AR P丸ゴシック体E" panose="020F0900000000000000" pitchFamily="50" charset="-128"/>
                <a:ea typeface="AR P丸ゴシック体E" panose="020F0900000000000000" pitchFamily="50" charset="-128"/>
              </a:rPr>
              <a:t>して</a:t>
            </a:r>
            <a:r>
              <a:rPr lang="ja-JP" altLang="en-US" sz="2000" dirty="0" smtClean="0">
                <a:latin typeface="AR P丸ゴシック体E" panose="020F0900000000000000" pitchFamily="50" charset="-128"/>
                <a:ea typeface="AR P丸ゴシック体E" panose="020F0900000000000000" pitchFamily="50" charset="-128"/>
              </a:rPr>
              <a:t>捉えさせるようにすることが重要です。</a:t>
            </a:r>
            <a:endParaRPr lang="en-US" altLang="ja-JP" sz="2000" dirty="0">
              <a:latin typeface="AR P丸ゴシック体E" panose="020F0900000000000000" pitchFamily="50" charset="-128"/>
              <a:ea typeface="AR P丸ゴシック体E" panose="020F0900000000000000" pitchFamily="50" charset="-128"/>
            </a:endParaRPr>
          </a:p>
        </p:txBody>
      </p:sp>
      <p:sp>
        <p:nvSpPr>
          <p:cNvPr id="20" name="テキスト ボックス 19"/>
          <p:cNvSpPr txBox="1"/>
          <p:nvPr/>
        </p:nvSpPr>
        <p:spPr>
          <a:xfrm>
            <a:off x="3689648" y="2862280"/>
            <a:ext cx="4431364" cy="830997"/>
          </a:xfrm>
          <a:prstGeom prst="rect">
            <a:avLst/>
          </a:prstGeom>
          <a:noFill/>
        </p:spPr>
        <p:txBody>
          <a:bodyPr wrap="square" rtlCol="0">
            <a:spAutoFit/>
          </a:bodyPr>
          <a:lstStyle/>
          <a:p>
            <a:pPr marL="457200" indent="-457200" algn="just">
              <a:buFont typeface="Calibri" panose="020F0502020204030204" pitchFamily="34" charset="0"/>
              <a:buChar char="⃝"/>
            </a:pPr>
            <a:r>
              <a:rPr lang="ja-JP" altLang="en-US" sz="2400" dirty="0">
                <a:latin typeface="AR P丸ゴシック体E" panose="020F0900000000000000" pitchFamily="50" charset="-128"/>
                <a:ea typeface="AR P丸ゴシック体E" panose="020F0900000000000000" pitchFamily="50" charset="-128"/>
              </a:rPr>
              <a:t>自分の</a:t>
            </a:r>
            <a:r>
              <a:rPr lang="ja-JP" altLang="en-US" sz="2400" dirty="0" smtClean="0">
                <a:latin typeface="AR P丸ゴシック体E" panose="020F0900000000000000" pitchFamily="50" charset="-128"/>
                <a:ea typeface="AR P丸ゴシック体E" panose="020F0900000000000000" pitchFamily="50" charset="-128"/>
              </a:rPr>
              <a:t>答えを確かめたくなる</a:t>
            </a:r>
            <a:endParaRPr lang="en-US" altLang="ja-JP" sz="2400" dirty="0" smtClean="0">
              <a:latin typeface="AR P丸ゴシック体E" panose="020F0900000000000000" pitchFamily="50" charset="-128"/>
              <a:ea typeface="AR P丸ゴシック体E" panose="020F0900000000000000" pitchFamily="50" charset="-128"/>
            </a:endParaRPr>
          </a:p>
          <a:p>
            <a:pPr marL="457200" indent="-457200" algn="just">
              <a:buFont typeface="Calibri" panose="020F0502020204030204" pitchFamily="34" charset="0"/>
              <a:buChar char="⃝"/>
            </a:pPr>
            <a:r>
              <a:rPr lang="ja-JP" altLang="en-US" sz="2400" dirty="0" smtClean="0">
                <a:latin typeface="AR P丸ゴシック体E" panose="020F0900000000000000" pitchFamily="50" charset="-128"/>
                <a:ea typeface="AR P丸ゴシック体E" panose="020F0900000000000000" pitchFamily="50" charset="-128"/>
              </a:rPr>
              <a:t>友達に聞きたいと思う</a:t>
            </a:r>
            <a:endParaRPr lang="en-US" altLang="ja-JP" sz="2400" dirty="0">
              <a:latin typeface="AR P丸ゴシック体E" panose="020F0900000000000000" pitchFamily="50" charset="-128"/>
              <a:ea typeface="AR P丸ゴシック体E" panose="020F0900000000000000" pitchFamily="50" charset="-128"/>
            </a:endParaRPr>
          </a:p>
        </p:txBody>
      </p:sp>
      <p:sp>
        <p:nvSpPr>
          <p:cNvPr id="23" name="左矢印 22"/>
          <p:cNvSpPr/>
          <p:nvPr/>
        </p:nvSpPr>
        <p:spPr>
          <a:xfrm rot="16200000">
            <a:off x="5629137" y="2025405"/>
            <a:ext cx="552388" cy="932360"/>
          </a:xfrm>
          <a:prstGeom prst="leftArrow">
            <a:avLst/>
          </a:prstGeom>
          <a:solidFill>
            <a:srgbClr val="FFCC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テキスト ボックス 7"/>
          <p:cNvSpPr txBox="1"/>
          <p:nvPr/>
        </p:nvSpPr>
        <p:spPr>
          <a:xfrm>
            <a:off x="1448527" y="3962224"/>
            <a:ext cx="8905136" cy="830997"/>
          </a:xfrm>
          <a:prstGeom prst="rect">
            <a:avLst/>
          </a:prstGeom>
          <a:noFill/>
          <a:ln w="12700">
            <a:noFill/>
            <a:prstDash val="sysDash"/>
          </a:ln>
        </p:spPr>
        <p:txBody>
          <a:bodyPr wrap="square" rtlCol="0">
            <a:spAutoFit/>
          </a:bodyPr>
          <a:lstStyle/>
          <a:p>
            <a:pPr algn="just"/>
            <a:r>
              <a:rPr lang="ja-JP" altLang="en-US" sz="2400" dirty="0">
                <a:latin typeface="AR P丸ゴシック体E" panose="020F0900000000000000" pitchFamily="50" charset="-128"/>
                <a:ea typeface="AR P丸ゴシック体E" panose="020F0900000000000000" pitchFamily="50" charset="-128"/>
              </a:rPr>
              <a:t>「</a:t>
            </a:r>
            <a:r>
              <a:rPr lang="ja-JP" altLang="en-US" sz="2400" dirty="0" smtClean="0">
                <a:latin typeface="AR P丸ゴシック体E" panose="020F0900000000000000" pitchFamily="50" charset="-128"/>
                <a:ea typeface="AR P丸ゴシック体E" panose="020F0900000000000000" pitchFamily="50" charset="-128"/>
              </a:rPr>
              <a:t>なぜ」「どうして」などの疑問が生じるとそれを確かめたくなります。それが学習意欲につながっていきます。</a:t>
            </a:r>
            <a:endParaRPr lang="en-US" altLang="ja-JP" sz="2400" dirty="0" smtClean="0">
              <a:latin typeface="AR P丸ゴシック体E" panose="020F0900000000000000" pitchFamily="50" charset="-128"/>
              <a:ea typeface="AR P丸ゴシック体E" panose="020F0900000000000000" pitchFamily="50" charset="-128"/>
            </a:endParaRPr>
          </a:p>
        </p:txBody>
      </p:sp>
      <p:sp>
        <p:nvSpPr>
          <p:cNvPr id="9" name="円形吹き出し 8"/>
          <p:cNvSpPr/>
          <p:nvPr/>
        </p:nvSpPr>
        <p:spPr>
          <a:xfrm>
            <a:off x="356885" y="4789969"/>
            <a:ext cx="1302026" cy="685800"/>
          </a:xfrm>
          <a:prstGeom prst="wedgeEllipseCallout">
            <a:avLst>
              <a:gd name="adj1" fmla="val 63089"/>
              <a:gd name="adj2" fmla="val 2104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14" name="正方形/長方形 13"/>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学習意欲を持たせたいんだけど・・・　③</a:t>
            </a:r>
            <a:endParaRPr lang="ja-JP" altLang="en-US" sz="2800" dirty="0">
              <a:solidFill>
                <a:schemeClr val="tx1"/>
              </a:solidFill>
            </a:endParaRPr>
          </a:p>
        </p:txBody>
      </p:sp>
      <p:sp>
        <p:nvSpPr>
          <p:cNvPr id="3" name="正方形/長方形 2"/>
          <p:cNvSpPr/>
          <p:nvPr/>
        </p:nvSpPr>
        <p:spPr>
          <a:xfrm>
            <a:off x="1895534" y="1091409"/>
            <a:ext cx="8276775" cy="2748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hlinkClick r:id="rId3"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59773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20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1000"/>
                                        <p:tgtEl>
                                          <p:spTgt spid="23"/>
                                        </p:tgtEl>
                                      </p:cBhvr>
                                    </p:animEffect>
                                  </p:childTnLst>
                                </p:cTn>
                              </p:par>
                            </p:childTnLst>
                          </p:cTn>
                        </p:par>
                        <p:par>
                          <p:cTn id="14" fill="hold">
                            <p:stCondLst>
                              <p:cond delay="20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125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5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750"/>
                                        <p:tgtEl>
                                          <p:spTgt spid="9"/>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1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0" grpId="0"/>
      <p:bldP spid="23" grpId="0" animBg="1"/>
      <p:bldP spid="8" grpId="0"/>
      <p:bldP spid="9"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テキスト ボックス 1"/>
          <p:cNvSpPr txBox="1"/>
          <p:nvPr/>
        </p:nvSpPr>
        <p:spPr>
          <a:xfrm>
            <a:off x="1983455" y="1056767"/>
            <a:ext cx="8648521" cy="492443"/>
          </a:xfrm>
          <a:prstGeom prst="rect">
            <a:avLst/>
          </a:prstGeom>
          <a:noFill/>
        </p:spPr>
        <p:txBody>
          <a:bodyPr wrap="none" rtlCol="0">
            <a:spAutoFit/>
          </a:bodyPr>
          <a:lstStyle/>
          <a:p>
            <a:r>
              <a:rPr kumimoji="1" lang="ja-JP" altLang="en-US" sz="2600" dirty="0" smtClean="0">
                <a:latin typeface="AR P丸ゴシック体E" panose="020F0900000000000000" pitchFamily="50" charset="-128"/>
                <a:ea typeface="AR P丸ゴシック体E" panose="020F0900000000000000" pitchFamily="50" charset="-128"/>
              </a:rPr>
              <a:t>「主体的・対話的で深い学び」は，授業方法ではありません。</a:t>
            </a:r>
            <a:endParaRPr kumimoji="1" lang="ja-JP" altLang="en-US" sz="2600" dirty="0">
              <a:latin typeface="AR P丸ゴシック体E" panose="020F0900000000000000" pitchFamily="50" charset="-128"/>
              <a:ea typeface="AR P丸ゴシック体E" panose="020F0900000000000000" pitchFamily="50" charset="-128"/>
            </a:endParaRPr>
          </a:p>
        </p:txBody>
      </p:sp>
      <p:sp>
        <p:nvSpPr>
          <p:cNvPr id="3" name="テキスト ボックス 2"/>
          <p:cNvSpPr txBox="1"/>
          <p:nvPr/>
        </p:nvSpPr>
        <p:spPr>
          <a:xfrm>
            <a:off x="1703730" y="2092217"/>
            <a:ext cx="9169498" cy="892552"/>
          </a:xfrm>
          <a:prstGeom prst="rect">
            <a:avLst/>
          </a:prstGeom>
          <a:noFill/>
        </p:spPr>
        <p:txBody>
          <a:bodyPr wrap="none" rtlCol="0">
            <a:spAutoFit/>
          </a:bodyPr>
          <a:lstStyle/>
          <a:p>
            <a:r>
              <a:rPr kumimoji="1" lang="ja-JP" altLang="en-US" sz="2600" dirty="0" smtClean="0">
                <a:latin typeface="AR P丸ゴシック体E" panose="020F0900000000000000" pitchFamily="50" charset="-128"/>
                <a:ea typeface="AR P丸ゴシック体E" panose="020F0900000000000000" pitchFamily="50" charset="-128"/>
              </a:rPr>
              <a:t>子供たちがどのように学び，</a:t>
            </a:r>
            <a:endParaRPr kumimoji="1" lang="en-US" altLang="ja-JP" sz="2600" dirty="0" smtClean="0">
              <a:latin typeface="AR P丸ゴシック体E" panose="020F0900000000000000" pitchFamily="50" charset="-128"/>
              <a:ea typeface="AR P丸ゴシック体E" panose="020F0900000000000000" pitchFamily="50" charset="-128"/>
            </a:endParaRPr>
          </a:p>
          <a:p>
            <a:r>
              <a:rPr kumimoji="1" lang="ja-JP" altLang="en-US" sz="2600" dirty="0" smtClean="0">
                <a:latin typeface="AR P丸ゴシック体E" panose="020F0900000000000000" pitchFamily="50" charset="-128"/>
                <a:ea typeface="AR P丸ゴシック体E" panose="020F0900000000000000" pitchFamily="50" charset="-128"/>
              </a:rPr>
              <a:t>学んだことをどう生かしていくかという，学び方を学ぶことです。</a:t>
            </a:r>
            <a:endParaRPr kumimoji="1" lang="ja-JP" altLang="en-US" sz="2600" dirty="0">
              <a:latin typeface="AR P丸ゴシック体E" panose="020F0900000000000000" pitchFamily="50" charset="-128"/>
              <a:ea typeface="AR P丸ゴシック体E" panose="020F0900000000000000" pitchFamily="50" charset="-128"/>
            </a:endParaRPr>
          </a:p>
        </p:txBody>
      </p:sp>
      <p:sp>
        <p:nvSpPr>
          <p:cNvPr id="4" name="テキスト ボックス 3"/>
          <p:cNvSpPr txBox="1"/>
          <p:nvPr/>
        </p:nvSpPr>
        <p:spPr>
          <a:xfrm>
            <a:off x="438579" y="3558554"/>
            <a:ext cx="11315918" cy="1292662"/>
          </a:xfrm>
          <a:prstGeom prst="rect">
            <a:avLst/>
          </a:prstGeom>
          <a:noFill/>
        </p:spPr>
        <p:txBody>
          <a:bodyPr wrap="none" rtlCol="0">
            <a:spAutoFit/>
          </a:bodyPr>
          <a:lstStyle/>
          <a:p>
            <a:r>
              <a:rPr kumimoji="1" lang="ja-JP" altLang="en-US" sz="2600" dirty="0" smtClean="0">
                <a:latin typeface="AR P丸ゴシック体E" panose="020F0900000000000000" pitchFamily="50" charset="-128"/>
                <a:ea typeface="AR P丸ゴシック体E" panose="020F0900000000000000" pitchFamily="50" charset="-128"/>
              </a:rPr>
              <a:t>子供たちが試行錯誤しながら様々な事柄にチャレンジし，</a:t>
            </a:r>
            <a:endParaRPr kumimoji="1" lang="en-US" altLang="ja-JP" sz="2600" dirty="0" smtClean="0">
              <a:latin typeface="AR P丸ゴシック体E" panose="020F0900000000000000" pitchFamily="50" charset="-128"/>
              <a:ea typeface="AR P丸ゴシック体E" panose="020F0900000000000000" pitchFamily="50" charset="-128"/>
            </a:endParaRPr>
          </a:p>
          <a:p>
            <a:endParaRPr kumimoji="1" lang="en-US" altLang="ja-JP" sz="2600" dirty="0" smtClean="0">
              <a:latin typeface="AR P丸ゴシック体E" panose="020F0900000000000000" pitchFamily="50" charset="-128"/>
              <a:ea typeface="AR P丸ゴシック体E" panose="020F0900000000000000" pitchFamily="50" charset="-128"/>
            </a:endParaRPr>
          </a:p>
          <a:p>
            <a:r>
              <a:rPr kumimoji="1" lang="ja-JP" altLang="en-US" sz="2600" dirty="0" smtClean="0">
                <a:latin typeface="AR P丸ゴシック体E" panose="020F0900000000000000" pitchFamily="50" charset="-128"/>
                <a:ea typeface="AR P丸ゴシック体E" panose="020F0900000000000000" pitchFamily="50" charset="-128"/>
              </a:rPr>
              <a:t>よりよい方法や考えを生み出し，それを生かそうとできる態度を育成するための</a:t>
            </a:r>
            <a:endParaRPr kumimoji="1" lang="ja-JP" altLang="en-US" sz="2600" dirty="0">
              <a:latin typeface="AR P丸ゴシック体E" panose="020F0900000000000000" pitchFamily="50" charset="-128"/>
              <a:ea typeface="AR P丸ゴシック体E" panose="020F0900000000000000" pitchFamily="50" charset="-128"/>
            </a:endParaRPr>
          </a:p>
        </p:txBody>
      </p:sp>
      <p:sp>
        <p:nvSpPr>
          <p:cNvPr id="5" name="テキスト ボックス 4"/>
          <p:cNvSpPr txBox="1"/>
          <p:nvPr/>
        </p:nvSpPr>
        <p:spPr>
          <a:xfrm>
            <a:off x="4304601" y="5455779"/>
            <a:ext cx="4357283" cy="492443"/>
          </a:xfrm>
          <a:prstGeom prst="rect">
            <a:avLst/>
          </a:prstGeom>
          <a:noFill/>
        </p:spPr>
        <p:txBody>
          <a:bodyPr wrap="none" rtlCol="0">
            <a:spAutoFit/>
          </a:bodyPr>
          <a:lstStyle/>
          <a:p>
            <a:r>
              <a:rPr kumimoji="1" lang="ja-JP" altLang="en-US" sz="2600" dirty="0" smtClean="0">
                <a:latin typeface="AR P丸ゴシック体E" panose="020F0900000000000000" pitchFamily="50" charset="-128"/>
                <a:ea typeface="AR P丸ゴシック体E" panose="020F0900000000000000" pitchFamily="50" charset="-128"/>
              </a:rPr>
              <a:t>授業に改善していきましょう。</a:t>
            </a:r>
            <a:endParaRPr kumimoji="1" lang="ja-JP" altLang="en-US" sz="2600" dirty="0">
              <a:latin typeface="AR P丸ゴシック体E" panose="020F0900000000000000" pitchFamily="50" charset="-128"/>
              <a:ea typeface="AR P丸ゴシック体E" panose="020F0900000000000000" pitchFamily="50" charset="-128"/>
            </a:endParaRPr>
          </a:p>
        </p:txBody>
      </p:sp>
      <p:sp>
        <p:nvSpPr>
          <p:cNvPr id="6" name="テキスト ボックス 5"/>
          <p:cNvSpPr txBox="1"/>
          <p:nvPr/>
        </p:nvSpPr>
        <p:spPr>
          <a:xfrm>
            <a:off x="192860" y="134202"/>
            <a:ext cx="1035861" cy="369332"/>
          </a:xfrm>
          <a:prstGeom prst="rect">
            <a:avLst/>
          </a:prstGeom>
          <a:solidFill>
            <a:srgbClr val="CCFFFF"/>
          </a:solidFill>
        </p:spPr>
        <p:txBody>
          <a:bodyPr wrap="none" rtlCol="0">
            <a:spAutoFit/>
          </a:bodyPr>
          <a:lstStyle/>
          <a:p>
            <a:r>
              <a:rPr kumimoji="1" lang="ja-JP" altLang="en-US" dirty="0" smtClean="0">
                <a:latin typeface="AR P丸ゴシック体E" panose="020F0900000000000000" pitchFamily="50" charset="-128"/>
                <a:ea typeface="AR P丸ゴシック体E" panose="020F0900000000000000" pitchFamily="50" charset="-128"/>
              </a:rPr>
              <a:t>はじめに</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8" name="テキスト ボックス 7"/>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Tree>
    <p:extLst>
      <p:ext uri="{BB962C8B-B14F-4D97-AF65-F5344CB8AC3E}">
        <p14:creationId xmlns:p14="http://schemas.microsoft.com/office/powerpoint/2010/main" val="121104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250"/>
                                        <p:tgtEl>
                                          <p:spTgt spid="2"/>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250"/>
                                        <p:tgtEl>
                                          <p:spTgt spid="3"/>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250"/>
                                        <p:tgtEl>
                                          <p:spTgt spid="4"/>
                                        </p:tgtEl>
                                      </p:cBhvr>
                                    </p:animEffect>
                                  </p:childTnLst>
                                </p:cTn>
                              </p:par>
                              <p:par>
                                <p:cTn id="14" presetID="10" presetClass="entr" presetSubtype="0" fill="hold" grpId="0" nodeType="withEffect">
                                  <p:stCondLst>
                                    <p:cond delay="25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250"/>
                                        <p:tgtEl>
                                          <p:spTgt spid="5"/>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縦書きテキスト プレースホルダー 2"/>
          <p:cNvSpPr txBox="1">
            <a:spLocks/>
          </p:cNvSpPr>
          <p:nvPr/>
        </p:nvSpPr>
        <p:spPr>
          <a:xfrm>
            <a:off x="819159" y="1191264"/>
            <a:ext cx="3228966" cy="494969"/>
          </a:xfrm>
          <a:prstGeom prst="rect">
            <a:avLst/>
          </a:prstGeom>
          <a:ln w="25400">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a:lstStyle>
          <a:p>
            <a:pPr marL="0" indent="0">
              <a:buFont typeface="Wingdings 2" pitchFamily="18" charset="2"/>
              <a:buNone/>
            </a:pPr>
            <a:r>
              <a:rPr lang="ja-JP" altLang="en-US" dirty="0" smtClean="0">
                <a:latin typeface="AR P丸ゴシック体E" panose="020F0900000000000000" pitchFamily="50" charset="-128"/>
                <a:ea typeface="AR P丸ゴシック体E" panose="020F0900000000000000" pitchFamily="50" charset="-128"/>
              </a:rPr>
              <a:t>□　問題提示の例　　</a:t>
            </a:r>
            <a:endParaRPr lang="ja-JP" altLang="en-US" dirty="0">
              <a:latin typeface="AR P丸ゴシック体E" panose="020F0900000000000000" pitchFamily="50" charset="-128"/>
              <a:ea typeface="AR P丸ゴシック体E" panose="020F0900000000000000" pitchFamily="50" charset="-128"/>
            </a:endParaRPr>
          </a:p>
        </p:txBody>
      </p:sp>
      <p:sp>
        <p:nvSpPr>
          <p:cNvPr id="5" name="角丸四角形 4"/>
          <p:cNvSpPr/>
          <p:nvPr/>
        </p:nvSpPr>
        <p:spPr>
          <a:xfrm>
            <a:off x="757777" y="1761585"/>
            <a:ext cx="9914466" cy="372078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8" name="テキスト ボックス 7"/>
          <p:cNvSpPr txBox="1"/>
          <p:nvPr/>
        </p:nvSpPr>
        <p:spPr>
          <a:xfrm>
            <a:off x="696381" y="5624822"/>
            <a:ext cx="9421994" cy="830997"/>
          </a:xfrm>
          <a:prstGeom prst="rect">
            <a:avLst/>
          </a:prstGeom>
          <a:solidFill>
            <a:srgbClr val="FFFF99"/>
          </a:solidFill>
          <a:ln>
            <a:solidFill>
              <a:srgbClr val="FF0000"/>
            </a:solidFill>
          </a:ln>
        </p:spPr>
        <p:txBody>
          <a:bodyPr wrap="square" rtlCol="0">
            <a:spAutoFit/>
          </a:bodyPr>
          <a:lstStyle/>
          <a:p>
            <a:r>
              <a:rPr kumimoji="1" lang="ja-JP" altLang="en-US" sz="2000" dirty="0" smtClean="0">
                <a:latin typeface="AR P丸ゴシック体E" panose="020F0900000000000000" pitchFamily="50" charset="-128"/>
                <a:ea typeface="AR P丸ゴシック体E" panose="020F0900000000000000" pitchFamily="50" charset="-128"/>
              </a:rPr>
              <a:t>考える力を付けさせるには，指導者が</a:t>
            </a:r>
            <a:r>
              <a:rPr lang="ja-JP" altLang="en-US" sz="2000" u="sng" dirty="0">
                <a:latin typeface="AR P丸ゴシック体E" panose="020F0900000000000000" pitchFamily="50" charset="-128"/>
                <a:ea typeface="AR P丸ゴシック体E" panose="020F0900000000000000" pitchFamily="50" charset="-128"/>
              </a:rPr>
              <a:t>準備</a:t>
            </a:r>
            <a:r>
              <a:rPr lang="ja-JP" altLang="en-US" sz="2000" u="sng" dirty="0" smtClean="0">
                <a:latin typeface="AR P丸ゴシック体E" panose="020F0900000000000000" pitchFamily="50" charset="-128"/>
                <a:ea typeface="AR P丸ゴシック体E" panose="020F0900000000000000" pitchFamily="50" charset="-128"/>
              </a:rPr>
              <a:t>をしすぎる</a:t>
            </a:r>
            <a:r>
              <a:rPr lang="ja-JP" altLang="en-US" sz="2000" dirty="0" smtClean="0">
                <a:latin typeface="AR P丸ゴシック体E" panose="020F0900000000000000" pitchFamily="50" charset="-128"/>
                <a:ea typeface="AR P丸ゴシック体E" panose="020F0900000000000000" pitchFamily="50" charset="-128"/>
              </a:rPr>
              <a:t>など</a:t>
            </a:r>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親切すぎない</a:t>
            </a:r>
            <a:r>
              <a:rPr kumimoji="1" lang="ja-JP" altLang="en-US" sz="2000" dirty="0" smtClean="0">
                <a:latin typeface="AR P丸ゴシック体E" panose="020F0900000000000000" pitchFamily="50" charset="-128"/>
                <a:ea typeface="AR P丸ゴシック体E" panose="020F0900000000000000" pitchFamily="50" charset="-128"/>
              </a:rPr>
              <a:t>こと，</a:t>
            </a:r>
            <a:endParaRPr kumimoji="1" lang="en-US" altLang="ja-JP" sz="2000" dirty="0" smtClean="0">
              <a:latin typeface="AR P丸ゴシック体E" panose="020F0900000000000000" pitchFamily="50" charset="-128"/>
              <a:ea typeface="AR P丸ゴシック体E" panose="020F0900000000000000" pitchFamily="50" charset="-128"/>
            </a:endParaRPr>
          </a:p>
          <a:p>
            <a:r>
              <a:rPr kumimoji="1" lang="ja-JP" altLang="en-US" sz="2000" dirty="0" smtClean="0">
                <a:latin typeface="AR P丸ゴシック体E" panose="020F0900000000000000" pitchFamily="50" charset="-128"/>
                <a:ea typeface="AR P丸ゴシック体E" panose="020F0900000000000000" pitchFamily="50" charset="-128"/>
              </a:rPr>
              <a:t>学習を通して気付かせたいことは，</a:t>
            </a:r>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単元全体を通して習得させる</a:t>
            </a:r>
            <a:r>
              <a:rPr kumimoji="1" lang="ja-JP" altLang="en-US" sz="2000" dirty="0" smtClean="0">
                <a:latin typeface="AR P丸ゴシック体E" panose="020F0900000000000000" pitchFamily="50" charset="-128"/>
                <a:ea typeface="AR P丸ゴシック体E" panose="020F0900000000000000" pitchFamily="50" charset="-128"/>
              </a:rPr>
              <a:t>ことが大切です。</a:t>
            </a:r>
            <a:endParaRPr kumimoji="1" lang="en-US" altLang="ja-JP" sz="2000" dirty="0" smtClean="0">
              <a:latin typeface="AR P丸ゴシック体E" panose="020F0900000000000000" pitchFamily="50" charset="-128"/>
              <a:ea typeface="AR P丸ゴシック体E" panose="020F0900000000000000" pitchFamily="50" charset="-128"/>
            </a:endParaRPr>
          </a:p>
        </p:txBody>
      </p:sp>
      <p:sp>
        <p:nvSpPr>
          <p:cNvPr id="21" name="円形吹き出し 20"/>
          <p:cNvSpPr/>
          <p:nvPr/>
        </p:nvSpPr>
        <p:spPr>
          <a:xfrm>
            <a:off x="10386744" y="5305422"/>
            <a:ext cx="1302026" cy="685800"/>
          </a:xfrm>
          <a:prstGeom prst="wedgeEllipseCallout">
            <a:avLst>
              <a:gd name="adj1" fmla="val -85178"/>
              <a:gd name="adj2" fmla="val 2455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22" name="正方形/長方形 21"/>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学習意欲を持たせたいんだけど・・・　④</a:t>
            </a:r>
            <a:endParaRPr lang="ja-JP" altLang="en-US" sz="2800" dirty="0">
              <a:solidFill>
                <a:schemeClr val="tx1"/>
              </a:solidFill>
            </a:endParaRPr>
          </a:p>
        </p:txBody>
      </p:sp>
      <p:sp>
        <p:nvSpPr>
          <p:cNvPr id="24" name="テキスト ボックス 23"/>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
        <p:nvSpPr>
          <p:cNvPr id="2" name="正方形/長方形 1"/>
          <p:cNvSpPr/>
          <p:nvPr/>
        </p:nvSpPr>
        <p:spPr>
          <a:xfrm>
            <a:off x="1572885" y="1883038"/>
            <a:ext cx="8503303" cy="3477875"/>
          </a:xfrm>
          <a:prstGeom prst="rect">
            <a:avLst/>
          </a:prstGeom>
        </p:spPr>
        <p:txBody>
          <a:bodyPr wrap="square">
            <a:spAutoFit/>
          </a:bodyPr>
          <a:lstStyle/>
          <a:p>
            <a:pPr marL="457200" indent="-457200">
              <a:buFont typeface="Wingdings" panose="05000000000000000000" pitchFamily="2" charset="2"/>
              <a:buChar char="p"/>
            </a:pPr>
            <a:r>
              <a:rPr lang="ja-JP" altLang="en-US" sz="2200" dirty="0"/>
              <a:t>問題の</a:t>
            </a:r>
            <a:r>
              <a:rPr lang="ja-JP" altLang="en-US" sz="2200" dirty="0">
                <a:latin typeface="AR丸ゴシック体E" panose="020F0909000000000000" pitchFamily="49" charset="-128"/>
                <a:ea typeface="AR丸ゴシック体E" panose="020F0909000000000000" pitchFamily="49" charset="-128"/>
              </a:rPr>
              <a:t>数字を空欄にし，「この数だったらできそう」と思う数を児童が当てはめて考えられるように</a:t>
            </a:r>
            <a:r>
              <a:rPr lang="ja-JP" altLang="en-US" sz="2200" dirty="0" smtClean="0">
                <a:latin typeface="AR丸ゴシック体E" panose="020F0909000000000000" pitchFamily="49" charset="-128"/>
                <a:ea typeface="AR丸ゴシック体E" panose="020F0909000000000000" pitchFamily="49" charset="-128"/>
              </a:rPr>
              <a:t>する</a:t>
            </a:r>
            <a:endParaRPr lang="en-US" altLang="ja-JP" sz="2200" dirty="0" smtClean="0">
              <a:latin typeface="AR丸ゴシック体E" panose="020F0909000000000000" pitchFamily="49" charset="-128"/>
              <a:ea typeface="AR丸ゴシック体E" panose="020F0909000000000000" pitchFamily="49" charset="-128"/>
            </a:endParaRPr>
          </a:p>
          <a:p>
            <a:endParaRPr lang="en-US" altLang="ja-JP" sz="2200" dirty="0" smtClean="0">
              <a:latin typeface="AR丸ゴシック体E" panose="020F0909000000000000" pitchFamily="49" charset="-128"/>
              <a:ea typeface="AR丸ゴシック体E" panose="020F0909000000000000" pitchFamily="49" charset="-128"/>
            </a:endParaRPr>
          </a:p>
          <a:p>
            <a:pPr marL="457200" indent="-457200">
              <a:buFont typeface="Wingdings" panose="05000000000000000000" pitchFamily="2" charset="2"/>
              <a:buChar char="p"/>
            </a:pPr>
            <a:r>
              <a:rPr lang="ja-JP" altLang="en-US" sz="2200" dirty="0">
                <a:latin typeface="AR丸ゴシック体E" panose="020F0909000000000000" pitchFamily="49" charset="-128"/>
                <a:ea typeface="AR丸ゴシック体E" panose="020F0909000000000000" pitchFamily="49" charset="-128"/>
              </a:rPr>
              <a:t>情報を整理しないで</a:t>
            </a:r>
            <a:r>
              <a:rPr lang="ja-JP" altLang="en-US" sz="2200" dirty="0"/>
              <a:t>提示</a:t>
            </a:r>
            <a:r>
              <a:rPr lang="ja-JP" altLang="en-US" sz="2200" dirty="0" smtClean="0"/>
              <a:t>する</a:t>
            </a:r>
            <a:endParaRPr lang="en-US" altLang="ja-JP" sz="2200" dirty="0" smtClean="0"/>
          </a:p>
          <a:p>
            <a:endParaRPr lang="en-US" altLang="ja-JP" sz="2200" dirty="0" smtClean="0"/>
          </a:p>
          <a:p>
            <a:pPr marL="457200" indent="-457200">
              <a:buFont typeface="Wingdings" panose="05000000000000000000" pitchFamily="2" charset="2"/>
              <a:buChar char="p"/>
            </a:pPr>
            <a:r>
              <a:rPr lang="ja-JP" altLang="en-US" sz="2200" dirty="0">
                <a:latin typeface="AR P丸ゴシック体E" panose="020F0900000000000000" pitchFamily="50" charset="-128"/>
                <a:ea typeface="AR P丸ゴシック体E" panose="020F0900000000000000" pitchFamily="50" charset="-128"/>
              </a:rPr>
              <a:t>たくさんの情報の中から，必要な情報を児童に選択</a:t>
            </a:r>
            <a:r>
              <a:rPr lang="ja-JP" altLang="en-US" sz="2200" dirty="0" smtClean="0">
                <a:latin typeface="AR P丸ゴシック体E" panose="020F0900000000000000" pitchFamily="50" charset="-128"/>
                <a:ea typeface="AR P丸ゴシック体E" panose="020F0900000000000000" pitchFamily="50" charset="-128"/>
              </a:rPr>
              <a:t>させる</a:t>
            </a:r>
            <a:endParaRPr lang="en-US" altLang="ja-JP" sz="2200" dirty="0" smtClean="0">
              <a:latin typeface="AR P丸ゴシック体E" panose="020F0900000000000000" pitchFamily="50" charset="-128"/>
              <a:ea typeface="AR P丸ゴシック体E" panose="020F0900000000000000" pitchFamily="50" charset="-128"/>
            </a:endParaRPr>
          </a:p>
          <a:p>
            <a:endParaRPr lang="en-US" altLang="ja-JP" sz="2200" dirty="0">
              <a:latin typeface="AR P丸ゴシック体E" panose="020F0900000000000000" pitchFamily="50" charset="-128"/>
              <a:ea typeface="AR P丸ゴシック体E" panose="020F0900000000000000" pitchFamily="50" charset="-128"/>
            </a:endParaRPr>
          </a:p>
          <a:p>
            <a:pPr marL="457200" indent="-457200">
              <a:buFont typeface="Wingdings" panose="05000000000000000000" pitchFamily="2" charset="2"/>
              <a:buChar char="p"/>
            </a:pPr>
            <a:r>
              <a:rPr lang="ja-JP" altLang="en-US" sz="2200" dirty="0">
                <a:latin typeface="AR P丸ゴシック体E" panose="020F0900000000000000" pitchFamily="50" charset="-128"/>
                <a:ea typeface="AR P丸ゴシック体E" panose="020F0900000000000000" pitchFamily="50" charset="-128"/>
              </a:rPr>
              <a:t>児童がかいた図形</a:t>
            </a:r>
            <a:r>
              <a:rPr lang="en-US" altLang="ja-JP" sz="2200" dirty="0">
                <a:latin typeface="AR P丸ゴシック体E" panose="020F0900000000000000" pitchFamily="50" charset="-128"/>
                <a:ea typeface="AR P丸ゴシック体E" panose="020F0900000000000000" pitchFamily="50" charset="-128"/>
              </a:rPr>
              <a:t>(</a:t>
            </a:r>
            <a:r>
              <a:rPr lang="ja-JP" altLang="en-US" sz="2200" dirty="0">
                <a:latin typeface="AR P丸ゴシック体E" panose="020F0900000000000000" pitchFamily="50" charset="-128"/>
                <a:ea typeface="AR P丸ゴシック体E" panose="020F0900000000000000" pitchFamily="50" charset="-128"/>
              </a:rPr>
              <a:t>例：長方形，台形など）などを</a:t>
            </a:r>
            <a:r>
              <a:rPr lang="ja-JP" altLang="en-US" sz="2200" dirty="0" smtClean="0">
                <a:latin typeface="AR P丸ゴシック体E" panose="020F0900000000000000" pitchFamily="50" charset="-128"/>
                <a:ea typeface="AR P丸ゴシック体E" panose="020F0900000000000000" pitchFamily="50" charset="-128"/>
              </a:rPr>
              <a:t>使う</a:t>
            </a:r>
            <a:endParaRPr lang="en-US" altLang="ja-JP" sz="2200" dirty="0" smtClean="0">
              <a:latin typeface="AR P丸ゴシック体E" panose="020F0900000000000000" pitchFamily="50" charset="-128"/>
              <a:ea typeface="AR P丸ゴシック体E" panose="020F0900000000000000" pitchFamily="50" charset="-128"/>
            </a:endParaRPr>
          </a:p>
          <a:p>
            <a:endParaRPr lang="en-US" altLang="ja-JP" sz="2200" dirty="0">
              <a:latin typeface="AR P丸ゴシック体E" panose="020F0900000000000000" pitchFamily="50" charset="-128"/>
              <a:ea typeface="AR P丸ゴシック体E" panose="020F0900000000000000" pitchFamily="50" charset="-128"/>
            </a:endParaRPr>
          </a:p>
          <a:p>
            <a:pPr marL="457200" indent="-457200">
              <a:buFont typeface="Wingdings" panose="05000000000000000000" pitchFamily="2" charset="2"/>
              <a:buChar char="p"/>
            </a:pPr>
            <a:r>
              <a:rPr lang="ja-JP" altLang="en-US" sz="2200" dirty="0">
                <a:latin typeface="AR P丸ゴシック体E" panose="020F0900000000000000" pitchFamily="50" charset="-128"/>
                <a:ea typeface="AR P丸ゴシック体E" panose="020F0900000000000000" pitchFamily="50" charset="-128"/>
              </a:rPr>
              <a:t>実物を提示</a:t>
            </a:r>
            <a:r>
              <a:rPr lang="ja-JP" altLang="en-US" sz="2200" dirty="0" smtClean="0">
                <a:latin typeface="AR P丸ゴシック体E" panose="020F0900000000000000" pitchFamily="50" charset="-128"/>
                <a:ea typeface="AR P丸ゴシック体E" panose="020F0900000000000000" pitchFamily="50" charset="-128"/>
              </a:rPr>
              <a:t>する                                                 など</a:t>
            </a:r>
            <a:endParaRPr lang="en-US" altLang="ja-JP" sz="2200" dirty="0"/>
          </a:p>
        </p:txBody>
      </p:sp>
    </p:spTree>
    <p:extLst>
      <p:ext uri="{BB962C8B-B14F-4D97-AF65-F5344CB8AC3E}">
        <p14:creationId xmlns:p14="http://schemas.microsoft.com/office/powerpoint/2010/main" val="294678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0"/>
                                        <p:tgtEl>
                                          <p:spTgt spid="5"/>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up)">
                                      <p:cBhvr>
                                        <p:cTn id="14" dur="5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heel(1)">
                                      <p:cBhvr>
                                        <p:cTn id="19" dur="2000"/>
                                        <p:tgtEl>
                                          <p:spTgt spid="8"/>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heel(1)">
                                      <p:cBhvr>
                                        <p:cTn id="22" dur="2000"/>
                                        <p:tgtEl>
                                          <p:spTgt spid="21"/>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1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5" grpId="0" animBg="1"/>
      <p:bldP spid="8" grpId="0" animBg="1"/>
      <p:bldP spid="21" grpId="0" animBg="1"/>
      <p:bldP spid="24" grpId="0" animBg="1"/>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50183" y="1863917"/>
            <a:ext cx="4121967" cy="1200329"/>
          </a:xfrm>
          <a:prstGeom prst="rect">
            <a:avLst/>
          </a:prstGeom>
          <a:noFill/>
          <a:ln>
            <a:noFill/>
          </a:ln>
        </p:spPr>
        <p:txBody>
          <a:bodyPr wrap="square" rtlCol="0">
            <a:spAutoFit/>
          </a:bodyPr>
          <a:lstStyle/>
          <a:p>
            <a:pPr marL="342892" indent="-342892">
              <a:buFont typeface="Calibri" panose="020F0502020204030204" pitchFamily="34" charset="0"/>
              <a:buChar char="⃝"/>
            </a:pPr>
            <a:r>
              <a:rPr lang="ja-JP" altLang="en-US" sz="2400" dirty="0"/>
              <a:t>疑問を出し合う</a:t>
            </a:r>
            <a:endParaRPr lang="en-US" altLang="ja-JP" sz="2400" dirty="0"/>
          </a:p>
          <a:p>
            <a:pPr marL="342892" indent="-342892">
              <a:buFont typeface="Calibri" panose="020F0502020204030204" pitchFamily="34" charset="0"/>
              <a:buChar char="⃝"/>
            </a:pPr>
            <a:r>
              <a:rPr lang="ja-JP" altLang="en-US" sz="2400" dirty="0"/>
              <a:t>立ち止まって考える</a:t>
            </a:r>
            <a:endParaRPr lang="en-US" altLang="ja-JP" sz="2400" dirty="0"/>
          </a:p>
          <a:p>
            <a:pPr marL="342892" indent="-342892">
              <a:buFont typeface="Calibri" panose="020F0502020204030204" pitchFamily="34" charset="0"/>
              <a:buChar char="⃝"/>
            </a:pPr>
            <a:r>
              <a:rPr lang="ja-JP" altLang="en-US" sz="2400" dirty="0"/>
              <a:t>思いや考えを共有する</a:t>
            </a:r>
            <a:endParaRPr lang="en-US" altLang="ja-JP" sz="2400" dirty="0"/>
          </a:p>
        </p:txBody>
      </p:sp>
      <p:sp>
        <p:nvSpPr>
          <p:cNvPr id="3" name="テキスト ボックス 2"/>
          <p:cNvSpPr txBox="1"/>
          <p:nvPr/>
        </p:nvSpPr>
        <p:spPr>
          <a:xfrm>
            <a:off x="933139" y="3380156"/>
            <a:ext cx="4937570" cy="523220"/>
          </a:xfrm>
          <a:prstGeom prst="rect">
            <a:avLst/>
          </a:prstGeom>
          <a:noFill/>
          <a:ln w="28575">
            <a:solidFill>
              <a:srgbClr val="FF0000"/>
            </a:solidFill>
          </a:ln>
        </p:spPr>
        <p:txBody>
          <a:bodyPr wrap="none" rtlCol="0">
            <a:spAutoFit/>
          </a:bodyPr>
          <a:lstStyle/>
          <a:p>
            <a:r>
              <a:rPr lang="ja-JP" altLang="en-US" sz="2800" dirty="0" smtClean="0"/>
              <a:t>それぞれの思いを伝え合う場</a:t>
            </a:r>
            <a:r>
              <a:rPr lang="ja-JP" altLang="en-US" sz="2800" dirty="0"/>
              <a:t>に</a:t>
            </a:r>
          </a:p>
        </p:txBody>
      </p:sp>
      <p:sp>
        <p:nvSpPr>
          <p:cNvPr id="4" name="テキスト ボックス 3"/>
          <p:cNvSpPr txBox="1"/>
          <p:nvPr/>
        </p:nvSpPr>
        <p:spPr>
          <a:xfrm>
            <a:off x="1650183" y="3889490"/>
            <a:ext cx="5262979" cy="1569660"/>
          </a:xfrm>
          <a:prstGeom prst="rect">
            <a:avLst/>
          </a:prstGeom>
          <a:noFill/>
        </p:spPr>
        <p:txBody>
          <a:bodyPr wrap="none" rtlCol="0">
            <a:spAutoFit/>
          </a:bodyPr>
          <a:lstStyle/>
          <a:p>
            <a:pPr marL="457200" indent="-457200">
              <a:buFont typeface="Wingdings" panose="05000000000000000000" pitchFamily="2" charset="2"/>
              <a:buChar char="l"/>
            </a:pPr>
            <a:r>
              <a:rPr lang="ja-JP" altLang="en-US" sz="2400" dirty="0"/>
              <a:t>思いや考えを共有</a:t>
            </a:r>
            <a:endParaRPr lang="en-US" altLang="ja-JP" sz="2400" dirty="0"/>
          </a:p>
          <a:p>
            <a:pPr marL="457200" indent="-457200">
              <a:buFont typeface="Wingdings" panose="05000000000000000000" pitchFamily="2" charset="2"/>
              <a:buChar char="l"/>
            </a:pPr>
            <a:r>
              <a:rPr lang="ja-JP" altLang="en-US" sz="2400" dirty="0"/>
              <a:t>問題意識の共有や解決方法の検討</a:t>
            </a:r>
            <a:endParaRPr lang="en-US" altLang="ja-JP" sz="2400" dirty="0"/>
          </a:p>
          <a:p>
            <a:pPr marL="457200" indent="-457200">
              <a:buFont typeface="Wingdings" panose="05000000000000000000" pitchFamily="2" charset="2"/>
              <a:buChar char="l"/>
            </a:pPr>
            <a:r>
              <a:rPr lang="ja-JP" altLang="en-US" sz="2400" dirty="0"/>
              <a:t>考えや答えの再検討</a:t>
            </a:r>
            <a:endParaRPr lang="en-US" altLang="ja-JP" sz="2400" dirty="0"/>
          </a:p>
          <a:p>
            <a:pPr marL="457200" indent="-457200">
              <a:buFont typeface="Wingdings" panose="05000000000000000000" pitchFamily="2" charset="2"/>
              <a:buChar char="l"/>
            </a:pPr>
            <a:r>
              <a:rPr lang="ja-JP" altLang="en-US" sz="2400" dirty="0"/>
              <a:t>アイディアの</a:t>
            </a:r>
            <a:r>
              <a:rPr lang="ja-JP" altLang="en-US" sz="2400" dirty="0" smtClean="0"/>
              <a:t>追体験　　　　　　など</a:t>
            </a:r>
            <a:endParaRPr lang="ja-JP" altLang="en-US" sz="2400" dirty="0"/>
          </a:p>
        </p:txBody>
      </p:sp>
      <p:sp>
        <p:nvSpPr>
          <p:cNvPr id="8" name="テキスト ボックス 7"/>
          <p:cNvSpPr txBox="1"/>
          <p:nvPr/>
        </p:nvSpPr>
        <p:spPr>
          <a:xfrm>
            <a:off x="933139" y="1302625"/>
            <a:ext cx="2319866" cy="523220"/>
          </a:xfrm>
          <a:prstGeom prst="rect">
            <a:avLst/>
          </a:prstGeom>
          <a:noFill/>
          <a:ln w="28575">
            <a:solidFill>
              <a:srgbClr val="FF0000"/>
            </a:solidFill>
          </a:ln>
        </p:spPr>
        <p:txBody>
          <a:bodyPr wrap="none" rtlCol="0">
            <a:spAutoFit/>
          </a:bodyPr>
          <a:lstStyle/>
          <a:p>
            <a:r>
              <a:rPr lang="ja-JP" altLang="en-US" sz="2800" dirty="0" smtClean="0"/>
              <a:t>話合いの内容</a:t>
            </a:r>
            <a:endParaRPr lang="ja-JP" altLang="en-US" sz="2800" dirty="0"/>
          </a:p>
        </p:txBody>
      </p:sp>
      <p:sp>
        <p:nvSpPr>
          <p:cNvPr id="5" name="下矢印 4"/>
          <p:cNvSpPr/>
          <p:nvPr/>
        </p:nvSpPr>
        <p:spPr>
          <a:xfrm>
            <a:off x="1228306" y="1835343"/>
            <a:ext cx="331596" cy="1514274"/>
          </a:xfrm>
          <a:prstGeom prst="downArrow">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話合い</a:t>
            </a:r>
            <a:r>
              <a:rPr lang="ja-JP" altLang="en-US" sz="2800" dirty="0" smtClean="0">
                <a:solidFill>
                  <a:schemeClr val="tx1"/>
                </a:solidFill>
              </a:rPr>
              <a:t>活動をどのように捉えればよいの？　①</a:t>
            </a:r>
            <a:endParaRPr lang="ja-JP" altLang="en-US" sz="2800" dirty="0">
              <a:solidFill>
                <a:schemeClr val="tx1"/>
              </a:solidFill>
            </a:endParaRPr>
          </a:p>
        </p:txBody>
      </p:sp>
      <p:sp>
        <p:nvSpPr>
          <p:cNvPr id="18" name="円形吹き出し 17"/>
          <p:cNvSpPr/>
          <p:nvPr/>
        </p:nvSpPr>
        <p:spPr>
          <a:xfrm>
            <a:off x="-10365" y="4771887"/>
            <a:ext cx="1302026" cy="685800"/>
          </a:xfrm>
          <a:prstGeom prst="wedgeEllipseCallout">
            <a:avLst>
              <a:gd name="adj1" fmla="val 55837"/>
              <a:gd name="adj2" fmla="val 774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19" name="正方形/長方形 18"/>
          <p:cNvSpPr/>
          <p:nvPr/>
        </p:nvSpPr>
        <p:spPr>
          <a:xfrm>
            <a:off x="933139" y="5580626"/>
            <a:ext cx="9873406" cy="541428"/>
          </a:xfrm>
          <a:prstGeom prst="rect">
            <a:avLst/>
          </a:prstGeom>
          <a:solidFill>
            <a:srgbClr val="FFFF99"/>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話合い</a:t>
            </a:r>
            <a:r>
              <a:rPr lang="ja-JP" altLang="en-US" sz="2800" dirty="0" smtClean="0">
                <a:solidFill>
                  <a:schemeClr val="tx1"/>
                </a:solidFill>
              </a:rPr>
              <a:t>活動の場は，</a:t>
            </a:r>
            <a:r>
              <a:rPr lang="ja-JP" altLang="en-US" sz="2800" dirty="0" smtClean="0">
                <a:solidFill>
                  <a:srgbClr val="FF0000"/>
                </a:solidFill>
                <a:latin typeface="AR P丸ゴシック体E" panose="020F0900000000000000" pitchFamily="50" charset="-128"/>
                <a:ea typeface="AR P丸ゴシック体E" panose="020F0900000000000000" pitchFamily="50" charset="-128"/>
              </a:rPr>
              <a:t>思いをつなぐ場</a:t>
            </a:r>
            <a:r>
              <a:rPr lang="ja-JP" altLang="en-US" sz="2800" dirty="0" smtClean="0">
                <a:solidFill>
                  <a:schemeClr val="tx1"/>
                </a:solidFill>
                <a:latin typeface="+mn-ea"/>
              </a:rPr>
              <a:t>でもあると</a:t>
            </a:r>
            <a:r>
              <a:rPr lang="ja-JP" altLang="en-US" sz="2800" dirty="0" smtClean="0">
                <a:solidFill>
                  <a:schemeClr val="tx1"/>
                </a:solidFill>
              </a:rPr>
              <a:t>捉えてみましょう</a:t>
            </a:r>
            <a:endParaRPr lang="ja-JP" altLang="en-US" sz="2800" dirty="0">
              <a:solidFill>
                <a:schemeClr val="tx1"/>
              </a:solidFill>
            </a:endParaRPr>
          </a:p>
        </p:txBody>
      </p:sp>
      <p:sp>
        <p:nvSpPr>
          <p:cNvPr id="11" name="テキスト ボックス 10">
            <a:hlinkClick r:id="rId3"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395027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750"/>
                                        <p:tgtEl>
                                          <p:spTgt spid="14"/>
                                        </p:tgtEl>
                                      </p:cBhvr>
                                    </p:animEffect>
                                  </p:childTnLst>
                                </p:cTn>
                              </p:par>
                            </p:childTnLst>
                          </p:cTn>
                        </p:par>
                        <p:par>
                          <p:cTn id="8" fill="hold">
                            <p:stCondLst>
                              <p:cond delay="1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75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2250"/>
                                        <p:tgtEl>
                                          <p:spTgt spid="5"/>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up)">
                                      <p:cBhvr>
                                        <p:cTn id="19" dur="225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up)">
                                      <p:cBhvr>
                                        <p:cTn id="24" dur="1750"/>
                                        <p:tgtEl>
                                          <p:spTgt spid="3"/>
                                        </p:tgtEl>
                                      </p:cBhvr>
                                    </p:animEffect>
                                  </p:childTnLst>
                                </p:cTn>
                              </p:par>
                            </p:childTnLst>
                          </p:cTn>
                        </p:par>
                        <p:par>
                          <p:cTn id="25" fill="hold">
                            <p:stCondLst>
                              <p:cond delay="1750"/>
                            </p:stCondLst>
                            <p:childTnLst>
                              <p:par>
                                <p:cTn id="26" presetID="22" presetClass="entr" presetSubtype="1"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up)">
                                      <p:cBhvr>
                                        <p:cTn id="28" dur="275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heel(4)">
                                      <p:cBhvr>
                                        <p:cTn id="33" dur="1250"/>
                                        <p:tgtEl>
                                          <p:spTgt spid="19"/>
                                        </p:tgtEl>
                                      </p:cBhvr>
                                    </p:animEffect>
                                  </p:childTnLst>
                                </p:cTn>
                              </p:par>
                              <p:par>
                                <p:cTn id="34" presetID="21" presetClass="entr" presetSubtype="4"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heel(4)">
                                      <p:cBhvr>
                                        <p:cTn id="36" dur="2250"/>
                                        <p:tgtEl>
                                          <p:spTgt spid="18"/>
                                        </p:tgtEl>
                                      </p:cBhvr>
                                    </p:animEffect>
                                  </p:childTnLst>
                                </p:cTn>
                              </p:par>
                            </p:childTnLst>
                          </p:cTn>
                        </p:par>
                        <p:par>
                          <p:cTn id="37" fill="hold">
                            <p:stCondLst>
                              <p:cond delay="2250"/>
                            </p:stCondLst>
                            <p:childTnLst>
                              <p:par>
                                <p:cTn id="38" presetID="10"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8" grpId="0" animBg="1"/>
      <p:bldP spid="5" grpId="0" animBg="1"/>
      <p:bldP spid="14" grpId="0" animBg="1"/>
      <p:bldP spid="18" grpId="0" animBg="1"/>
      <p:bldP spid="19"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600075" y="1703476"/>
            <a:ext cx="10706100" cy="3046988"/>
          </a:xfrm>
          <a:prstGeom prst="rect">
            <a:avLst/>
          </a:prstGeom>
          <a:solidFill>
            <a:srgbClr val="FFFFCC"/>
          </a:solidFill>
          <a:ln>
            <a:solidFill>
              <a:srgbClr val="FF0000"/>
            </a:solidFill>
          </a:ln>
        </p:spPr>
        <p:txBody>
          <a:bodyPr wrap="squar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形式的な話合い活動ではなく，どのようなことについて</a:t>
            </a:r>
            <a:r>
              <a:rPr kumimoji="1" lang="ja-JP" altLang="en-US" sz="2400" dirty="0" smtClean="0"/>
              <a:t>話し合いをしているのかという，</a:t>
            </a:r>
            <a:r>
              <a:rPr kumimoji="1" lang="ja-JP" altLang="en-US" sz="2400" dirty="0" smtClean="0">
                <a:solidFill>
                  <a:srgbClr val="FF0000"/>
                </a:solidFill>
              </a:rPr>
              <a:t>話合いの</a:t>
            </a:r>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目的を明確に</a:t>
            </a:r>
            <a:r>
              <a:rPr kumimoji="1" lang="ja-JP" altLang="en-US" sz="2400" dirty="0" smtClean="0"/>
              <a:t>し，それを</a:t>
            </a:r>
            <a:r>
              <a:rPr kumimoji="1" lang="ja-JP" altLang="en-US" sz="2400" dirty="0" smtClean="0">
                <a:latin typeface="AR P丸ゴシック体E" panose="020F0900000000000000" pitchFamily="50" charset="-128"/>
                <a:ea typeface="AR P丸ゴシック体E" panose="020F0900000000000000" pitchFamily="50" charset="-128"/>
              </a:rPr>
              <a:t>児童にも理解させながら継続して取り組む</a:t>
            </a:r>
            <a:r>
              <a:rPr kumimoji="1" lang="ja-JP" altLang="en-US" sz="2400" dirty="0" smtClean="0"/>
              <a:t>ことが大切です。</a:t>
            </a:r>
            <a:endParaRPr kumimoji="1" lang="en-US" altLang="ja-JP" sz="2400" dirty="0" smtClean="0"/>
          </a:p>
          <a:p>
            <a:r>
              <a:rPr kumimoji="1" lang="ja-JP" altLang="en-US" sz="2400" dirty="0" smtClean="0"/>
              <a:t>また，話し合いの場をお互いの</a:t>
            </a:r>
            <a:r>
              <a:rPr lang="ja-JP" altLang="en-US" sz="2400" dirty="0" smtClean="0">
                <a:solidFill>
                  <a:srgbClr val="FF0000"/>
                </a:solidFill>
                <a:latin typeface="AR P丸ゴシック体E" panose="020F0900000000000000" pitchFamily="50" charset="-128"/>
                <a:ea typeface="AR P丸ゴシック体E" panose="020F0900000000000000" pitchFamily="50" charset="-128"/>
              </a:rPr>
              <a:t>思いをつなぐ場</a:t>
            </a:r>
            <a:r>
              <a:rPr lang="ja-JP" altLang="en-US" sz="2400" dirty="0">
                <a:latin typeface="+mj-ea"/>
                <a:ea typeface="+mj-ea"/>
              </a:rPr>
              <a:t>でもあると</a:t>
            </a:r>
            <a:r>
              <a:rPr lang="ja-JP" altLang="en-US" sz="2400" dirty="0"/>
              <a:t>捉えて</a:t>
            </a:r>
            <a:r>
              <a:rPr lang="ja-JP" altLang="en-US" sz="2400" dirty="0" smtClean="0"/>
              <a:t>みましょう。</a:t>
            </a:r>
            <a:endParaRPr kumimoji="1" lang="en-US" altLang="ja-JP" sz="2400" dirty="0" smtClean="0"/>
          </a:p>
          <a:p>
            <a:endParaRPr kumimoji="1" lang="en-US" altLang="ja-JP" sz="2400" dirty="0" smtClean="0"/>
          </a:p>
          <a:p>
            <a:r>
              <a:rPr kumimoji="1" lang="ja-JP" altLang="en-US" sz="2400" dirty="0" smtClean="0">
                <a:solidFill>
                  <a:srgbClr val="0070C0"/>
                </a:solidFill>
                <a:latin typeface="AR P丸ゴシック体E" panose="020F0900000000000000" pitchFamily="50" charset="-128"/>
                <a:ea typeface="AR P丸ゴシック体E" panose="020F0900000000000000" pitchFamily="50" charset="-128"/>
              </a:rPr>
              <a:t>学力差</a:t>
            </a:r>
            <a:r>
              <a:rPr kumimoji="1" lang="ja-JP" altLang="en-US" sz="2400" dirty="0" smtClean="0"/>
              <a:t>があるため，話合い活動が難しいと考えることもあるでしょう。</a:t>
            </a:r>
            <a:endParaRPr kumimoji="1" lang="en-US" altLang="ja-JP" sz="2400" dirty="0" smtClean="0"/>
          </a:p>
          <a:p>
            <a:r>
              <a:rPr kumimoji="1" lang="ja-JP" altLang="en-US" sz="2400" dirty="0" smtClean="0"/>
              <a:t>話合い活動の目的をはっきりさせるだけでなく，普段から</a:t>
            </a:r>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お互いの思いを大切に</a:t>
            </a:r>
            <a:r>
              <a:rPr lang="ja-JP" altLang="en-US" sz="2400" dirty="0">
                <a:solidFill>
                  <a:srgbClr val="FF0000"/>
                </a:solidFill>
                <a:latin typeface="AR P丸ゴシック体E" panose="020F0900000000000000" pitchFamily="50" charset="-128"/>
                <a:ea typeface="AR P丸ゴシック体E" panose="020F0900000000000000" pitchFamily="50" charset="-128"/>
              </a:rPr>
              <a:t>する</a:t>
            </a:r>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学級づくり</a:t>
            </a:r>
            <a:r>
              <a:rPr kumimoji="1" lang="ja-JP" altLang="en-US" sz="2400" dirty="0" smtClean="0"/>
              <a:t>が重要です。</a:t>
            </a:r>
            <a:endParaRPr kumimoji="1" lang="ja-JP" altLang="en-US" sz="2400" dirty="0"/>
          </a:p>
        </p:txBody>
      </p:sp>
      <p:sp>
        <p:nvSpPr>
          <p:cNvPr id="12" name="円形吹き出し 11"/>
          <p:cNvSpPr/>
          <p:nvPr/>
        </p:nvSpPr>
        <p:spPr>
          <a:xfrm>
            <a:off x="10496550" y="4904364"/>
            <a:ext cx="1302026" cy="685800"/>
          </a:xfrm>
          <a:prstGeom prst="wedgeEllipseCallout">
            <a:avLst>
              <a:gd name="adj1" fmla="val -87738"/>
              <a:gd name="adj2" fmla="val -6759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16" name="正方形/長方形 15"/>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話合い</a:t>
            </a:r>
            <a:r>
              <a:rPr lang="ja-JP" altLang="en-US" sz="2800" dirty="0" smtClean="0">
                <a:solidFill>
                  <a:schemeClr val="tx1"/>
                </a:solidFill>
              </a:rPr>
              <a:t>活動をどのように捉えればよいの？　②</a:t>
            </a:r>
            <a:endParaRPr lang="ja-JP" altLang="en-US" sz="2800" dirty="0">
              <a:solidFill>
                <a:schemeClr val="tx1"/>
              </a:solidFill>
            </a:endParaRPr>
          </a:p>
        </p:txBody>
      </p:sp>
      <p:sp>
        <p:nvSpPr>
          <p:cNvPr id="17" name="テキスト ボックス 16"/>
          <p:cNvSpPr txBox="1"/>
          <p:nvPr/>
        </p:nvSpPr>
        <p:spPr>
          <a:xfrm>
            <a:off x="600075" y="5688622"/>
            <a:ext cx="10839449" cy="461665"/>
          </a:xfrm>
          <a:prstGeom prst="rect">
            <a:avLst/>
          </a:prstGeom>
          <a:noFill/>
          <a:ln w="28575">
            <a:solidFill>
              <a:srgbClr val="FF0000"/>
            </a:solidFill>
          </a:ln>
        </p:spPr>
        <p:txBody>
          <a:bodyPr wrap="square" rtlCol="0">
            <a:spAutoFit/>
          </a:bodyPr>
          <a:lstStyle/>
          <a:p>
            <a:r>
              <a:rPr lang="ja-JP" altLang="en-US" sz="2400" dirty="0" smtClean="0">
                <a:latin typeface="AR P丸ゴシック体E" panose="020F0900000000000000" pitchFamily="50" charset="-128"/>
                <a:ea typeface="AR P丸ゴシック体E" panose="020F0900000000000000" pitchFamily="50" charset="-128"/>
              </a:rPr>
              <a:t>発問</a:t>
            </a:r>
            <a:r>
              <a:rPr lang="ja-JP" altLang="en-US" sz="2200" dirty="0" smtClean="0">
                <a:latin typeface="AR P丸ゴシック体E" panose="020F0900000000000000" pitchFamily="50" charset="-128"/>
                <a:ea typeface="AR P丸ゴシック体E" panose="020F0900000000000000" pitchFamily="50" charset="-128"/>
              </a:rPr>
              <a:t>を工夫</a:t>
            </a:r>
            <a:r>
              <a:rPr lang="ja-JP" altLang="en-US" sz="2000" dirty="0" smtClean="0"/>
              <a:t>し，問題を解決できるよりよい方法を見いださせたり，理解を深めさせたりしてみましょう。</a:t>
            </a:r>
            <a:endParaRPr lang="ja-JP" altLang="en-US" sz="2000" dirty="0"/>
          </a:p>
        </p:txBody>
      </p:sp>
      <p:sp>
        <p:nvSpPr>
          <p:cNvPr id="20" name="テキスト ボックス 19"/>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3" action="ppaction://hlinksldjump"/>
              </a:rPr>
              <a:t>Home</a:t>
            </a:r>
            <a:endParaRPr kumimoji="1" lang="ja-JP" altLang="en-US" dirty="0"/>
          </a:p>
        </p:txBody>
      </p:sp>
    </p:spTree>
    <p:extLst>
      <p:ext uri="{BB962C8B-B14F-4D97-AF65-F5344CB8AC3E}">
        <p14:creationId xmlns:p14="http://schemas.microsoft.com/office/powerpoint/2010/main" val="3528886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25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2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000"/>
                                        <p:tgtEl>
                                          <p:spTgt spid="17"/>
                                        </p:tgtEl>
                                      </p:cBhvr>
                                    </p:animEffect>
                                    <p:anim calcmode="lin" valueType="num">
                                      <p:cBhvr>
                                        <p:cTn id="16" dur="1000" fill="hold"/>
                                        <p:tgtEl>
                                          <p:spTgt spid="17"/>
                                        </p:tgtEl>
                                        <p:attrNameLst>
                                          <p:attrName>ppt_x</p:attrName>
                                        </p:attrNameLst>
                                      </p:cBhvr>
                                      <p:tavLst>
                                        <p:tav tm="0">
                                          <p:val>
                                            <p:strVal val="#ppt_x"/>
                                          </p:val>
                                        </p:tav>
                                        <p:tav tm="100000">
                                          <p:val>
                                            <p:strVal val="#ppt_x"/>
                                          </p:val>
                                        </p:tav>
                                      </p:tavLst>
                                    </p:anim>
                                    <p:anim calcmode="lin" valueType="num">
                                      <p:cBhvr>
                                        <p:cTn id="17" dur="1000" fill="hold"/>
                                        <p:tgtEl>
                                          <p:spTgt spid="17"/>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1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7" grpId="0" animBg="1"/>
      <p:bldP spid="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50183" y="1721042"/>
            <a:ext cx="9808392" cy="1107996"/>
          </a:xfrm>
          <a:prstGeom prst="rect">
            <a:avLst/>
          </a:prstGeom>
          <a:noFill/>
          <a:ln>
            <a:noFill/>
          </a:ln>
        </p:spPr>
        <p:txBody>
          <a:bodyPr wrap="square" rtlCol="0">
            <a:spAutoFit/>
          </a:bodyPr>
          <a:lstStyle/>
          <a:p>
            <a:r>
              <a:rPr lang="ja-JP" altLang="en-US" sz="2200" dirty="0" smtClean="0"/>
              <a:t>児童が問題に取り組み，さまざまな考え方が出てくるでしょう。</a:t>
            </a:r>
            <a:endParaRPr lang="en-US" altLang="ja-JP" sz="2200" dirty="0" smtClean="0"/>
          </a:p>
          <a:p>
            <a:r>
              <a:rPr lang="ja-JP" altLang="en-US" sz="2200" dirty="0" smtClean="0"/>
              <a:t>しかし，ノートや黒板等にかいた通り，「図や式を順に読む」ことで話合いの時間を終わっていませんか。</a:t>
            </a:r>
            <a:endParaRPr lang="en-US" altLang="ja-JP" sz="2200" dirty="0"/>
          </a:p>
        </p:txBody>
      </p:sp>
      <p:sp>
        <p:nvSpPr>
          <p:cNvPr id="3" name="テキスト ボックス 2"/>
          <p:cNvSpPr txBox="1"/>
          <p:nvPr/>
        </p:nvSpPr>
        <p:spPr>
          <a:xfrm>
            <a:off x="952500" y="3110169"/>
            <a:ext cx="4857420" cy="523220"/>
          </a:xfrm>
          <a:prstGeom prst="rect">
            <a:avLst/>
          </a:prstGeom>
          <a:noFill/>
          <a:ln w="28575">
            <a:solidFill>
              <a:srgbClr val="FF0000"/>
            </a:solidFill>
          </a:ln>
        </p:spPr>
        <p:txBody>
          <a:bodyPr wrap="none" rtlCol="0">
            <a:spAutoFit/>
          </a:bodyPr>
          <a:lstStyle/>
          <a:p>
            <a:r>
              <a:rPr lang="ja-JP" altLang="en-US" sz="2800" dirty="0" smtClean="0"/>
              <a:t>いくつかの考え方を関連づける</a:t>
            </a:r>
            <a:endParaRPr lang="ja-JP" altLang="en-US" sz="2800" dirty="0"/>
          </a:p>
        </p:txBody>
      </p:sp>
      <p:sp>
        <p:nvSpPr>
          <p:cNvPr id="4" name="テキスト ボックス 3"/>
          <p:cNvSpPr txBox="1"/>
          <p:nvPr/>
        </p:nvSpPr>
        <p:spPr>
          <a:xfrm>
            <a:off x="1650183" y="3710011"/>
            <a:ext cx="10115270" cy="769441"/>
          </a:xfrm>
          <a:prstGeom prst="rect">
            <a:avLst/>
          </a:prstGeom>
          <a:noFill/>
        </p:spPr>
        <p:txBody>
          <a:bodyPr wrap="none" rtlCol="0">
            <a:spAutoFit/>
          </a:bodyPr>
          <a:lstStyle/>
          <a:p>
            <a:pPr marL="457200" indent="-457200">
              <a:buFont typeface="Wingdings" panose="05000000000000000000" pitchFamily="2" charset="2"/>
              <a:buChar char="l"/>
            </a:pPr>
            <a:r>
              <a:rPr lang="ja-JP" altLang="en-US" sz="2200" dirty="0" smtClean="0"/>
              <a:t>どうしてその図や式になると気付いたのか</a:t>
            </a:r>
            <a:endParaRPr lang="en-US" altLang="ja-JP" sz="2200" dirty="0" smtClean="0"/>
          </a:p>
          <a:p>
            <a:pPr marL="457200" indent="-457200">
              <a:buFont typeface="Wingdings" panose="05000000000000000000" pitchFamily="2" charset="2"/>
              <a:buChar char="l"/>
            </a:pPr>
            <a:r>
              <a:rPr lang="ja-JP" altLang="en-US" sz="2200" dirty="0" smtClean="0"/>
              <a:t>その図や式が正しいと言えるのか　　　　　などを，発表者や他の児童に質問する</a:t>
            </a:r>
            <a:endParaRPr lang="ja-JP" altLang="en-US" sz="2200" dirty="0"/>
          </a:p>
        </p:txBody>
      </p:sp>
      <p:sp>
        <p:nvSpPr>
          <p:cNvPr id="8" name="テキスト ボックス 7"/>
          <p:cNvSpPr txBox="1"/>
          <p:nvPr/>
        </p:nvSpPr>
        <p:spPr>
          <a:xfrm>
            <a:off x="933139" y="1235950"/>
            <a:ext cx="4838184" cy="523220"/>
          </a:xfrm>
          <a:prstGeom prst="rect">
            <a:avLst/>
          </a:prstGeom>
          <a:noFill/>
          <a:ln w="28575">
            <a:noFill/>
          </a:ln>
        </p:spPr>
        <p:txBody>
          <a:bodyPr wrap="none" rtlCol="0">
            <a:spAutoFit/>
          </a:bodyPr>
          <a:lstStyle/>
          <a:p>
            <a:r>
              <a:rPr lang="ja-JP" altLang="en-US" sz="2800" dirty="0" smtClean="0"/>
              <a:t>児童の考え方を取り上げるとき</a:t>
            </a:r>
            <a:endParaRPr lang="ja-JP" altLang="en-US" sz="2800" dirty="0"/>
          </a:p>
        </p:txBody>
      </p:sp>
      <p:sp>
        <p:nvSpPr>
          <p:cNvPr id="14" name="正方形/長方形 13"/>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話合い</a:t>
            </a:r>
            <a:r>
              <a:rPr lang="ja-JP" altLang="en-US" sz="2800" dirty="0" smtClean="0">
                <a:solidFill>
                  <a:schemeClr val="tx1"/>
                </a:solidFill>
              </a:rPr>
              <a:t>活動で，考えを深めるためにはどうすればいいの？</a:t>
            </a:r>
            <a:endParaRPr lang="ja-JP" altLang="en-US" sz="2800" dirty="0">
              <a:solidFill>
                <a:schemeClr val="tx1"/>
              </a:solidFill>
            </a:endParaRPr>
          </a:p>
        </p:txBody>
      </p:sp>
      <p:sp>
        <p:nvSpPr>
          <p:cNvPr id="18" name="円形吹き出し 17"/>
          <p:cNvSpPr/>
          <p:nvPr/>
        </p:nvSpPr>
        <p:spPr>
          <a:xfrm>
            <a:off x="282126" y="5254850"/>
            <a:ext cx="1302026" cy="685800"/>
          </a:xfrm>
          <a:prstGeom prst="wedgeEllipseCallout">
            <a:avLst>
              <a:gd name="adj1" fmla="val 41206"/>
              <a:gd name="adj2" fmla="val 5938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19" name="正方形/長方形 18"/>
          <p:cNvSpPr/>
          <p:nvPr/>
        </p:nvSpPr>
        <p:spPr>
          <a:xfrm>
            <a:off x="952500" y="6071961"/>
            <a:ext cx="8205788" cy="541428"/>
          </a:xfrm>
          <a:prstGeom prst="rect">
            <a:avLst/>
          </a:prstGeom>
          <a:solidFill>
            <a:srgbClr val="FFFF99"/>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smtClean="0">
                <a:solidFill>
                  <a:srgbClr val="FF0000"/>
                </a:solidFill>
                <a:latin typeface="AR P丸ゴシック体E" panose="020F0900000000000000" pitchFamily="50" charset="-128"/>
                <a:ea typeface="AR P丸ゴシック体E" panose="020F0900000000000000" pitchFamily="50" charset="-128"/>
              </a:rPr>
              <a:t>考え</a:t>
            </a:r>
            <a:r>
              <a:rPr lang="ja-JP" altLang="en-US" sz="2400" dirty="0" smtClean="0">
                <a:solidFill>
                  <a:srgbClr val="FF0000"/>
                </a:solidFill>
                <a:latin typeface="AR P丸ゴシック体E" panose="020F0900000000000000" pitchFamily="50" charset="-128"/>
                <a:ea typeface="AR P丸ゴシック体E" panose="020F0900000000000000" pitchFamily="50" charset="-128"/>
              </a:rPr>
              <a:t>をつなぐ場</a:t>
            </a:r>
            <a:r>
              <a:rPr lang="ja-JP" altLang="en-US" sz="2400" dirty="0">
                <a:solidFill>
                  <a:schemeClr val="tx1"/>
                </a:solidFill>
                <a:latin typeface="+mn-ea"/>
              </a:rPr>
              <a:t>である</a:t>
            </a:r>
            <a:r>
              <a:rPr lang="ja-JP" altLang="en-US" sz="2400">
                <a:solidFill>
                  <a:schemeClr val="tx1"/>
                </a:solidFill>
                <a:latin typeface="+mn-ea"/>
              </a:rPr>
              <a:t>と</a:t>
            </a:r>
            <a:r>
              <a:rPr lang="ja-JP" altLang="en-US" sz="2400" smtClean="0">
                <a:solidFill>
                  <a:schemeClr val="tx1"/>
                </a:solidFill>
              </a:rPr>
              <a:t>捉えて，話合い活動に取り組みましょう</a:t>
            </a:r>
            <a:r>
              <a:rPr lang="ja-JP" altLang="en-US" sz="2400" dirty="0" smtClean="0">
                <a:solidFill>
                  <a:schemeClr val="tx1"/>
                </a:solidFill>
              </a:rPr>
              <a:t>。</a:t>
            </a:r>
            <a:endParaRPr lang="ja-JP" altLang="en-US" sz="2400" dirty="0">
              <a:solidFill>
                <a:schemeClr val="tx1"/>
              </a:solidFill>
            </a:endParaRPr>
          </a:p>
        </p:txBody>
      </p:sp>
      <p:sp>
        <p:nvSpPr>
          <p:cNvPr id="11" name="テキスト ボックス 10"/>
          <p:cNvSpPr txBox="1"/>
          <p:nvPr/>
        </p:nvSpPr>
        <p:spPr>
          <a:xfrm>
            <a:off x="1650184" y="4804938"/>
            <a:ext cx="10115269" cy="769441"/>
          </a:xfrm>
          <a:prstGeom prst="rect">
            <a:avLst/>
          </a:prstGeom>
          <a:noFill/>
        </p:spPr>
        <p:txBody>
          <a:bodyPr wrap="square" rtlCol="0">
            <a:spAutoFit/>
          </a:bodyPr>
          <a:lstStyle/>
          <a:p>
            <a:pPr marL="457200" indent="-457200">
              <a:buFont typeface="Wingdings" panose="05000000000000000000" pitchFamily="2" charset="2"/>
              <a:buChar char="l"/>
            </a:pPr>
            <a:r>
              <a:rPr lang="ja-JP" altLang="en-US" sz="2200" dirty="0" smtClean="0"/>
              <a:t>分からない児童がいるはずだから，分からないだろうと考えられる問いを，教師が代わりに発表者以外の児童に問いかけ，ペアやグループで説明し合わせる</a:t>
            </a:r>
            <a:endParaRPr lang="ja-JP" altLang="en-US" sz="2200" dirty="0"/>
          </a:p>
        </p:txBody>
      </p:sp>
      <p:sp>
        <p:nvSpPr>
          <p:cNvPr id="12" name="テキスト ボックス 11">
            <a:hlinkClick r:id="rId3"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313581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750"/>
                                        <p:tgtEl>
                                          <p:spTgt spid="14"/>
                                        </p:tgtEl>
                                      </p:cBhvr>
                                    </p:animEffect>
                                  </p:childTnLst>
                                </p:cTn>
                              </p:par>
                            </p:childTnLst>
                          </p:cTn>
                        </p:par>
                        <p:par>
                          <p:cTn id="8" fill="hold">
                            <p:stCondLst>
                              <p:cond delay="175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1500"/>
                                        <p:tgtEl>
                                          <p:spTgt spid="8"/>
                                        </p:tgtEl>
                                      </p:cBhvr>
                                    </p:animEffect>
                                  </p:childTnLst>
                                </p:cTn>
                              </p:par>
                            </p:childTnLst>
                          </p:cTn>
                        </p:par>
                        <p:par>
                          <p:cTn id="12" fill="hold">
                            <p:stCondLst>
                              <p:cond delay="325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25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up)">
                                      <p:cBhvr>
                                        <p:cTn id="20" dur="1750"/>
                                        <p:tgtEl>
                                          <p:spTgt spid="3"/>
                                        </p:tgtEl>
                                      </p:cBhvr>
                                    </p:animEffect>
                                  </p:childTnLst>
                                </p:cTn>
                              </p:par>
                            </p:childTnLst>
                          </p:cTn>
                        </p:par>
                        <p:par>
                          <p:cTn id="21" fill="hold">
                            <p:stCondLst>
                              <p:cond delay="1750"/>
                            </p:stCondLst>
                            <p:childTnLst>
                              <p:par>
                                <p:cTn id="22" presetID="22" presetClass="entr" presetSubtype="1"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up)">
                                      <p:cBhvr>
                                        <p:cTn id="24" dur="2750"/>
                                        <p:tgtEl>
                                          <p:spTgt spid="4"/>
                                        </p:tgtEl>
                                      </p:cBhvr>
                                    </p:animEffect>
                                  </p:childTnLst>
                                </p:cTn>
                              </p:par>
                            </p:childTnLst>
                          </p:cTn>
                        </p:par>
                        <p:par>
                          <p:cTn id="25" fill="hold">
                            <p:stCondLst>
                              <p:cond delay="4500"/>
                            </p:stCondLst>
                            <p:childTnLst>
                              <p:par>
                                <p:cTn id="26" presetID="22" presetClass="entr" presetSubtype="1"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up)">
                                      <p:cBhvr>
                                        <p:cTn id="28" dur="275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1000"/>
                                        <p:tgtEl>
                                          <p:spTgt spid="19"/>
                                        </p:tgtEl>
                                      </p:cBhvr>
                                    </p:animEffect>
                                    <p:anim calcmode="lin" valueType="num">
                                      <p:cBhvr>
                                        <p:cTn id="34" dur="1000" fill="hold"/>
                                        <p:tgtEl>
                                          <p:spTgt spid="19"/>
                                        </p:tgtEl>
                                        <p:attrNameLst>
                                          <p:attrName>ppt_x</p:attrName>
                                        </p:attrNameLst>
                                      </p:cBhvr>
                                      <p:tavLst>
                                        <p:tav tm="0">
                                          <p:val>
                                            <p:strVal val="#ppt_x"/>
                                          </p:val>
                                        </p:tav>
                                        <p:tav tm="100000">
                                          <p:val>
                                            <p:strVal val="#ppt_x"/>
                                          </p:val>
                                        </p:tav>
                                      </p:tavLst>
                                    </p:anim>
                                    <p:anim calcmode="lin" valueType="num">
                                      <p:cBhvr>
                                        <p:cTn id="35" dur="1000" fill="hold"/>
                                        <p:tgtEl>
                                          <p:spTgt spid="1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1000"/>
                                        <p:tgtEl>
                                          <p:spTgt spid="18"/>
                                        </p:tgtEl>
                                      </p:cBhvr>
                                    </p:animEffect>
                                    <p:anim calcmode="lin" valueType="num">
                                      <p:cBhvr>
                                        <p:cTn id="39" dur="1000" fill="hold"/>
                                        <p:tgtEl>
                                          <p:spTgt spid="18"/>
                                        </p:tgtEl>
                                        <p:attrNameLst>
                                          <p:attrName>ppt_x</p:attrName>
                                        </p:attrNameLst>
                                      </p:cBhvr>
                                      <p:tavLst>
                                        <p:tav tm="0">
                                          <p:val>
                                            <p:strVal val="#ppt_x"/>
                                          </p:val>
                                        </p:tav>
                                        <p:tav tm="100000">
                                          <p:val>
                                            <p:strVal val="#ppt_x"/>
                                          </p:val>
                                        </p:tav>
                                      </p:tavLst>
                                    </p:anim>
                                    <p:anim calcmode="lin" valueType="num">
                                      <p:cBhvr>
                                        <p:cTn id="40" dur="1000" fill="hold"/>
                                        <p:tgtEl>
                                          <p:spTgt spid="18"/>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10" presetClass="entr" presetSubtype="0"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1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8" grpId="0"/>
      <p:bldP spid="14" grpId="0" animBg="1"/>
      <p:bldP spid="18" grpId="0" animBg="1"/>
      <p:bldP spid="19" grpId="0" animBg="1"/>
      <p:bldP spid="11" grpId="0"/>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1572078" y="1838578"/>
            <a:ext cx="10207546" cy="2982109"/>
          </a:xfrm>
          <a:prstGeom prst="roundRect">
            <a:avLst/>
          </a:prstGeom>
          <a:solidFill>
            <a:srgbClr val="99FF99">
              <a:alpha val="30980"/>
            </a:srgbClr>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3" name="縦書きテキスト プレースホルダー 2"/>
          <p:cNvSpPr>
            <a:spLocks noGrp="1"/>
          </p:cNvSpPr>
          <p:nvPr>
            <p:ph type="body" orient="vert" idx="1"/>
          </p:nvPr>
        </p:nvSpPr>
        <p:spPr>
          <a:xfrm>
            <a:off x="1097280" y="1314781"/>
            <a:ext cx="10682344" cy="648489"/>
          </a:xfrm>
          <a:ln w="25400">
            <a:noFill/>
          </a:ln>
        </p:spPr>
        <p:txBody>
          <a:bodyPr vert="horz">
            <a:normAutofit/>
          </a:bodyPr>
          <a:lstStyle/>
          <a:p>
            <a:pPr marL="0" indent="0">
              <a:buNone/>
            </a:pPr>
            <a:r>
              <a:rPr kumimoji="1" lang="ja-JP" altLang="en-US" dirty="0" smtClean="0">
                <a:latin typeface="AR P丸ゴシック体E" panose="020F0900000000000000" pitchFamily="50" charset="-128"/>
                <a:ea typeface="AR P丸ゴシック体E" panose="020F0900000000000000" pitchFamily="50" charset="-128"/>
              </a:rPr>
              <a:t>□　発問（例</a:t>
            </a:r>
            <a:r>
              <a:rPr kumimoji="1" lang="en-US" altLang="ja-JP" dirty="0" smtClean="0">
                <a:latin typeface="AR P丸ゴシック体E" panose="020F0900000000000000" pitchFamily="50" charset="-128"/>
                <a:ea typeface="AR P丸ゴシック体E" panose="020F0900000000000000" pitchFamily="50" charset="-128"/>
              </a:rPr>
              <a:t>1-1</a:t>
            </a:r>
            <a:r>
              <a:rPr lang="ja-JP" altLang="en-US" dirty="0" smtClean="0">
                <a:latin typeface="AR P丸ゴシック体E" panose="020F0900000000000000" pitchFamily="50" charset="-128"/>
                <a:ea typeface="AR P丸ゴシック体E" panose="020F0900000000000000" pitchFamily="50" charset="-128"/>
              </a:rPr>
              <a:t>）</a:t>
            </a:r>
            <a:r>
              <a:rPr kumimoji="1" lang="ja-JP" altLang="en-US" dirty="0" smtClean="0">
                <a:latin typeface="AR P丸ゴシック体E" panose="020F0900000000000000" pitchFamily="50" charset="-128"/>
                <a:ea typeface="AR P丸ゴシック体E" panose="020F0900000000000000" pitchFamily="50" charset="-128"/>
              </a:rPr>
              <a:t>　　</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17" name="正方形/長方形 16"/>
          <p:cNvSpPr/>
          <p:nvPr/>
        </p:nvSpPr>
        <p:spPr>
          <a:xfrm>
            <a:off x="1572078" y="1952610"/>
            <a:ext cx="2358671" cy="461665"/>
          </a:xfrm>
          <a:prstGeom prst="rect">
            <a:avLst/>
          </a:prstGeom>
        </p:spPr>
        <p:txBody>
          <a:bodyPr wrap="square">
            <a:spAutoFit/>
          </a:bodyPr>
          <a:lstStyle/>
          <a:p>
            <a:r>
              <a:rPr lang="ja-JP" altLang="en-US" sz="2400" dirty="0" smtClean="0"/>
              <a:t>○集団解決など　　</a:t>
            </a:r>
            <a:endParaRPr lang="en-US" altLang="ja-JP" sz="2400" dirty="0" smtClean="0"/>
          </a:p>
        </p:txBody>
      </p:sp>
      <p:sp>
        <p:nvSpPr>
          <p:cNvPr id="22" name="テキスト ボックス 21"/>
          <p:cNvSpPr txBox="1"/>
          <p:nvPr/>
        </p:nvSpPr>
        <p:spPr>
          <a:xfrm>
            <a:off x="3877834" y="1908603"/>
            <a:ext cx="7818448" cy="2923877"/>
          </a:xfrm>
          <a:prstGeom prst="rect">
            <a:avLst/>
          </a:prstGeom>
          <a:noFill/>
        </p:spPr>
        <p:txBody>
          <a:bodyPr wrap="square" rtlCol="0">
            <a:spAutoFit/>
          </a:bodyPr>
          <a:lstStyle/>
          <a:p>
            <a:pPr marL="342900" indent="-342900">
              <a:buFont typeface="Wingdings" panose="05000000000000000000" pitchFamily="2" charset="2"/>
              <a:buChar char="l"/>
            </a:pPr>
            <a:r>
              <a:rPr lang="ja-JP" altLang="en-US" sz="2300" dirty="0" smtClean="0"/>
              <a:t>なぜ</a:t>
            </a:r>
            <a:r>
              <a:rPr lang="ja-JP" altLang="en-US" sz="2300" dirty="0"/>
              <a:t>このよう</a:t>
            </a:r>
            <a:r>
              <a:rPr lang="ja-JP" altLang="en-US" sz="2300" dirty="0" smtClean="0"/>
              <a:t>に</a:t>
            </a:r>
            <a:r>
              <a:rPr lang="ja-JP" altLang="en-US" sz="2300" dirty="0"/>
              <a:t>考えた</a:t>
            </a:r>
            <a:r>
              <a:rPr lang="ja-JP" altLang="en-US" sz="2300" dirty="0" smtClean="0"/>
              <a:t>のだろう</a:t>
            </a:r>
            <a:endParaRPr lang="en-US" altLang="ja-JP" sz="2300" dirty="0" smtClean="0"/>
          </a:p>
          <a:p>
            <a:pPr marL="342900" indent="-342900">
              <a:buFont typeface="Wingdings" panose="05000000000000000000" pitchFamily="2" charset="2"/>
              <a:buChar char="l"/>
            </a:pPr>
            <a:r>
              <a:rPr lang="ja-JP" altLang="en-US" sz="2300" dirty="0" smtClean="0"/>
              <a:t>これ</a:t>
            </a:r>
            <a:r>
              <a:rPr lang="ja-JP" altLang="en-US" sz="2300" dirty="0"/>
              <a:t>までの学習で使えることはないかな</a:t>
            </a:r>
            <a:endParaRPr lang="en-US" altLang="ja-JP" sz="2300" dirty="0"/>
          </a:p>
          <a:p>
            <a:pPr marL="342900" indent="-342900">
              <a:buFont typeface="Wingdings" panose="05000000000000000000" pitchFamily="2" charset="2"/>
              <a:buChar char="l"/>
            </a:pPr>
            <a:r>
              <a:rPr lang="ja-JP" altLang="en-US" sz="2300" dirty="0" smtClean="0"/>
              <a:t>他の場合でも</a:t>
            </a:r>
            <a:r>
              <a:rPr kumimoji="1" lang="ja-JP" altLang="en-US" sz="2300" dirty="0" smtClean="0"/>
              <a:t>使えるのかな</a:t>
            </a:r>
            <a:endParaRPr kumimoji="1" lang="en-US" altLang="ja-JP" sz="2300" dirty="0" smtClean="0"/>
          </a:p>
          <a:p>
            <a:pPr marL="342900" indent="-342900">
              <a:buFont typeface="Wingdings" panose="05000000000000000000" pitchFamily="2" charset="2"/>
              <a:buChar char="l"/>
            </a:pPr>
            <a:r>
              <a:rPr lang="ja-JP" altLang="en-US" sz="2300" dirty="0"/>
              <a:t>いつでも言えるのかな</a:t>
            </a:r>
            <a:endParaRPr lang="en-US" altLang="ja-JP" sz="2300" dirty="0"/>
          </a:p>
          <a:p>
            <a:pPr marL="342900" indent="-342900">
              <a:buFont typeface="Wingdings" panose="05000000000000000000" pitchFamily="2" charset="2"/>
              <a:buChar char="l"/>
            </a:pPr>
            <a:r>
              <a:rPr lang="ja-JP" altLang="en-US" sz="2300" dirty="0" smtClean="0"/>
              <a:t>いくつ</a:t>
            </a:r>
            <a:r>
              <a:rPr lang="ja-JP" altLang="en-US" sz="2300" dirty="0"/>
              <a:t>かの仲間</a:t>
            </a:r>
            <a:r>
              <a:rPr lang="ja-JP" altLang="en-US" sz="2300" dirty="0" smtClean="0"/>
              <a:t>にまとめること</a:t>
            </a:r>
            <a:r>
              <a:rPr lang="ja-JP" altLang="en-US" sz="2300" dirty="0"/>
              <a:t>はできないかな</a:t>
            </a:r>
            <a:endParaRPr lang="en-US" altLang="ja-JP" sz="2300" dirty="0"/>
          </a:p>
          <a:p>
            <a:pPr marL="342900" indent="-342900">
              <a:buFont typeface="Wingdings" panose="05000000000000000000" pitchFamily="2" charset="2"/>
              <a:buChar char="l"/>
            </a:pPr>
            <a:r>
              <a:rPr lang="ja-JP" altLang="en-US" sz="2300" dirty="0" smtClean="0"/>
              <a:t>もっと</a:t>
            </a:r>
            <a:r>
              <a:rPr lang="ja-JP" altLang="en-US" sz="2300" dirty="0"/>
              <a:t>すっきりさせることはできない</a:t>
            </a:r>
            <a:r>
              <a:rPr lang="ja-JP" altLang="en-US" sz="2300" dirty="0" smtClean="0"/>
              <a:t>かな</a:t>
            </a:r>
            <a:endParaRPr lang="en-US" altLang="ja-JP" sz="2300" dirty="0" smtClean="0"/>
          </a:p>
          <a:p>
            <a:pPr marL="342900" indent="-342900">
              <a:buFont typeface="Wingdings" panose="05000000000000000000" pitchFamily="2" charset="2"/>
              <a:buChar char="l"/>
            </a:pPr>
            <a:r>
              <a:rPr lang="ja-JP" altLang="en-US" sz="2300" dirty="0" smtClean="0"/>
              <a:t>どの</a:t>
            </a:r>
            <a:r>
              <a:rPr lang="ja-JP" altLang="en-US" sz="2300" dirty="0"/>
              <a:t>ように表せば，相手に</a:t>
            </a:r>
            <a:r>
              <a:rPr lang="ja-JP" altLang="en-US" sz="2300" dirty="0" smtClean="0"/>
              <a:t>伝わりやすいだろう</a:t>
            </a:r>
            <a:endParaRPr lang="en-US" altLang="ja-JP" sz="2300" dirty="0"/>
          </a:p>
          <a:p>
            <a:pPr marL="342900" indent="-342900">
              <a:buFont typeface="Wingdings" panose="05000000000000000000" pitchFamily="2" charset="2"/>
              <a:buChar char="l"/>
            </a:pPr>
            <a:r>
              <a:rPr lang="ja-JP" altLang="en-US" sz="2300" dirty="0" smtClean="0"/>
              <a:t>算数</a:t>
            </a:r>
            <a:r>
              <a:rPr lang="ja-JP" altLang="en-US" sz="2300" dirty="0"/>
              <a:t>の言葉</a:t>
            </a:r>
            <a:r>
              <a:rPr lang="ja-JP" altLang="en-US" sz="2300" dirty="0" smtClean="0"/>
              <a:t>を</a:t>
            </a:r>
            <a:r>
              <a:rPr lang="ja-JP" altLang="en-US" sz="2300" dirty="0"/>
              <a:t>使って</a:t>
            </a:r>
            <a:r>
              <a:rPr lang="ja-JP" altLang="en-US" sz="2300" dirty="0" smtClean="0"/>
              <a:t>説明できないだろうか　　　　　など</a:t>
            </a:r>
            <a:endParaRPr kumimoji="1" lang="ja-JP" altLang="en-US" sz="2300" dirty="0"/>
          </a:p>
        </p:txBody>
      </p:sp>
      <p:sp>
        <p:nvSpPr>
          <p:cNvPr id="2" name="テキスト ボックス 1"/>
          <p:cNvSpPr txBox="1"/>
          <p:nvPr/>
        </p:nvSpPr>
        <p:spPr>
          <a:xfrm>
            <a:off x="952500" y="5040591"/>
            <a:ext cx="10513317" cy="830997"/>
          </a:xfrm>
          <a:prstGeom prst="rect">
            <a:avLst/>
          </a:prstGeom>
          <a:solidFill>
            <a:srgbClr val="FFFF99"/>
          </a:solidFill>
          <a:ln>
            <a:solidFill>
              <a:srgbClr val="FF0000"/>
            </a:solidFill>
          </a:ln>
        </p:spPr>
        <p:txBody>
          <a:bodyPr wrap="square" rtlCol="0">
            <a:spAutoFit/>
          </a:bodyPr>
          <a:lstStyle/>
          <a:p>
            <a:r>
              <a:rPr kumimoji="1" lang="ja-JP" altLang="en-US" sz="2000" dirty="0" smtClean="0"/>
              <a:t>児童が，</a:t>
            </a:r>
            <a:r>
              <a:rPr kumimoji="1" lang="ja-JP" altLang="en-US" sz="2400" dirty="0" smtClean="0">
                <a:latin typeface="AR P丸ゴシック体E" panose="020F0900000000000000" pitchFamily="50" charset="-128"/>
                <a:ea typeface="AR P丸ゴシック体E" panose="020F0900000000000000" pitchFamily="50" charset="-128"/>
              </a:rPr>
              <a:t>「あれ？」「どういうことだろう」</a:t>
            </a:r>
            <a:r>
              <a:rPr kumimoji="1" lang="ja-JP" altLang="en-US" sz="2400" dirty="0" smtClean="0"/>
              <a:t>と</a:t>
            </a:r>
            <a:r>
              <a:rPr kumimoji="1" lang="ja-JP" altLang="en-US" sz="2400" dirty="0" smtClean="0">
                <a:latin typeface="AR P丸ゴシック体E" panose="020F0900000000000000" pitchFamily="50" charset="-128"/>
                <a:ea typeface="AR P丸ゴシック体E" panose="020F0900000000000000" pitchFamily="50" charset="-128"/>
              </a:rPr>
              <a:t>立ち止まって考えられる</a:t>
            </a:r>
            <a:r>
              <a:rPr kumimoji="1" lang="ja-JP" altLang="en-US" sz="2400" dirty="0" smtClean="0"/>
              <a:t>ように</a:t>
            </a:r>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問い返し</a:t>
            </a:r>
            <a:r>
              <a:rPr kumimoji="1" lang="ja-JP" altLang="en-US" sz="2000" dirty="0" smtClean="0">
                <a:latin typeface="+mn-ea"/>
              </a:rPr>
              <a:t>たり</a:t>
            </a:r>
            <a:r>
              <a:rPr kumimoji="1" lang="ja-JP" altLang="en-US" sz="2000" dirty="0" smtClean="0"/>
              <a:t>，</a:t>
            </a:r>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考えを伝えた児童以外の児童に問う</a:t>
            </a:r>
            <a:r>
              <a:rPr kumimoji="1" lang="ja-JP" altLang="en-US" sz="2000" dirty="0" smtClean="0">
                <a:latin typeface="+mn-ea"/>
              </a:rPr>
              <a:t>たり</a:t>
            </a:r>
            <a:r>
              <a:rPr kumimoji="1" lang="ja-JP" altLang="en-US" sz="2000" dirty="0" smtClean="0"/>
              <a:t>してみましょう。</a:t>
            </a:r>
            <a:endParaRPr lang="en-US" altLang="ja-JP" sz="2400" dirty="0" smtClean="0"/>
          </a:p>
        </p:txBody>
      </p:sp>
      <p:sp>
        <p:nvSpPr>
          <p:cNvPr id="12" name="テキスト ボックス 11"/>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3" action="ppaction://hlinksldjump"/>
              </a:rPr>
              <a:t>Home</a:t>
            </a:r>
            <a:endParaRPr kumimoji="1" lang="ja-JP" altLang="en-US" dirty="0"/>
          </a:p>
        </p:txBody>
      </p:sp>
      <p:sp>
        <p:nvSpPr>
          <p:cNvPr id="4" name="テキスト ボックス 3"/>
          <p:cNvSpPr txBox="1"/>
          <p:nvPr/>
        </p:nvSpPr>
        <p:spPr>
          <a:xfrm>
            <a:off x="2289559" y="6126145"/>
            <a:ext cx="4148893" cy="369332"/>
          </a:xfrm>
          <a:prstGeom prst="rect">
            <a:avLst/>
          </a:prstGeom>
          <a:noFill/>
        </p:spPr>
        <p:txBody>
          <a:bodyPr wrap="none" rtlCol="0">
            <a:spAutoFit/>
          </a:bodyPr>
          <a:lstStyle/>
          <a:p>
            <a:r>
              <a:rPr kumimoji="1" lang="en-US" altLang="ja-JP" dirty="0" smtClean="0"/>
              <a:t>※</a:t>
            </a:r>
            <a:r>
              <a:rPr kumimoji="1" lang="ja-JP" altLang="en-US" dirty="0" smtClean="0"/>
              <a:t>算数の言葉・・・式，図や表，グラフなど</a:t>
            </a:r>
            <a:endParaRPr kumimoji="1" lang="ja-JP" altLang="en-US" dirty="0"/>
          </a:p>
        </p:txBody>
      </p:sp>
      <p:sp>
        <p:nvSpPr>
          <p:cNvPr id="11" name="正方形/長方形 10"/>
          <p:cNvSpPr/>
          <p:nvPr/>
        </p:nvSpPr>
        <p:spPr>
          <a:xfrm>
            <a:off x="952500" y="335211"/>
            <a:ext cx="10743782"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話合い</a:t>
            </a:r>
            <a:r>
              <a:rPr lang="ja-JP" altLang="en-US" sz="2800" dirty="0" smtClean="0">
                <a:solidFill>
                  <a:schemeClr val="tx1"/>
                </a:solidFill>
              </a:rPr>
              <a:t>活動で，考えを</a:t>
            </a:r>
            <a:r>
              <a:rPr lang="ja-JP" altLang="en-US" sz="2800" dirty="0" smtClean="0">
                <a:solidFill>
                  <a:schemeClr val="tx1"/>
                </a:solidFill>
              </a:rPr>
              <a:t>深める</a:t>
            </a:r>
            <a:r>
              <a:rPr lang="ja-JP" altLang="en-US" sz="2800" dirty="0" smtClean="0">
                <a:solidFill>
                  <a:schemeClr val="tx1"/>
                </a:solidFill>
              </a:rPr>
              <a:t>ためにはどうすればいいの？（発問）</a:t>
            </a:r>
            <a:endParaRPr lang="ja-JP" altLang="en-US" sz="2800" dirty="0">
              <a:solidFill>
                <a:schemeClr val="tx1"/>
              </a:solidFill>
            </a:endParaRPr>
          </a:p>
        </p:txBody>
      </p:sp>
      <p:sp>
        <p:nvSpPr>
          <p:cNvPr id="13" name="テキスト ボックス 12">
            <a:hlinkClick r:id="rId4" action="ppaction://hlinksldjump"/>
          </p:cNvPr>
          <p:cNvSpPr txBox="1"/>
          <p:nvPr/>
        </p:nvSpPr>
        <p:spPr>
          <a:xfrm>
            <a:off x="8023219" y="6269125"/>
            <a:ext cx="1071127" cy="338554"/>
          </a:xfrm>
          <a:prstGeom prst="rect">
            <a:avLst/>
          </a:prstGeom>
          <a:solidFill>
            <a:srgbClr val="FFCCCC"/>
          </a:solidFill>
          <a:ln>
            <a:solidFill>
              <a:srgbClr val="009999"/>
            </a:solidFill>
          </a:ln>
        </p:spPr>
        <p:txBody>
          <a:bodyPr wrap="none" rtlCol="0">
            <a:spAutoFit/>
          </a:bodyPr>
          <a:lstStyle/>
          <a:p>
            <a:r>
              <a:rPr lang="ja-JP" altLang="en-US" sz="1600" dirty="0" smtClean="0"/>
              <a:t>発問例</a:t>
            </a:r>
            <a:r>
              <a:rPr lang="en-US" altLang="ja-JP" sz="1600" dirty="0" smtClean="0"/>
              <a:t>2-1</a:t>
            </a:r>
            <a:endParaRPr kumimoji="1" lang="ja-JP" altLang="en-US" sz="1600" dirty="0"/>
          </a:p>
        </p:txBody>
      </p:sp>
      <p:sp>
        <p:nvSpPr>
          <p:cNvPr id="14" name="テキスト ボックス 13">
            <a:hlinkClick r:id="rId5" action="ppaction://hlinksldjump"/>
          </p:cNvPr>
          <p:cNvSpPr txBox="1"/>
          <p:nvPr/>
        </p:nvSpPr>
        <p:spPr>
          <a:xfrm>
            <a:off x="9165211" y="6269125"/>
            <a:ext cx="1071127" cy="338554"/>
          </a:xfrm>
          <a:prstGeom prst="rect">
            <a:avLst/>
          </a:prstGeom>
          <a:solidFill>
            <a:srgbClr val="FFCCCC"/>
          </a:solidFill>
          <a:ln>
            <a:solidFill>
              <a:srgbClr val="009999"/>
            </a:solidFill>
          </a:ln>
        </p:spPr>
        <p:txBody>
          <a:bodyPr wrap="none" rtlCol="0">
            <a:spAutoFit/>
          </a:bodyPr>
          <a:lstStyle/>
          <a:p>
            <a:r>
              <a:rPr lang="ja-JP" altLang="en-US" sz="1600" dirty="0" smtClean="0"/>
              <a:t>発問例</a:t>
            </a:r>
            <a:r>
              <a:rPr lang="en-US" altLang="ja-JP" sz="1600" dirty="0" smtClean="0"/>
              <a:t>2-2</a:t>
            </a:r>
            <a:endParaRPr kumimoji="1" lang="ja-JP" altLang="en-US" sz="1600" dirty="0"/>
          </a:p>
        </p:txBody>
      </p:sp>
      <p:sp>
        <p:nvSpPr>
          <p:cNvPr id="15" name="円形吹き出し 14"/>
          <p:cNvSpPr/>
          <p:nvPr/>
        </p:nvSpPr>
        <p:spPr>
          <a:xfrm>
            <a:off x="270052" y="4257286"/>
            <a:ext cx="1302026" cy="685800"/>
          </a:xfrm>
          <a:prstGeom prst="wedgeEllipseCallout">
            <a:avLst>
              <a:gd name="adj1" fmla="val 41206"/>
              <a:gd name="adj2" fmla="val 5938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Tree>
    <p:extLst>
      <p:ext uri="{BB962C8B-B14F-4D97-AF65-F5344CB8AC3E}">
        <p14:creationId xmlns:p14="http://schemas.microsoft.com/office/powerpoint/2010/main" val="427302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750"/>
                                        <p:tgtEl>
                                          <p:spTgt spid="11"/>
                                        </p:tgtEl>
                                      </p:cBhvr>
                                    </p:animEffect>
                                  </p:childTnLst>
                                </p:cTn>
                              </p:par>
                            </p:childTnLst>
                          </p:cTn>
                        </p:par>
                        <p:par>
                          <p:cTn id="8" fill="hold">
                            <p:stCondLst>
                              <p:cond delay="1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225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75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750"/>
                                        <p:tgtEl>
                                          <p:spTgt spid="1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750"/>
                                        <p:tgtEl>
                                          <p:spTgt spid="22"/>
                                        </p:tgtEl>
                                      </p:cBhvr>
                                    </p:animEffect>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500"/>
                                  </p:stCondLst>
                                  <p:childTnLst>
                                    <p:set>
                                      <p:cBhvr>
                                        <p:cTn id="29" dur="1" fill="hold">
                                          <p:stCondLst>
                                            <p:cond delay="0"/>
                                          </p:stCondLst>
                                        </p:cTn>
                                        <p:tgtEl>
                                          <p:spTgt spid="2"/>
                                        </p:tgtEl>
                                        <p:attrNameLst>
                                          <p:attrName>style.visibility</p:attrName>
                                        </p:attrNameLst>
                                      </p:cBhvr>
                                      <p:to>
                                        <p:strVal val="visible"/>
                                      </p:to>
                                    </p:set>
                                    <p:animEffect transition="in" filter="barn(outVertical)">
                                      <p:cBhvr>
                                        <p:cTn id="30" dur="1500"/>
                                        <p:tgtEl>
                                          <p:spTgt spid="2"/>
                                        </p:tgtEl>
                                      </p:cBhvr>
                                    </p:animEffect>
                                  </p:childTnLst>
                                </p:cTn>
                              </p:par>
                              <p:par>
                                <p:cTn id="31" presetID="42" presetClass="entr" presetSubtype="0" fill="hold" grpId="0" nodeType="withEffect">
                                  <p:stCondLst>
                                    <p:cond delay="50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2000"/>
                            </p:stCondLst>
                            <p:childTnLst>
                              <p:par>
                                <p:cTn id="37" presetID="10" presetClass="entr" presetSubtype="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1250"/>
                                        <p:tgtEl>
                                          <p:spTgt spid="1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250"/>
                                        <p:tgtEl>
                                          <p:spTgt spid="1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 grpId="0" build="p"/>
      <p:bldP spid="17" grpId="0"/>
      <p:bldP spid="22" grpId="0"/>
      <p:bldP spid="2" grpId="0" animBg="1"/>
      <p:bldP spid="12" grpId="0" animBg="1"/>
      <p:bldP spid="4" grpId="0"/>
      <p:bldP spid="11" grpId="0" animBg="1"/>
      <p:bldP spid="13"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50183" y="1902017"/>
            <a:ext cx="6026758" cy="1015663"/>
          </a:xfrm>
          <a:prstGeom prst="rect">
            <a:avLst/>
          </a:prstGeom>
          <a:noFill/>
          <a:ln>
            <a:noFill/>
          </a:ln>
        </p:spPr>
        <p:txBody>
          <a:bodyPr wrap="square" rtlCol="0">
            <a:spAutoFit/>
          </a:bodyPr>
          <a:lstStyle/>
          <a:p>
            <a:pPr marL="342892" indent="-342892">
              <a:buFont typeface="Calibri" panose="020F0502020204030204" pitchFamily="34" charset="0"/>
              <a:buChar char="⃝"/>
            </a:pPr>
            <a:r>
              <a:rPr lang="ja-JP" altLang="en-US" sz="2000" dirty="0" smtClean="0"/>
              <a:t>学習を通して見つけたことや分かったこと</a:t>
            </a:r>
            <a:endParaRPr lang="en-US" altLang="ja-JP" sz="2000" dirty="0" smtClean="0"/>
          </a:p>
          <a:p>
            <a:pPr marL="342892" indent="-342892">
              <a:buFont typeface="Calibri" panose="020F0502020204030204" pitchFamily="34" charset="0"/>
              <a:buChar char="⃝"/>
            </a:pPr>
            <a:r>
              <a:rPr lang="ja-JP" altLang="en-US" sz="2000" dirty="0" smtClean="0"/>
              <a:t>新しく分かったこと</a:t>
            </a:r>
            <a:endParaRPr lang="en-US" altLang="ja-JP" sz="2000" dirty="0" smtClean="0"/>
          </a:p>
          <a:p>
            <a:pPr marL="342892" indent="-342892">
              <a:buFont typeface="Calibri" panose="020F0502020204030204" pitchFamily="34" charset="0"/>
              <a:buChar char="⃝"/>
            </a:pPr>
            <a:r>
              <a:rPr lang="ja-JP" altLang="en-US" sz="2000" dirty="0" smtClean="0"/>
              <a:t>考えたことでよかったこと　　　　　　　　など</a:t>
            </a:r>
            <a:endParaRPr lang="en-US" altLang="ja-JP" sz="2000" dirty="0" smtClean="0"/>
          </a:p>
        </p:txBody>
      </p:sp>
      <p:sp>
        <p:nvSpPr>
          <p:cNvPr id="3" name="テキスト ボックス 2"/>
          <p:cNvSpPr txBox="1"/>
          <p:nvPr/>
        </p:nvSpPr>
        <p:spPr>
          <a:xfrm>
            <a:off x="933139" y="3075344"/>
            <a:ext cx="5598007" cy="523220"/>
          </a:xfrm>
          <a:prstGeom prst="rect">
            <a:avLst/>
          </a:prstGeom>
          <a:noFill/>
          <a:ln w="28575">
            <a:solidFill>
              <a:srgbClr val="FF0000"/>
            </a:solidFill>
          </a:ln>
        </p:spPr>
        <p:txBody>
          <a:bodyPr wrap="none" rtlCol="0">
            <a:spAutoFit/>
          </a:bodyPr>
          <a:lstStyle/>
          <a:p>
            <a:r>
              <a:rPr lang="ja-JP" altLang="en-US" sz="2800" dirty="0" smtClean="0"/>
              <a:t>書く内容に困っている児童がいたら</a:t>
            </a:r>
            <a:endParaRPr lang="ja-JP" altLang="en-US" sz="2800" dirty="0"/>
          </a:p>
        </p:txBody>
      </p:sp>
      <p:sp>
        <p:nvSpPr>
          <p:cNvPr id="4" name="テキスト ボックス 3"/>
          <p:cNvSpPr txBox="1"/>
          <p:nvPr/>
        </p:nvSpPr>
        <p:spPr>
          <a:xfrm>
            <a:off x="1650183" y="3598564"/>
            <a:ext cx="8384026" cy="1015663"/>
          </a:xfrm>
          <a:prstGeom prst="rect">
            <a:avLst/>
          </a:prstGeom>
          <a:noFill/>
        </p:spPr>
        <p:txBody>
          <a:bodyPr wrap="none" rtlCol="0">
            <a:spAutoFit/>
          </a:bodyPr>
          <a:lstStyle/>
          <a:p>
            <a:pPr marL="457200" indent="-457200">
              <a:buFont typeface="Wingdings" panose="05000000000000000000" pitchFamily="2" charset="2"/>
              <a:buChar char="l"/>
            </a:pPr>
            <a:r>
              <a:rPr lang="ja-JP" altLang="en-US" sz="2000" dirty="0" smtClean="0"/>
              <a:t>書き出しの言葉を示す</a:t>
            </a:r>
            <a:endParaRPr lang="en-US" altLang="ja-JP" sz="2000" dirty="0" smtClean="0"/>
          </a:p>
          <a:p>
            <a:pPr marL="457200" indent="-457200">
              <a:buFont typeface="Wingdings" panose="05000000000000000000" pitchFamily="2" charset="2"/>
              <a:buChar char="l"/>
            </a:pPr>
            <a:r>
              <a:rPr lang="ja-JP" altLang="en-US" sz="2000" dirty="0" smtClean="0"/>
              <a:t>学習をした感想から書き始めてもよいことを伝える</a:t>
            </a:r>
            <a:endParaRPr lang="en-US" altLang="ja-JP" sz="2000" dirty="0" smtClean="0"/>
          </a:p>
          <a:p>
            <a:pPr marL="457200" indent="-457200">
              <a:buFont typeface="Wingdings" panose="05000000000000000000" pitchFamily="2" charset="2"/>
              <a:buChar char="l"/>
            </a:pPr>
            <a:r>
              <a:rPr lang="ja-JP" altLang="en-US" sz="2000" dirty="0" smtClean="0"/>
              <a:t>隣同士でどんなことが分かったかを，伝え合ってから書かせる　　　　など</a:t>
            </a:r>
            <a:endParaRPr lang="ja-JP" altLang="en-US" sz="2000" dirty="0"/>
          </a:p>
        </p:txBody>
      </p:sp>
      <p:sp>
        <p:nvSpPr>
          <p:cNvPr id="8" name="テキスト ボックス 7"/>
          <p:cNvSpPr txBox="1"/>
          <p:nvPr/>
        </p:nvSpPr>
        <p:spPr>
          <a:xfrm>
            <a:off x="933139" y="1340725"/>
            <a:ext cx="2515432" cy="523220"/>
          </a:xfrm>
          <a:prstGeom prst="rect">
            <a:avLst/>
          </a:prstGeom>
          <a:noFill/>
          <a:ln w="28575">
            <a:solidFill>
              <a:srgbClr val="FF0000"/>
            </a:solidFill>
          </a:ln>
        </p:spPr>
        <p:txBody>
          <a:bodyPr wrap="none" rtlCol="0">
            <a:spAutoFit/>
          </a:bodyPr>
          <a:lstStyle/>
          <a:p>
            <a:r>
              <a:rPr lang="ja-JP" altLang="en-US" sz="2800" dirty="0" smtClean="0"/>
              <a:t>振り返りの内容</a:t>
            </a:r>
            <a:endParaRPr lang="ja-JP" altLang="en-US" sz="2800" dirty="0"/>
          </a:p>
        </p:txBody>
      </p:sp>
      <p:sp>
        <p:nvSpPr>
          <p:cNvPr id="5" name="下矢印 4"/>
          <p:cNvSpPr/>
          <p:nvPr/>
        </p:nvSpPr>
        <p:spPr>
          <a:xfrm>
            <a:off x="1228305" y="1873443"/>
            <a:ext cx="421877" cy="1131370"/>
          </a:xfrm>
          <a:prstGeom prst="downArrow">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振り返り</a:t>
            </a:r>
            <a:endParaRPr lang="ja-JP" altLang="en-US" sz="2800" dirty="0">
              <a:solidFill>
                <a:schemeClr val="tx1"/>
              </a:solidFill>
            </a:endParaRPr>
          </a:p>
        </p:txBody>
      </p:sp>
      <p:sp>
        <p:nvSpPr>
          <p:cNvPr id="15" name="テキスト ボックス 14"/>
          <p:cNvSpPr txBox="1"/>
          <p:nvPr/>
        </p:nvSpPr>
        <p:spPr>
          <a:xfrm>
            <a:off x="1711340" y="4712442"/>
            <a:ext cx="9639611" cy="1446550"/>
          </a:xfrm>
          <a:prstGeom prst="rect">
            <a:avLst/>
          </a:prstGeom>
          <a:solidFill>
            <a:srgbClr val="FFFF99"/>
          </a:solidFill>
          <a:ln w="28575">
            <a:solidFill>
              <a:srgbClr val="FF0000"/>
            </a:solidFill>
          </a:ln>
        </p:spPr>
        <p:txBody>
          <a:bodyPr wrap="square" rtlCol="0">
            <a:spAutoFit/>
          </a:bodyPr>
          <a:lstStyle/>
          <a:p>
            <a:r>
              <a:rPr lang="ja-JP" altLang="en-US" sz="2000" dirty="0" smtClean="0">
                <a:latin typeface="+mn-ea"/>
              </a:rPr>
              <a:t>「書きましょう」と言われても，なかなか思いや考えを書くことができないものです。</a:t>
            </a:r>
            <a:r>
              <a:rPr lang="ja-JP" altLang="en-US" sz="2000" dirty="0" smtClean="0">
                <a:solidFill>
                  <a:srgbClr val="FF0000"/>
                </a:solidFill>
                <a:latin typeface="AR P丸ゴシック体E" panose="020F0900000000000000" pitchFamily="50" charset="-128"/>
                <a:ea typeface="AR P丸ゴシック体E" panose="020F0900000000000000" pitchFamily="50" charset="-128"/>
              </a:rPr>
              <a:t>書く内容のヒントを示す</a:t>
            </a:r>
            <a:r>
              <a:rPr lang="ja-JP" altLang="en-US" sz="2000" dirty="0" smtClean="0">
                <a:latin typeface="+mn-ea"/>
              </a:rPr>
              <a:t>ことで，児童はどのようなことを書けばよいか明確になるでしょう。また，</a:t>
            </a:r>
            <a:r>
              <a:rPr lang="ja-JP" altLang="en-US" sz="2800" dirty="0" smtClean="0">
                <a:solidFill>
                  <a:srgbClr val="FF0000"/>
                </a:solidFill>
                <a:latin typeface="AR P丸ゴシック体E" panose="020F0900000000000000" pitchFamily="50" charset="-128"/>
                <a:ea typeface="AR P丸ゴシック体E" panose="020F0900000000000000" pitchFamily="50" charset="-128"/>
              </a:rPr>
              <a:t>感想</a:t>
            </a:r>
            <a:r>
              <a:rPr lang="ja-JP" altLang="en-US" sz="2000" dirty="0" smtClean="0"/>
              <a:t>の中に，振り返りの内容</a:t>
            </a:r>
            <a:r>
              <a:rPr lang="en-US" altLang="ja-JP" sz="2000" dirty="0" smtClean="0"/>
              <a:t>(</a:t>
            </a:r>
            <a:r>
              <a:rPr lang="ja-JP" altLang="en-US" sz="2000" dirty="0" smtClean="0"/>
              <a:t>上記</a:t>
            </a:r>
            <a:r>
              <a:rPr lang="en-US" altLang="ja-JP" sz="2000" dirty="0" smtClean="0"/>
              <a:t>)</a:t>
            </a:r>
            <a:r>
              <a:rPr lang="ja-JP" altLang="en-US" sz="2000" dirty="0" smtClean="0"/>
              <a:t>が記されることもあります。</a:t>
            </a:r>
            <a:r>
              <a:rPr lang="ja-JP" altLang="en-US" sz="2000" dirty="0">
                <a:latin typeface="+mn-ea"/>
              </a:rPr>
              <a:t>書き方のポイントを示し</a:t>
            </a:r>
            <a:r>
              <a:rPr lang="ja-JP" altLang="en-US" sz="2000" dirty="0" smtClean="0">
                <a:latin typeface="+mn-ea"/>
              </a:rPr>
              <a:t>，</a:t>
            </a:r>
            <a:r>
              <a:rPr lang="ja-JP" altLang="en-US" sz="2000" dirty="0" smtClean="0"/>
              <a:t>自由に書かせることから始めてみましょう。</a:t>
            </a:r>
            <a:endParaRPr lang="ja-JP" altLang="en-US" sz="2000" dirty="0"/>
          </a:p>
        </p:txBody>
      </p:sp>
      <p:sp>
        <p:nvSpPr>
          <p:cNvPr id="18" name="円形吹き出し 17"/>
          <p:cNvSpPr/>
          <p:nvPr/>
        </p:nvSpPr>
        <p:spPr>
          <a:xfrm>
            <a:off x="282126" y="4467063"/>
            <a:ext cx="1302026" cy="685800"/>
          </a:xfrm>
          <a:prstGeom prst="wedgeEllipseCallout">
            <a:avLst>
              <a:gd name="adj1" fmla="val 58511"/>
              <a:gd name="adj2" fmla="val 655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11" name="テキスト ボックス 10"/>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3" action="ppaction://hlinksldjump"/>
              </a:rPr>
              <a:t>Home</a:t>
            </a:r>
            <a:endParaRPr kumimoji="1" lang="ja-JP" altLang="en-US" dirty="0"/>
          </a:p>
        </p:txBody>
      </p:sp>
    </p:spTree>
    <p:extLst>
      <p:ext uri="{BB962C8B-B14F-4D97-AF65-F5344CB8AC3E}">
        <p14:creationId xmlns:p14="http://schemas.microsoft.com/office/powerpoint/2010/main" val="377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1000" fill="hold"/>
                                        <p:tgtEl>
                                          <p:spTgt spid="3"/>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7" presetClass="entr" presetSubtype="0"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6" presetClass="entr" presetSubtype="32"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circle(out)">
                                      <p:cBhvr>
                                        <p:cTn id="39" dur="2000"/>
                                        <p:tgtEl>
                                          <p:spTgt spid="15"/>
                                        </p:tgtEl>
                                      </p:cBhvr>
                                    </p:animEffect>
                                  </p:childTnLst>
                                </p:cTn>
                              </p:par>
                              <p:par>
                                <p:cTn id="40" presetID="6" presetClass="entr" presetSubtype="32"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circle(out)">
                                      <p:cBhvr>
                                        <p:cTn id="42" dur="2000"/>
                                        <p:tgtEl>
                                          <p:spTgt spid="18"/>
                                        </p:tgtEl>
                                      </p:cBhvr>
                                    </p:animEffect>
                                  </p:childTnLst>
                                </p:cTn>
                              </p:par>
                            </p:childTnLst>
                          </p:cTn>
                        </p:par>
                        <p:par>
                          <p:cTn id="43" fill="hold">
                            <p:stCondLst>
                              <p:cond delay="2000"/>
                            </p:stCondLst>
                            <p:childTnLst>
                              <p:par>
                                <p:cTn id="44" presetID="10" presetClass="entr" presetSubtype="0"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8" grpId="0" animBg="1"/>
      <p:bldP spid="5" grpId="0" animBg="1"/>
      <p:bldP spid="15" grpId="0" animBg="1"/>
      <p:bldP spid="18" grpId="0" animBg="1"/>
      <p:bldP spid="1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572078" y="4239484"/>
            <a:ext cx="9766482" cy="1537861"/>
          </a:xfrm>
          <a:prstGeom prst="roundRect">
            <a:avLst/>
          </a:prstGeom>
          <a:solidFill>
            <a:srgbClr val="FFCCFF">
              <a:alpha val="31000"/>
            </a:srgbClr>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9" name="角丸四角形 18"/>
          <p:cNvSpPr/>
          <p:nvPr/>
        </p:nvSpPr>
        <p:spPr>
          <a:xfrm>
            <a:off x="1572078" y="1828797"/>
            <a:ext cx="9766482" cy="2087247"/>
          </a:xfrm>
          <a:prstGeom prst="roundRect">
            <a:avLst/>
          </a:prstGeom>
          <a:solidFill>
            <a:srgbClr val="FFCCFF">
              <a:alpha val="31000"/>
            </a:srgbClr>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3" name="縦書きテキスト プレースホルダー 2"/>
          <p:cNvSpPr>
            <a:spLocks noGrp="1"/>
          </p:cNvSpPr>
          <p:nvPr>
            <p:ph type="body" orient="vert" idx="1"/>
          </p:nvPr>
        </p:nvSpPr>
        <p:spPr>
          <a:xfrm>
            <a:off x="1097280" y="1314781"/>
            <a:ext cx="10682344" cy="648489"/>
          </a:xfrm>
          <a:ln w="25400">
            <a:noFill/>
          </a:ln>
        </p:spPr>
        <p:txBody>
          <a:bodyPr vert="horz">
            <a:normAutofit/>
          </a:bodyPr>
          <a:lstStyle/>
          <a:p>
            <a:pPr marL="0" indent="0">
              <a:buNone/>
            </a:pPr>
            <a:r>
              <a:rPr kumimoji="1" lang="ja-JP" altLang="en-US" dirty="0" smtClean="0">
                <a:latin typeface="AR P丸ゴシック体E" panose="020F0900000000000000" pitchFamily="50" charset="-128"/>
                <a:ea typeface="AR P丸ゴシック体E" panose="020F0900000000000000" pitchFamily="50" charset="-128"/>
              </a:rPr>
              <a:t>□　発問（例</a:t>
            </a:r>
            <a:r>
              <a:rPr kumimoji="1" lang="en-US" altLang="ja-JP" dirty="0" smtClean="0">
                <a:latin typeface="AR P丸ゴシック体E" panose="020F0900000000000000" pitchFamily="50" charset="-128"/>
                <a:ea typeface="AR P丸ゴシック体E" panose="020F0900000000000000" pitchFamily="50" charset="-128"/>
              </a:rPr>
              <a:t>2-1</a:t>
            </a:r>
            <a:r>
              <a:rPr kumimoji="1" lang="ja-JP" altLang="en-US" dirty="0" smtClean="0">
                <a:latin typeface="AR P丸ゴシック体E" panose="020F0900000000000000" pitchFamily="50" charset="-128"/>
                <a:ea typeface="AR P丸ゴシック体E" panose="020F0900000000000000" pitchFamily="50" charset="-128"/>
              </a:rPr>
              <a:t>）　　</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17" name="正方形/長方形 16"/>
          <p:cNvSpPr/>
          <p:nvPr/>
        </p:nvSpPr>
        <p:spPr>
          <a:xfrm>
            <a:off x="1627542" y="1948192"/>
            <a:ext cx="1376607" cy="523220"/>
          </a:xfrm>
          <a:prstGeom prst="rect">
            <a:avLst/>
          </a:prstGeom>
        </p:spPr>
        <p:txBody>
          <a:bodyPr wrap="square">
            <a:spAutoFit/>
          </a:bodyPr>
          <a:lstStyle/>
          <a:p>
            <a:r>
              <a:rPr lang="ja-JP" altLang="en-US" sz="2800" dirty="0" smtClean="0"/>
              <a:t>○導入　　</a:t>
            </a:r>
            <a:endParaRPr lang="en-US" altLang="ja-JP" sz="2800" dirty="0" smtClean="0"/>
          </a:p>
        </p:txBody>
      </p:sp>
      <p:sp>
        <p:nvSpPr>
          <p:cNvPr id="21" name="正方形/長方形 20"/>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学習過程や学習活動に合った発問を工夫してみよう　①</a:t>
            </a:r>
            <a:endParaRPr lang="ja-JP" altLang="en-US" sz="2800" dirty="0">
              <a:solidFill>
                <a:schemeClr val="tx1"/>
              </a:solidFill>
            </a:endParaRPr>
          </a:p>
        </p:txBody>
      </p:sp>
      <p:sp>
        <p:nvSpPr>
          <p:cNvPr id="22" name="テキスト ボックス 21"/>
          <p:cNvSpPr txBox="1"/>
          <p:nvPr/>
        </p:nvSpPr>
        <p:spPr>
          <a:xfrm>
            <a:off x="3877833" y="1948192"/>
            <a:ext cx="6322807" cy="1938992"/>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400" dirty="0" smtClean="0"/>
              <a:t>どんなことが分からないのかな</a:t>
            </a:r>
            <a:endParaRPr kumimoji="1" lang="en-US" altLang="ja-JP" sz="2400" dirty="0" smtClean="0"/>
          </a:p>
          <a:p>
            <a:pPr marL="342900" indent="-342900">
              <a:buFont typeface="Wingdings" panose="05000000000000000000" pitchFamily="2" charset="2"/>
              <a:buChar char="l"/>
            </a:pPr>
            <a:r>
              <a:rPr kumimoji="1" lang="ja-JP" altLang="en-US" sz="2400" dirty="0" smtClean="0"/>
              <a:t>どうなっていれば分かるのかな</a:t>
            </a:r>
            <a:endParaRPr kumimoji="1" lang="en-US" altLang="ja-JP" sz="2400" dirty="0" smtClean="0"/>
          </a:p>
          <a:p>
            <a:pPr marL="342900" indent="-342900">
              <a:buFont typeface="Wingdings" panose="05000000000000000000" pitchFamily="2" charset="2"/>
              <a:buChar char="l"/>
            </a:pPr>
            <a:r>
              <a:rPr kumimoji="1" lang="ja-JP" altLang="en-US" sz="2400" dirty="0" smtClean="0"/>
              <a:t>自分の言葉で言ってみよう</a:t>
            </a:r>
            <a:endParaRPr kumimoji="1" lang="en-US" altLang="ja-JP" sz="2400" dirty="0" smtClean="0"/>
          </a:p>
          <a:p>
            <a:pPr marL="342900" indent="-342900">
              <a:buFont typeface="Wingdings" panose="05000000000000000000" pitchFamily="2" charset="2"/>
              <a:buChar char="l"/>
            </a:pPr>
            <a:r>
              <a:rPr kumimoji="1" lang="ja-JP" altLang="en-US" sz="2400" dirty="0" smtClean="0"/>
              <a:t>分かっていることと同じようにできないかな</a:t>
            </a:r>
            <a:endParaRPr kumimoji="1" lang="en-US" altLang="ja-JP" sz="2400" dirty="0" smtClean="0"/>
          </a:p>
          <a:p>
            <a:pPr marL="342900" indent="-342900">
              <a:buFont typeface="Wingdings" panose="05000000000000000000" pitchFamily="2" charset="2"/>
              <a:buChar char="l"/>
            </a:pPr>
            <a:r>
              <a:rPr kumimoji="1" lang="ja-JP" altLang="en-US" sz="2400" dirty="0" smtClean="0"/>
              <a:t>どのくらい（の大きさ</a:t>
            </a:r>
            <a:r>
              <a:rPr kumimoji="1" lang="en-US" altLang="ja-JP" sz="2400" dirty="0" smtClean="0"/>
              <a:t>)</a:t>
            </a:r>
            <a:r>
              <a:rPr kumimoji="1" lang="ja-JP" altLang="en-US" sz="2400" dirty="0" smtClean="0"/>
              <a:t>になりそうかな</a:t>
            </a:r>
            <a:endParaRPr kumimoji="1" lang="ja-JP" altLang="en-US" sz="2400" dirty="0"/>
          </a:p>
        </p:txBody>
      </p:sp>
      <p:sp>
        <p:nvSpPr>
          <p:cNvPr id="23" name="正方形/長方形 22"/>
          <p:cNvSpPr/>
          <p:nvPr/>
        </p:nvSpPr>
        <p:spPr>
          <a:xfrm>
            <a:off x="1627541" y="4458241"/>
            <a:ext cx="2009739" cy="523220"/>
          </a:xfrm>
          <a:prstGeom prst="rect">
            <a:avLst/>
          </a:prstGeom>
        </p:spPr>
        <p:txBody>
          <a:bodyPr wrap="square">
            <a:spAutoFit/>
          </a:bodyPr>
          <a:lstStyle/>
          <a:p>
            <a:r>
              <a:rPr lang="ja-JP" altLang="en-US" sz="2800" dirty="0" smtClean="0"/>
              <a:t>○自力解決　　</a:t>
            </a:r>
            <a:endParaRPr lang="en-US" altLang="ja-JP" sz="2800" dirty="0" smtClean="0"/>
          </a:p>
        </p:txBody>
      </p:sp>
      <p:sp>
        <p:nvSpPr>
          <p:cNvPr id="24" name="テキスト ボックス 23"/>
          <p:cNvSpPr txBox="1"/>
          <p:nvPr/>
        </p:nvSpPr>
        <p:spPr>
          <a:xfrm>
            <a:off x="3887992" y="4395664"/>
            <a:ext cx="7324861" cy="1200329"/>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400" dirty="0" smtClean="0"/>
              <a:t>分かっていることを使って考えてみよう</a:t>
            </a:r>
            <a:endParaRPr kumimoji="1" lang="en-US" altLang="ja-JP" sz="2400" dirty="0" smtClean="0"/>
          </a:p>
          <a:p>
            <a:pPr marL="342900" indent="-342900">
              <a:buFont typeface="Wingdings" panose="05000000000000000000" pitchFamily="2" charset="2"/>
              <a:buChar char="l"/>
            </a:pPr>
            <a:r>
              <a:rPr kumimoji="1" lang="ja-JP" altLang="en-US" sz="2400" dirty="0" smtClean="0"/>
              <a:t>これが言えるには，どんなことが分かればいいかな</a:t>
            </a:r>
            <a:endParaRPr kumimoji="1" lang="en-US" altLang="ja-JP" sz="2400" dirty="0" smtClean="0"/>
          </a:p>
          <a:p>
            <a:pPr marL="342900" indent="-342900">
              <a:buFont typeface="Wingdings" panose="05000000000000000000" pitchFamily="2" charset="2"/>
              <a:buChar char="l"/>
            </a:pPr>
            <a:r>
              <a:rPr kumimoji="1" lang="ja-JP" altLang="en-US" sz="2400" dirty="0" smtClean="0"/>
              <a:t>分かっていることを基にして説明できないかな</a:t>
            </a:r>
            <a:endParaRPr kumimoji="1" lang="ja-JP" altLang="en-US" sz="2400" dirty="0"/>
          </a:p>
        </p:txBody>
      </p:sp>
      <p:sp>
        <p:nvSpPr>
          <p:cNvPr id="12" name="テキスト ボックス 11">
            <a:hlinkClick r:id="rId2" action="ppaction://hlinksldjump"/>
          </p:cNvPr>
          <p:cNvSpPr txBox="1"/>
          <p:nvPr/>
        </p:nvSpPr>
        <p:spPr>
          <a:xfrm>
            <a:off x="9122347" y="6272633"/>
            <a:ext cx="1071127" cy="338554"/>
          </a:xfrm>
          <a:prstGeom prst="rect">
            <a:avLst/>
          </a:prstGeom>
          <a:solidFill>
            <a:srgbClr val="99FF99"/>
          </a:solidFill>
          <a:ln>
            <a:solidFill>
              <a:srgbClr val="009999"/>
            </a:solidFill>
          </a:ln>
        </p:spPr>
        <p:txBody>
          <a:bodyPr wrap="none" rtlCol="0">
            <a:spAutoFit/>
          </a:bodyPr>
          <a:lstStyle/>
          <a:p>
            <a:r>
              <a:rPr lang="ja-JP" altLang="en-US" sz="1600" dirty="0" smtClean="0"/>
              <a:t>発問例</a:t>
            </a:r>
            <a:r>
              <a:rPr lang="en-US" altLang="ja-JP" sz="1600" dirty="0" smtClean="0"/>
              <a:t>1-1</a:t>
            </a:r>
            <a:endParaRPr kumimoji="1" lang="ja-JP" altLang="en-US" sz="1600" dirty="0"/>
          </a:p>
        </p:txBody>
      </p:sp>
      <p:sp>
        <p:nvSpPr>
          <p:cNvPr id="14" name="テキスト ボックス 13">
            <a:hlinkClick r:id="rId3" action="ppaction://hlinksldjump"/>
          </p:cNvPr>
          <p:cNvSpPr txBox="1"/>
          <p:nvPr/>
        </p:nvSpPr>
        <p:spPr>
          <a:xfrm>
            <a:off x="7971751" y="6272633"/>
            <a:ext cx="1071127" cy="338554"/>
          </a:xfrm>
          <a:prstGeom prst="rect">
            <a:avLst/>
          </a:prstGeom>
          <a:solidFill>
            <a:srgbClr val="FFCCCC"/>
          </a:solidFill>
          <a:ln>
            <a:solidFill>
              <a:srgbClr val="009999"/>
            </a:solidFill>
          </a:ln>
        </p:spPr>
        <p:txBody>
          <a:bodyPr wrap="none" rtlCol="0">
            <a:spAutoFit/>
          </a:bodyPr>
          <a:lstStyle/>
          <a:p>
            <a:r>
              <a:rPr lang="ja-JP" altLang="en-US" sz="1600" dirty="0" smtClean="0"/>
              <a:t>発問例</a:t>
            </a:r>
            <a:r>
              <a:rPr lang="en-US" altLang="ja-JP" sz="1600" dirty="0" smtClean="0"/>
              <a:t>2-2</a:t>
            </a:r>
            <a:endParaRPr kumimoji="1" lang="ja-JP" altLang="en-US" sz="1600" dirty="0"/>
          </a:p>
        </p:txBody>
      </p:sp>
      <p:sp>
        <p:nvSpPr>
          <p:cNvPr id="13" name="テキスト ボックス 12">
            <a:hlinkClick r:id="rId3" action="ppaction://hlinksldjump"/>
          </p:cNvPr>
          <p:cNvSpPr txBox="1"/>
          <p:nvPr/>
        </p:nvSpPr>
        <p:spPr>
          <a:xfrm>
            <a:off x="10287231" y="6241855"/>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67769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500"/>
                                        <p:tgtEl>
                                          <p:spTgt spid="17"/>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1500"/>
                                        <p:tgtEl>
                                          <p:spTgt spid="2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500"/>
                                        <p:tgtEl>
                                          <p:spTgt spid="2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1500"/>
                                        <p:tgtEl>
                                          <p:spTgt spid="15"/>
                                        </p:tgtEl>
                                      </p:cBhvr>
                                    </p:animEffect>
                                  </p:childTnLst>
                                </p:cTn>
                              </p:par>
                            </p:childTnLst>
                          </p:cTn>
                        </p:par>
                        <p:par>
                          <p:cTn id="24" fill="hold">
                            <p:stCondLst>
                              <p:cond delay="3000"/>
                            </p:stCondLst>
                            <p:childTnLst>
                              <p:par>
                                <p:cTn id="25" presetID="10"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250"/>
                                        <p:tgtEl>
                                          <p:spTgt spid="1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1250"/>
                                        <p:tgtEl>
                                          <p:spTgt spid="1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animBg="1"/>
      <p:bldP spid="17" grpId="0"/>
      <p:bldP spid="22" grpId="0"/>
      <p:bldP spid="23" grpId="0"/>
      <p:bldP spid="24" grpId="0"/>
      <p:bldP spid="12" grpId="0" animBg="1"/>
      <p:bldP spid="14" grpId="0" animBg="1"/>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1572078" y="1838578"/>
            <a:ext cx="10207546" cy="3347845"/>
          </a:xfrm>
          <a:prstGeom prst="roundRect">
            <a:avLst/>
          </a:prstGeom>
          <a:solidFill>
            <a:srgbClr val="FFCCFF">
              <a:alpha val="31000"/>
            </a:srgbClr>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3" name="縦書きテキスト プレースホルダー 2"/>
          <p:cNvSpPr>
            <a:spLocks noGrp="1"/>
          </p:cNvSpPr>
          <p:nvPr>
            <p:ph type="body" orient="vert" idx="1"/>
          </p:nvPr>
        </p:nvSpPr>
        <p:spPr>
          <a:xfrm>
            <a:off x="1097280" y="1314781"/>
            <a:ext cx="10682344" cy="648489"/>
          </a:xfrm>
          <a:ln w="25400">
            <a:noFill/>
          </a:ln>
        </p:spPr>
        <p:txBody>
          <a:bodyPr vert="horz">
            <a:normAutofit/>
          </a:bodyPr>
          <a:lstStyle/>
          <a:p>
            <a:pPr marL="0" indent="0">
              <a:buNone/>
            </a:pPr>
            <a:r>
              <a:rPr kumimoji="1" lang="ja-JP" altLang="en-US" dirty="0" smtClean="0">
                <a:latin typeface="AR P丸ゴシック体E" panose="020F0900000000000000" pitchFamily="50" charset="-128"/>
                <a:ea typeface="AR P丸ゴシック体E" panose="020F0900000000000000" pitchFamily="50" charset="-128"/>
              </a:rPr>
              <a:t>□　発問（例２</a:t>
            </a:r>
            <a:r>
              <a:rPr kumimoji="1" lang="en-US" altLang="ja-JP" dirty="0" smtClean="0">
                <a:latin typeface="AR P丸ゴシック体E" panose="020F0900000000000000" pitchFamily="50" charset="-128"/>
                <a:ea typeface="AR P丸ゴシック体E" panose="020F0900000000000000" pitchFamily="50" charset="-128"/>
              </a:rPr>
              <a:t>-2</a:t>
            </a:r>
            <a:r>
              <a:rPr kumimoji="1" lang="ja-JP" altLang="en-US" dirty="0" smtClean="0">
                <a:latin typeface="AR P丸ゴシック体E" panose="020F0900000000000000" pitchFamily="50" charset="-128"/>
                <a:ea typeface="AR P丸ゴシック体E" panose="020F0900000000000000" pitchFamily="50" charset="-128"/>
              </a:rPr>
              <a:t>）　</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17" name="正方形/長方形 16"/>
          <p:cNvSpPr/>
          <p:nvPr/>
        </p:nvSpPr>
        <p:spPr>
          <a:xfrm>
            <a:off x="1627542" y="1908603"/>
            <a:ext cx="2009738" cy="523220"/>
          </a:xfrm>
          <a:prstGeom prst="rect">
            <a:avLst/>
          </a:prstGeom>
        </p:spPr>
        <p:txBody>
          <a:bodyPr wrap="square">
            <a:spAutoFit/>
          </a:bodyPr>
          <a:lstStyle/>
          <a:p>
            <a:r>
              <a:rPr lang="ja-JP" altLang="en-US" sz="2800" dirty="0" smtClean="0"/>
              <a:t>○集団解決　　</a:t>
            </a:r>
            <a:endParaRPr lang="en-US" altLang="ja-JP" sz="2800" dirty="0" smtClean="0"/>
          </a:p>
        </p:txBody>
      </p:sp>
      <p:sp>
        <p:nvSpPr>
          <p:cNvPr id="21" name="正方形/長方形 20"/>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学習過程や学習活動に合った発問を工夫してみよう　②</a:t>
            </a:r>
            <a:endParaRPr lang="ja-JP" altLang="en-US" sz="2800" dirty="0">
              <a:solidFill>
                <a:schemeClr val="tx1"/>
              </a:solidFill>
            </a:endParaRPr>
          </a:p>
        </p:txBody>
      </p:sp>
      <p:sp>
        <p:nvSpPr>
          <p:cNvPr id="22" name="テキスト ボックス 21"/>
          <p:cNvSpPr txBox="1"/>
          <p:nvPr/>
        </p:nvSpPr>
        <p:spPr>
          <a:xfrm>
            <a:off x="3877834" y="1908603"/>
            <a:ext cx="7818448" cy="3277820"/>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300" dirty="0" smtClean="0"/>
              <a:t>みんなで一斉に言おう</a:t>
            </a:r>
            <a:endParaRPr kumimoji="1" lang="en-US" altLang="ja-JP" sz="2300" dirty="0" smtClean="0"/>
          </a:p>
          <a:p>
            <a:pPr marL="342900" indent="-342900">
              <a:buFont typeface="Wingdings" panose="05000000000000000000" pitchFamily="2" charset="2"/>
              <a:buChar char="l"/>
            </a:pPr>
            <a:r>
              <a:rPr kumimoji="1" lang="ja-JP" altLang="en-US" sz="2300" dirty="0" smtClean="0"/>
              <a:t>○○について隣同士</a:t>
            </a:r>
            <a:r>
              <a:rPr kumimoji="1" lang="en-US" altLang="ja-JP" sz="2300" dirty="0" smtClean="0"/>
              <a:t>(</a:t>
            </a:r>
            <a:r>
              <a:rPr kumimoji="1" lang="ja-JP" altLang="en-US" sz="2300" dirty="0" smtClean="0"/>
              <a:t>班</a:t>
            </a:r>
            <a:r>
              <a:rPr kumimoji="1" lang="en-US" altLang="ja-JP" sz="2300" dirty="0" smtClean="0"/>
              <a:t>)</a:t>
            </a:r>
            <a:r>
              <a:rPr kumimoji="1" lang="ja-JP" altLang="en-US" sz="2300" dirty="0" smtClean="0"/>
              <a:t>で，話し合いましょう。説明ができる人は座りましょう。困っている人がいたら声をかけましょう</a:t>
            </a:r>
            <a:endParaRPr kumimoji="1" lang="en-US" altLang="ja-JP" sz="2300" dirty="0" smtClean="0"/>
          </a:p>
          <a:p>
            <a:pPr marL="342900" indent="-342900">
              <a:buFont typeface="Wingdings" panose="05000000000000000000" pitchFamily="2" charset="2"/>
              <a:buChar char="l"/>
            </a:pPr>
            <a:r>
              <a:rPr kumimoji="1" lang="ja-JP" altLang="en-US" sz="2300" dirty="0" smtClean="0"/>
              <a:t>○○さんの気持ち，分かるかな</a:t>
            </a:r>
            <a:endParaRPr kumimoji="1" lang="en-US" altLang="ja-JP" sz="2300" dirty="0" smtClean="0"/>
          </a:p>
          <a:p>
            <a:pPr marL="342900" indent="-342900">
              <a:buFont typeface="Wingdings" panose="05000000000000000000" pitchFamily="2" charset="2"/>
              <a:buChar char="l"/>
            </a:pPr>
            <a:r>
              <a:rPr kumimoji="1" lang="ja-JP" altLang="en-US" sz="2300" dirty="0" smtClean="0"/>
              <a:t>○○さんの言いたいことは何だろうね</a:t>
            </a:r>
            <a:endParaRPr kumimoji="1" lang="en-US" altLang="ja-JP" sz="2300" dirty="0" smtClean="0"/>
          </a:p>
          <a:p>
            <a:pPr marL="342900" indent="-342900">
              <a:buFont typeface="Wingdings" panose="05000000000000000000" pitchFamily="2" charset="2"/>
              <a:buChar char="l"/>
            </a:pPr>
            <a:r>
              <a:rPr kumimoji="1" lang="ja-JP" altLang="en-US" sz="2300" dirty="0" smtClean="0"/>
              <a:t>○○さんの困っていることはわかったね。だったらどうすれば解決できるかな</a:t>
            </a:r>
            <a:endParaRPr kumimoji="1" lang="en-US" altLang="ja-JP" sz="2300" dirty="0" smtClean="0"/>
          </a:p>
          <a:p>
            <a:pPr marL="342900" indent="-342900">
              <a:buFont typeface="Wingdings" panose="05000000000000000000" pitchFamily="2" charset="2"/>
              <a:buChar char="l"/>
            </a:pPr>
            <a:r>
              <a:rPr kumimoji="1" lang="en-US" altLang="ja-JP" sz="2300" dirty="0" smtClean="0"/>
              <a:t>(</a:t>
            </a:r>
            <a:r>
              <a:rPr kumimoji="1" lang="ja-JP" altLang="en-US" sz="2300" dirty="0" smtClean="0"/>
              <a:t>全体で考えさせたい発言があるとき途中で止めて）この続きは，どんな話をすると思う</a:t>
            </a:r>
            <a:endParaRPr kumimoji="1" lang="ja-JP" altLang="en-US" sz="2300" dirty="0"/>
          </a:p>
        </p:txBody>
      </p:sp>
      <p:sp>
        <p:nvSpPr>
          <p:cNvPr id="2" name="テキスト ボックス 1"/>
          <p:cNvSpPr txBox="1"/>
          <p:nvPr/>
        </p:nvSpPr>
        <p:spPr>
          <a:xfrm>
            <a:off x="1989311" y="5317227"/>
            <a:ext cx="9373079" cy="830997"/>
          </a:xfrm>
          <a:prstGeom prst="rect">
            <a:avLst/>
          </a:prstGeom>
          <a:solidFill>
            <a:srgbClr val="FFFF99"/>
          </a:solidFill>
          <a:ln>
            <a:solidFill>
              <a:srgbClr val="FF0000"/>
            </a:solidFill>
          </a:ln>
        </p:spPr>
        <p:txBody>
          <a:bodyPr wrap="none" rtlCol="0">
            <a:spAutoFit/>
          </a:bodyPr>
          <a:lstStyle/>
          <a:p>
            <a:r>
              <a:rPr kumimoji="1" lang="ja-JP" altLang="en-US" sz="2400" dirty="0" smtClean="0"/>
              <a:t>いくつか挙げた発問は例です。</a:t>
            </a:r>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児童の実態に合わせて</a:t>
            </a:r>
            <a:r>
              <a:rPr kumimoji="1" lang="ja-JP" altLang="en-US" sz="2400" dirty="0" smtClean="0"/>
              <a:t>言葉を換えたり，</a:t>
            </a:r>
            <a:endParaRPr kumimoji="1" lang="en-US" altLang="ja-JP" sz="2400" dirty="0" smtClean="0"/>
          </a:p>
          <a:p>
            <a:r>
              <a:rPr kumimoji="1" lang="ja-JP" altLang="en-US" sz="2400" dirty="0" smtClean="0">
                <a:solidFill>
                  <a:srgbClr val="FF0000"/>
                </a:solidFill>
                <a:latin typeface="AR P丸ゴシック体E" panose="020F0900000000000000" pitchFamily="50" charset="-128"/>
                <a:ea typeface="AR P丸ゴシック体E" panose="020F0900000000000000" pitchFamily="50" charset="-128"/>
              </a:rPr>
              <a:t>学習場面に合わせ</a:t>
            </a:r>
            <a:r>
              <a:rPr kumimoji="1" lang="ja-JP" altLang="en-US" sz="2400" dirty="0" smtClean="0"/>
              <a:t>たりするなど，工夫してみましょう</a:t>
            </a:r>
            <a:endParaRPr kumimoji="1" lang="ja-JP" altLang="en-US" sz="2400" dirty="0"/>
          </a:p>
        </p:txBody>
      </p:sp>
      <p:sp>
        <p:nvSpPr>
          <p:cNvPr id="12" name="テキスト ボックス 11"/>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
        <p:nvSpPr>
          <p:cNvPr id="9" name="テキスト ボックス 8">
            <a:hlinkClick r:id="rId3" action="ppaction://hlinksldjump"/>
          </p:cNvPr>
          <p:cNvSpPr txBox="1"/>
          <p:nvPr/>
        </p:nvSpPr>
        <p:spPr>
          <a:xfrm>
            <a:off x="9122347" y="6272633"/>
            <a:ext cx="1071127" cy="338554"/>
          </a:xfrm>
          <a:prstGeom prst="rect">
            <a:avLst/>
          </a:prstGeom>
          <a:solidFill>
            <a:srgbClr val="99FF99"/>
          </a:solidFill>
          <a:ln>
            <a:solidFill>
              <a:srgbClr val="009999"/>
            </a:solidFill>
          </a:ln>
        </p:spPr>
        <p:txBody>
          <a:bodyPr wrap="none" rtlCol="0">
            <a:spAutoFit/>
          </a:bodyPr>
          <a:lstStyle/>
          <a:p>
            <a:r>
              <a:rPr lang="ja-JP" altLang="en-US" sz="1600" dirty="0" smtClean="0"/>
              <a:t>発問例</a:t>
            </a:r>
            <a:r>
              <a:rPr lang="en-US" altLang="ja-JP" sz="1600" dirty="0" smtClean="0"/>
              <a:t>1-1</a:t>
            </a:r>
            <a:endParaRPr kumimoji="1" lang="ja-JP" altLang="en-US" sz="1600" dirty="0"/>
          </a:p>
        </p:txBody>
      </p:sp>
      <p:sp>
        <p:nvSpPr>
          <p:cNvPr id="10" name="テキスト ボックス 9">
            <a:hlinkClick r:id="rId4" action="ppaction://hlinksldjump"/>
          </p:cNvPr>
          <p:cNvSpPr txBox="1"/>
          <p:nvPr/>
        </p:nvSpPr>
        <p:spPr>
          <a:xfrm>
            <a:off x="7991135" y="6270879"/>
            <a:ext cx="1071127" cy="338554"/>
          </a:xfrm>
          <a:prstGeom prst="rect">
            <a:avLst/>
          </a:prstGeom>
          <a:solidFill>
            <a:srgbClr val="FFCCCC"/>
          </a:solidFill>
          <a:ln>
            <a:solidFill>
              <a:srgbClr val="009999"/>
            </a:solidFill>
          </a:ln>
        </p:spPr>
        <p:txBody>
          <a:bodyPr wrap="none" rtlCol="0">
            <a:spAutoFit/>
          </a:bodyPr>
          <a:lstStyle/>
          <a:p>
            <a:r>
              <a:rPr lang="ja-JP" altLang="en-US" sz="1600" dirty="0" smtClean="0"/>
              <a:t>発問例</a:t>
            </a:r>
            <a:r>
              <a:rPr lang="en-US" altLang="ja-JP" sz="1600" dirty="0" smtClean="0"/>
              <a:t>2-1</a:t>
            </a:r>
            <a:endParaRPr kumimoji="1" lang="ja-JP" altLang="en-US" sz="1600" dirty="0"/>
          </a:p>
        </p:txBody>
      </p:sp>
      <p:sp>
        <p:nvSpPr>
          <p:cNvPr id="13" name="円形吹き出し 12"/>
          <p:cNvSpPr/>
          <p:nvPr/>
        </p:nvSpPr>
        <p:spPr>
          <a:xfrm>
            <a:off x="270052" y="5186423"/>
            <a:ext cx="1302026" cy="685800"/>
          </a:xfrm>
          <a:prstGeom prst="wedgeEllipseCallout">
            <a:avLst>
              <a:gd name="adj1" fmla="val 80689"/>
              <a:gd name="adj2" fmla="val 2347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Tree>
    <p:extLst>
      <p:ext uri="{BB962C8B-B14F-4D97-AF65-F5344CB8AC3E}">
        <p14:creationId xmlns:p14="http://schemas.microsoft.com/office/powerpoint/2010/main" val="2102933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75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175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175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250"/>
                                  </p:stCondLst>
                                  <p:childTnLst>
                                    <p:set>
                                      <p:cBhvr>
                                        <p:cTn id="17" dur="1" fill="hold">
                                          <p:stCondLst>
                                            <p:cond delay="0"/>
                                          </p:stCondLst>
                                        </p:cTn>
                                        <p:tgtEl>
                                          <p:spTgt spid="2"/>
                                        </p:tgtEl>
                                        <p:attrNameLst>
                                          <p:attrName>style.visibility</p:attrName>
                                        </p:attrNameLst>
                                      </p:cBhvr>
                                      <p:to>
                                        <p:strVal val="visible"/>
                                      </p:to>
                                    </p:set>
                                    <p:animEffect transition="in" filter="barn(outVertical)">
                                      <p:cBhvr>
                                        <p:cTn id="18" dur="1500"/>
                                        <p:tgtEl>
                                          <p:spTgt spid="2"/>
                                        </p:tgtEl>
                                      </p:cBhvr>
                                    </p:animEffect>
                                  </p:childTnLst>
                                </p:cTn>
                              </p:par>
                              <p:par>
                                <p:cTn id="19" presetID="6" presetClass="entr" presetSubtype="32" fill="hold" grpId="0" nodeType="withEffect">
                                  <p:stCondLst>
                                    <p:cond delay="250"/>
                                  </p:stCondLst>
                                  <p:childTnLst>
                                    <p:set>
                                      <p:cBhvr>
                                        <p:cTn id="20" dur="1" fill="hold">
                                          <p:stCondLst>
                                            <p:cond delay="0"/>
                                          </p:stCondLst>
                                        </p:cTn>
                                        <p:tgtEl>
                                          <p:spTgt spid="13"/>
                                        </p:tgtEl>
                                        <p:attrNameLst>
                                          <p:attrName>style.visibility</p:attrName>
                                        </p:attrNameLst>
                                      </p:cBhvr>
                                      <p:to>
                                        <p:strVal val="visible"/>
                                      </p:to>
                                    </p:set>
                                    <p:animEffect transition="in" filter="circle(out)">
                                      <p:cBhvr>
                                        <p:cTn id="21" dur="1500"/>
                                        <p:tgtEl>
                                          <p:spTgt spid="13"/>
                                        </p:tgtEl>
                                      </p:cBhvr>
                                    </p:animEffect>
                                  </p:childTnLst>
                                </p:cTn>
                              </p:par>
                            </p:childTnLst>
                          </p:cTn>
                        </p:par>
                        <p:par>
                          <p:cTn id="22" fill="hold">
                            <p:stCondLst>
                              <p:cond delay="1750"/>
                            </p:stCondLst>
                            <p:childTnLst>
                              <p:par>
                                <p:cTn id="23" presetID="10" presetClass="entr" presetSubtype="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250"/>
                                        <p:tgtEl>
                                          <p:spTgt spid="1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25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p:bldP spid="22" grpId="0"/>
      <p:bldP spid="2" grpId="0" animBg="1"/>
      <p:bldP spid="12" grpId="0" animBg="1"/>
      <p:bldP spid="9" grpId="0" animBg="1"/>
      <p:bldP spid="10" grpId="0" animBg="1"/>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401004" y="1220180"/>
            <a:ext cx="3932551" cy="1569660"/>
          </a:xfrm>
          <a:prstGeom prst="rect">
            <a:avLst/>
          </a:prstGeom>
          <a:noFill/>
          <a:ln w="28575">
            <a:solidFill>
              <a:srgbClr val="FF0000"/>
            </a:solidFill>
          </a:ln>
        </p:spPr>
        <p:txBody>
          <a:bodyPr wrap="square" rtlCol="0">
            <a:spAutoFit/>
          </a:bodyPr>
          <a:lstStyle/>
          <a:p>
            <a:pPr algn="just"/>
            <a:r>
              <a:rPr lang="ja-JP" altLang="en-US" sz="2400" dirty="0" smtClean="0">
                <a:solidFill>
                  <a:srgbClr val="FF0000"/>
                </a:solidFill>
                <a:latin typeface="AR P丸ゴシック体E" panose="020F0900000000000000" pitchFamily="50" charset="-128"/>
                <a:ea typeface="AR P丸ゴシック体E" panose="020F0900000000000000" pitchFamily="50" charset="-128"/>
              </a:rPr>
              <a:t>つぶやき</a:t>
            </a:r>
            <a:r>
              <a:rPr lang="ja-JP" altLang="en-US" sz="2400" dirty="0"/>
              <a:t>や</a:t>
            </a:r>
            <a:r>
              <a:rPr lang="ja-JP" altLang="en-US" sz="2400" dirty="0">
                <a:solidFill>
                  <a:srgbClr val="FF0000"/>
                </a:solidFill>
                <a:latin typeface="AR P丸ゴシック体E" panose="020F0900000000000000" pitchFamily="50" charset="-128"/>
                <a:ea typeface="AR P丸ゴシック体E" panose="020F0900000000000000" pitchFamily="50" charset="-128"/>
              </a:rPr>
              <a:t>発言</a:t>
            </a:r>
            <a:r>
              <a:rPr lang="ja-JP" altLang="en-US" sz="2400" dirty="0"/>
              <a:t>が</a:t>
            </a:r>
            <a:r>
              <a:rPr lang="ja-JP" altLang="en-US" sz="2400" dirty="0" smtClean="0"/>
              <a:t>，重要な事柄を考えさせたり，思考</a:t>
            </a:r>
            <a:r>
              <a:rPr lang="ja-JP" altLang="en-US" sz="2400" dirty="0"/>
              <a:t>を連続させたりする</a:t>
            </a:r>
            <a:r>
              <a:rPr lang="ja-JP" altLang="en-US" sz="2400" dirty="0" smtClean="0"/>
              <a:t>きっかけになります。</a:t>
            </a:r>
            <a:endParaRPr lang="ja-JP" altLang="en-US" sz="2400"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113619584"/>
              </p:ext>
            </p:extLst>
          </p:nvPr>
        </p:nvGraphicFramePr>
        <p:xfrm>
          <a:off x="8613954" y="5309983"/>
          <a:ext cx="1266607" cy="1396225"/>
        </p:xfrm>
        <a:graphic>
          <a:graphicData uri="http://schemas.openxmlformats.org/presentationml/2006/ole">
            <mc:AlternateContent xmlns:mc="http://schemas.openxmlformats.org/markup-compatibility/2006">
              <mc:Choice xmlns:v="urn:schemas-microsoft-com:vml" Requires="v">
                <p:oleObj spid="_x0000_s1426" name="花子" r:id="rId4" imgW="883800" imgH="975240" progId="HANAKO.Document.9">
                  <p:embed/>
                </p:oleObj>
              </mc:Choice>
              <mc:Fallback>
                <p:oleObj name="花子" r:id="rId4" imgW="883800" imgH="975240" progId="HANAKO.Document.9">
                  <p:embed/>
                  <p:pic>
                    <p:nvPicPr>
                      <p:cNvPr id="0" name=""/>
                      <p:cNvPicPr/>
                      <p:nvPr/>
                    </p:nvPicPr>
                    <p:blipFill>
                      <a:blip r:embed="rId5"/>
                      <a:stretch>
                        <a:fillRect/>
                      </a:stretch>
                    </p:blipFill>
                    <p:spPr>
                      <a:xfrm>
                        <a:off x="8613954" y="5309983"/>
                        <a:ext cx="1266607" cy="1396225"/>
                      </a:xfrm>
                      <a:prstGeom prst="rect">
                        <a:avLst/>
                      </a:prstGeom>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2435095274"/>
              </p:ext>
            </p:extLst>
          </p:nvPr>
        </p:nvGraphicFramePr>
        <p:xfrm>
          <a:off x="10494101" y="3170402"/>
          <a:ext cx="1041805" cy="1269183"/>
        </p:xfrm>
        <a:graphic>
          <a:graphicData uri="http://schemas.openxmlformats.org/presentationml/2006/ole">
            <mc:AlternateContent xmlns:mc="http://schemas.openxmlformats.org/markup-compatibility/2006">
              <mc:Choice xmlns:v="urn:schemas-microsoft-com:vml" Requires="v">
                <p:oleObj spid="_x0000_s1427" name="花子" r:id="rId6" imgW="799920" imgH="975240" progId="HANAKO.Document.9">
                  <p:embed/>
                </p:oleObj>
              </mc:Choice>
              <mc:Fallback>
                <p:oleObj name="花子" r:id="rId6" imgW="799920" imgH="975240" progId="HANAKO.Document.9">
                  <p:embed/>
                  <p:pic>
                    <p:nvPicPr>
                      <p:cNvPr id="0" name=""/>
                      <p:cNvPicPr/>
                      <p:nvPr/>
                    </p:nvPicPr>
                    <p:blipFill>
                      <a:blip r:embed="rId7"/>
                      <a:stretch>
                        <a:fillRect/>
                      </a:stretch>
                    </p:blipFill>
                    <p:spPr>
                      <a:xfrm>
                        <a:off x="10494101" y="3170402"/>
                        <a:ext cx="1041805" cy="1269183"/>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1761900867"/>
              </p:ext>
            </p:extLst>
          </p:nvPr>
        </p:nvGraphicFramePr>
        <p:xfrm>
          <a:off x="6638200" y="4184139"/>
          <a:ext cx="1029138" cy="1279131"/>
        </p:xfrm>
        <a:graphic>
          <a:graphicData uri="http://schemas.openxmlformats.org/presentationml/2006/ole">
            <mc:AlternateContent xmlns:mc="http://schemas.openxmlformats.org/markup-compatibility/2006">
              <mc:Choice xmlns:v="urn:schemas-microsoft-com:vml" Requires="v">
                <p:oleObj spid="_x0000_s1428" name="花子" r:id="rId8" imgW="784800" imgH="975240" progId="HANAKO.Document.9">
                  <p:embed/>
                </p:oleObj>
              </mc:Choice>
              <mc:Fallback>
                <p:oleObj name="花子" r:id="rId8" imgW="784800" imgH="975240" progId="HANAKO.Document.9">
                  <p:embed/>
                  <p:pic>
                    <p:nvPicPr>
                      <p:cNvPr id="0" name=""/>
                      <p:cNvPicPr/>
                      <p:nvPr/>
                    </p:nvPicPr>
                    <p:blipFill>
                      <a:blip r:embed="rId9"/>
                      <a:stretch>
                        <a:fillRect/>
                      </a:stretch>
                    </p:blipFill>
                    <p:spPr>
                      <a:xfrm>
                        <a:off x="6638200" y="4184139"/>
                        <a:ext cx="1029138" cy="1279131"/>
                      </a:xfrm>
                      <a:prstGeom prst="rect">
                        <a:avLst/>
                      </a:prstGeom>
                    </p:spPr>
                  </p:pic>
                </p:oleObj>
              </mc:Fallback>
            </mc:AlternateContent>
          </a:graphicData>
        </a:graphic>
      </p:graphicFrame>
      <p:graphicFrame>
        <p:nvGraphicFramePr>
          <p:cNvPr id="14" name="オブジェクト 13"/>
          <p:cNvGraphicFramePr>
            <a:graphicFrameLocks noChangeAspect="1"/>
          </p:cNvGraphicFramePr>
          <p:nvPr>
            <p:extLst>
              <p:ext uri="{D42A27DB-BD31-4B8C-83A1-F6EECF244321}">
                <p14:modId xmlns:p14="http://schemas.microsoft.com/office/powerpoint/2010/main" val="1941308898"/>
              </p:ext>
            </p:extLst>
          </p:nvPr>
        </p:nvGraphicFramePr>
        <p:xfrm>
          <a:off x="667242" y="3072149"/>
          <a:ext cx="5481356" cy="3410479"/>
        </p:xfrm>
        <a:graphic>
          <a:graphicData uri="http://schemas.openxmlformats.org/presentationml/2006/ole">
            <mc:AlternateContent xmlns:mc="http://schemas.openxmlformats.org/markup-compatibility/2006">
              <mc:Choice xmlns:v="urn:schemas-microsoft-com:vml" Requires="v">
                <p:oleObj spid="_x0000_s1429" name="花子" r:id="rId10" imgW="6492240" imgH="4366080" progId="HANAKO.Document.9">
                  <p:embed/>
                </p:oleObj>
              </mc:Choice>
              <mc:Fallback>
                <p:oleObj name="花子" r:id="rId10" imgW="6492240" imgH="4366080" progId="HANAKO.Document.9">
                  <p:embed/>
                  <p:pic>
                    <p:nvPicPr>
                      <p:cNvPr id="0" name=""/>
                      <p:cNvPicPr/>
                      <p:nvPr/>
                    </p:nvPicPr>
                    <p:blipFill>
                      <a:blip r:embed="rId11"/>
                      <a:stretch>
                        <a:fillRect/>
                      </a:stretch>
                    </p:blipFill>
                    <p:spPr>
                      <a:xfrm>
                        <a:off x="667242" y="3072149"/>
                        <a:ext cx="5481356" cy="3410479"/>
                      </a:xfrm>
                      <a:prstGeom prst="rect">
                        <a:avLst/>
                      </a:prstGeom>
                    </p:spPr>
                  </p:pic>
                </p:oleObj>
              </mc:Fallback>
            </mc:AlternateContent>
          </a:graphicData>
        </a:graphic>
      </p:graphicFrame>
      <p:sp>
        <p:nvSpPr>
          <p:cNvPr id="16" name="角丸四角形吹き出し 15"/>
          <p:cNvSpPr/>
          <p:nvPr/>
        </p:nvSpPr>
        <p:spPr>
          <a:xfrm>
            <a:off x="7642474" y="3322901"/>
            <a:ext cx="2613836" cy="799296"/>
          </a:xfrm>
          <a:prstGeom prst="wedgeRoundRectCallout">
            <a:avLst>
              <a:gd name="adj1" fmla="val 65713"/>
              <a:gd name="adj2" fmla="val 2918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えっ，どういうこと？</a:t>
            </a:r>
          </a:p>
        </p:txBody>
      </p:sp>
      <p:sp>
        <p:nvSpPr>
          <p:cNvPr id="17" name="角丸四角形吹き出し 16"/>
          <p:cNvSpPr/>
          <p:nvPr/>
        </p:nvSpPr>
        <p:spPr>
          <a:xfrm>
            <a:off x="8417707" y="4587006"/>
            <a:ext cx="1508844" cy="722976"/>
          </a:xfrm>
          <a:prstGeom prst="wedgeRoundRectCallout">
            <a:avLst>
              <a:gd name="adj1" fmla="val -24146"/>
              <a:gd name="adj2" fmla="val 9972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分かった</a:t>
            </a:r>
          </a:p>
        </p:txBody>
      </p:sp>
      <p:sp>
        <p:nvSpPr>
          <p:cNvPr id="18" name="角丸四角形吹き出し 17"/>
          <p:cNvSpPr/>
          <p:nvPr/>
        </p:nvSpPr>
        <p:spPr>
          <a:xfrm>
            <a:off x="6362731" y="5848575"/>
            <a:ext cx="1826997" cy="670997"/>
          </a:xfrm>
          <a:prstGeom prst="wedgeRoundRectCallout">
            <a:avLst>
              <a:gd name="adj1" fmla="val 8872"/>
              <a:gd name="adj2" fmla="val -9434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あ－，そういうことか</a:t>
            </a:r>
          </a:p>
        </p:txBody>
      </p:sp>
      <p:sp>
        <p:nvSpPr>
          <p:cNvPr id="22" name="円形吹き出し 21"/>
          <p:cNvSpPr/>
          <p:nvPr/>
        </p:nvSpPr>
        <p:spPr>
          <a:xfrm>
            <a:off x="924651" y="3345094"/>
            <a:ext cx="3005236" cy="793229"/>
          </a:xfrm>
          <a:prstGeom prst="wedgeEllipseCallout">
            <a:avLst>
              <a:gd name="adj1" fmla="val 66222"/>
              <a:gd name="adj2" fmla="val 19805"/>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FF00"/>
                </a:solidFill>
              </a:rPr>
              <a:t>えっ？</a:t>
            </a:r>
            <a:endParaRPr lang="en-US" altLang="ja-JP" sz="2400" b="1" dirty="0">
              <a:solidFill>
                <a:srgbClr val="FFFF00"/>
              </a:solidFill>
            </a:endParaRPr>
          </a:p>
          <a:p>
            <a:pPr algn="ctr"/>
            <a:r>
              <a:rPr lang="ja-JP" altLang="en-US" sz="2400" b="1" dirty="0">
                <a:solidFill>
                  <a:srgbClr val="FFFF00"/>
                </a:solidFill>
              </a:rPr>
              <a:t>どういうこと？</a:t>
            </a:r>
          </a:p>
        </p:txBody>
      </p:sp>
      <p:sp>
        <p:nvSpPr>
          <p:cNvPr id="23" name="円形吹き出し 22"/>
          <p:cNvSpPr/>
          <p:nvPr/>
        </p:nvSpPr>
        <p:spPr>
          <a:xfrm>
            <a:off x="2798710" y="4206160"/>
            <a:ext cx="2915261" cy="634894"/>
          </a:xfrm>
          <a:prstGeom prst="wedgeEllipseCallout">
            <a:avLst>
              <a:gd name="adj1" fmla="val 5165"/>
              <a:gd name="adj2" fmla="val 117635"/>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rgbClr val="FFFF00"/>
                </a:solidFill>
              </a:rPr>
              <a:t>分かった！</a:t>
            </a:r>
            <a:endParaRPr lang="en-US" altLang="ja-JP" sz="2800" dirty="0">
              <a:solidFill>
                <a:srgbClr val="FFFF00"/>
              </a:solidFill>
            </a:endParaRPr>
          </a:p>
        </p:txBody>
      </p:sp>
      <p:sp>
        <p:nvSpPr>
          <p:cNvPr id="24" name="円形吹き出し 23"/>
          <p:cNvSpPr/>
          <p:nvPr/>
        </p:nvSpPr>
        <p:spPr>
          <a:xfrm>
            <a:off x="1306381" y="5208214"/>
            <a:ext cx="2984657" cy="766853"/>
          </a:xfrm>
          <a:prstGeom prst="wedgeEllipseCallout">
            <a:avLst>
              <a:gd name="adj1" fmla="val -22464"/>
              <a:gd name="adj2" fmla="val -84958"/>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FF00"/>
                </a:solidFill>
              </a:rPr>
              <a:t>あー，</a:t>
            </a:r>
            <a:endParaRPr lang="en-US" altLang="ja-JP" sz="2400" b="1" dirty="0">
              <a:solidFill>
                <a:srgbClr val="FFFF00"/>
              </a:solidFill>
            </a:endParaRPr>
          </a:p>
          <a:p>
            <a:pPr algn="ctr"/>
            <a:r>
              <a:rPr lang="ja-JP" altLang="en-US" sz="2400" b="1" dirty="0">
                <a:solidFill>
                  <a:srgbClr val="FFFF00"/>
                </a:solidFill>
              </a:rPr>
              <a:t>そういうことか</a:t>
            </a:r>
          </a:p>
        </p:txBody>
      </p:sp>
      <p:sp>
        <p:nvSpPr>
          <p:cNvPr id="27" name="テキスト ボックス 26"/>
          <p:cNvSpPr txBox="1"/>
          <p:nvPr/>
        </p:nvSpPr>
        <p:spPr>
          <a:xfrm>
            <a:off x="6148598" y="1050810"/>
            <a:ext cx="4107712" cy="1938992"/>
          </a:xfrm>
          <a:prstGeom prst="rect">
            <a:avLst/>
          </a:prstGeom>
          <a:solidFill>
            <a:srgbClr val="FFFF99"/>
          </a:solidFill>
          <a:ln w="12700">
            <a:solidFill>
              <a:srgbClr val="FF0000"/>
            </a:solidFill>
            <a:prstDash val="sysDash"/>
          </a:ln>
        </p:spPr>
        <p:txBody>
          <a:bodyPr wrap="square" rtlCol="0">
            <a:spAutoFit/>
          </a:bodyPr>
          <a:lstStyle/>
          <a:p>
            <a:pPr algn="ctr"/>
            <a:r>
              <a:rPr lang="ja-JP" altLang="en-US" sz="2400" dirty="0" smtClean="0">
                <a:solidFill>
                  <a:srgbClr val="FF0000"/>
                </a:solidFill>
                <a:latin typeface="AR P丸ゴシック体E" panose="020F0900000000000000" pitchFamily="50" charset="-128"/>
                <a:ea typeface="AR P丸ゴシック体E" panose="020F0900000000000000" pitchFamily="50" charset="-128"/>
              </a:rPr>
              <a:t>つぶやきや発言を板書する</a:t>
            </a:r>
            <a:endParaRPr lang="en-US" altLang="ja-JP" sz="2400" dirty="0" smtClean="0">
              <a:solidFill>
                <a:srgbClr val="FF0000"/>
              </a:solidFill>
              <a:latin typeface="AR P丸ゴシック体E" panose="020F0900000000000000" pitchFamily="50" charset="-128"/>
              <a:ea typeface="AR P丸ゴシック体E" panose="020F0900000000000000" pitchFamily="50" charset="-128"/>
            </a:endParaRPr>
          </a:p>
          <a:p>
            <a:pPr algn="ctr"/>
            <a:endParaRPr lang="en-US" altLang="ja-JP" sz="2400" dirty="0" smtClean="0">
              <a:latin typeface="AR P丸ゴシック体E" panose="020F0900000000000000" pitchFamily="50" charset="-128"/>
              <a:ea typeface="AR P丸ゴシック体E" panose="020F0900000000000000" pitchFamily="50" charset="-128"/>
            </a:endParaRPr>
          </a:p>
          <a:p>
            <a:pPr marL="457200" indent="-457200">
              <a:buFont typeface="Wingdings" panose="05000000000000000000" pitchFamily="2" charset="2"/>
              <a:buChar char="l"/>
            </a:pPr>
            <a:r>
              <a:rPr lang="ja-JP" altLang="en-US" sz="2400" dirty="0" smtClean="0"/>
              <a:t>その</a:t>
            </a:r>
            <a:r>
              <a:rPr lang="ja-JP" altLang="en-US" sz="2400" dirty="0"/>
              <a:t>ままの言葉で</a:t>
            </a:r>
            <a:endParaRPr lang="en-US" altLang="ja-JP" sz="2400" dirty="0"/>
          </a:p>
          <a:p>
            <a:pPr marL="457200" indent="-457200">
              <a:buFont typeface="Wingdings" panose="05000000000000000000" pitchFamily="2" charset="2"/>
              <a:buChar char="l"/>
            </a:pPr>
            <a:r>
              <a:rPr lang="ja-JP" altLang="en-US" sz="2400" dirty="0"/>
              <a:t>色を変えて見やすく目立つよう</a:t>
            </a:r>
            <a:r>
              <a:rPr lang="ja-JP" altLang="en-US" sz="2400" dirty="0" smtClean="0"/>
              <a:t>に</a:t>
            </a:r>
            <a:endParaRPr lang="en-US" altLang="ja-JP" sz="2400" dirty="0"/>
          </a:p>
        </p:txBody>
      </p:sp>
      <p:sp>
        <p:nvSpPr>
          <p:cNvPr id="19" name="円形吹き出し 18"/>
          <p:cNvSpPr/>
          <p:nvPr/>
        </p:nvSpPr>
        <p:spPr>
          <a:xfrm>
            <a:off x="10596328" y="1319210"/>
            <a:ext cx="1302026" cy="685800"/>
          </a:xfrm>
          <a:prstGeom prst="wedgeEllipseCallout">
            <a:avLst>
              <a:gd name="adj1" fmla="val -74078"/>
              <a:gd name="adj2" fmla="val 217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Point</a:t>
            </a:r>
            <a:endParaRPr kumimoji="1" lang="ja-JP" altLang="en-US" sz="2400" dirty="0"/>
          </a:p>
        </p:txBody>
      </p:sp>
      <p:sp>
        <p:nvSpPr>
          <p:cNvPr id="20" name="正方形/長方形 19"/>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板書を工夫してみよう</a:t>
            </a:r>
            <a:endParaRPr lang="ja-JP" altLang="en-US" sz="2800" dirty="0">
              <a:solidFill>
                <a:schemeClr val="tx1"/>
              </a:solidFill>
            </a:endParaRPr>
          </a:p>
        </p:txBody>
      </p:sp>
      <p:sp>
        <p:nvSpPr>
          <p:cNvPr id="25" name="テキスト ボックス 24"/>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12" action="ppaction://hlinksldjump"/>
              </a:rPr>
              <a:t>Home</a:t>
            </a:r>
            <a:endParaRPr kumimoji="1" lang="ja-JP" altLang="en-US" dirty="0"/>
          </a:p>
        </p:txBody>
      </p:sp>
    </p:spTree>
    <p:extLst>
      <p:ext uri="{BB962C8B-B14F-4D97-AF65-F5344CB8AC3E}">
        <p14:creationId xmlns:p14="http://schemas.microsoft.com/office/powerpoint/2010/main" val="245657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Horizont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right)">
                                      <p:cBhvr>
                                        <p:cTn id="12" dur="1000"/>
                                        <p:tgtEl>
                                          <p:spTgt spid="16"/>
                                        </p:tgtEl>
                                      </p:cBhvr>
                                    </p:animEffect>
                                  </p:childTnLst>
                                </p:cTn>
                              </p:par>
                            </p:childTnLst>
                          </p:cTn>
                        </p:par>
                        <p:par>
                          <p:cTn id="13" fill="hold">
                            <p:stCondLst>
                              <p:cond delay="1000"/>
                            </p:stCondLst>
                            <p:childTnLst>
                              <p:par>
                                <p:cTn id="14" presetID="22" presetClass="entr" presetSubtype="2" fill="hold" grpId="0" nodeType="afterEffect">
                                  <p:stCondLst>
                                    <p:cond delay="500"/>
                                  </p:stCondLst>
                                  <p:childTnLst>
                                    <p:set>
                                      <p:cBhvr>
                                        <p:cTn id="15" dur="1" fill="hold">
                                          <p:stCondLst>
                                            <p:cond delay="0"/>
                                          </p:stCondLst>
                                        </p:cTn>
                                        <p:tgtEl>
                                          <p:spTgt spid="22"/>
                                        </p:tgtEl>
                                        <p:attrNameLst>
                                          <p:attrName>style.visibility</p:attrName>
                                        </p:attrNameLst>
                                      </p:cBhvr>
                                      <p:to>
                                        <p:strVal val="visible"/>
                                      </p:to>
                                    </p:set>
                                    <p:animEffect transition="in" filter="wipe(right)">
                                      <p:cBhvr>
                                        <p:cTn id="16" dur="1000"/>
                                        <p:tgtEl>
                                          <p:spTgt spid="2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down)">
                                      <p:cBhvr>
                                        <p:cTn id="21" dur="1000"/>
                                        <p:tgtEl>
                                          <p:spTgt spid="17"/>
                                        </p:tgtEl>
                                      </p:cBhvr>
                                    </p:animEffect>
                                  </p:childTnLst>
                                </p:cTn>
                              </p:par>
                            </p:childTnLst>
                          </p:cTn>
                        </p:par>
                        <p:par>
                          <p:cTn id="22" fill="hold">
                            <p:stCondLst>
                              <p:cond delay="1000"/>
                            </p:stCondLst>
                            <p:childTnLst>
                              <p:par>
                                <p:cTn id="23" presetID="22" presetClass="entr" presetSubtype="4"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down)">
                                      <p:cBhvr>
                                        <p:cTn id="25" dur="10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up)">
                                      <p:cBhvr>
                                        <p:cTn id="30" dur="1000"/>
                                        <p:tgtEl>
                                          <p:spTgt spid="18"/>
                                        </p:tgtEl>
                                      </p:cBhvr>
                                    </p:animEffect>
                                  </p:childTnLst>
                                </p:cTn>
                              </p:par>
                            </p:childTnLst>
                          </p:cTn>
                        </p:par>
                        <p:par>
                          <p:cTn id="31" fill="hold">
                            <p:stCondLst>
                              <p:cond delay="1000"/>
                            </p:stCondLst>
                            <p:childTnLst>
                              <p:par>
                                <p:cTn id="32" presetID="22" presetClass="entr" presetSubtype="1" fill="hold" grpId="0" nodeType="afterEffect">
                                  <p:stCondLst>
                                    <p:cond delay="500"/>
                                  </p:stCondLst>
                                  <p:childTnLst>
                                    <p:set>
                                      <p:cBhvr>
                                        <p:cTn id="33" dur="1" fill="hold">
                                          <p:stCondLst>
                                            <p:cond delay="0"/>
                                          </p:stCondLst>
                                        </p:cTn>
                                        <p:tgtEl>
                                          <p:spTgt spid="24"/>
                                        </p:tgtEl>
                                        <p:attrNameLst>
                                          <p:attrName>style.visibility</p:attrName>
                                        </p:attrNameLst>
                                      </p:cBhvr>
                                      <p:to>
                                        <p:strVal val="visible"/>
                                      </p:to>
                                    </p:set>
                                    <p:animEffect transition="in" filter="wipe(up)">
                                      <p:cBhvr>
                                        <p:cTn id="34" dur="10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randombar(horizontal)">
                                      <p:cBhvr>
                                        <p:cTn id="39" dur="500"/>
                                        <p:tgtEl>
                                          <p:spTgt spid="27"/>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randombar(horizontal)">
                                      <p:cBhvr>
                                        <p:cTn id="42" dur="500"/>
                                        <p:tgtEl>
                                          <p:spTgt spid="19"/>
                                        </p:tgtEl>
                                      </p:cBhvr>
                                    </p:animEffect>
                                  </p:childTnLst>
                                </p:cTn>
                              </p:par>
                            </p:childTnLst>
                          </p:cTn>
                        </p:par>
                        <p:par>
                          <p:cTn id="43" fill="hold">
                            <p:stCondLst>
                              <p:cond delay="500"/>
                            </p:stCondLst>
                            <p:childTnLst>
                              <p:par>
                                <p:cTn id="44" presetID="10" presetClass="entr" presetSubtype="0" fill="hold" grpId="0" nodeType="after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12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7" grpId="0" animBg="1"/>
      <p:bldP spid="18" grpId="0" animBg="1"/>
      <p:bldP spid="22" grpId="0" animBg="1"/>
      <p:bldP spid="23" grpId="0" animBg="1"/>
      <p:bldP spid="24" grpId="0" animBg="1"/>
      <p:bldP spid="27" grpId="0" animBg="1"/>
      <p:bldP spid="19" grpId="0" animBg="1"/>
      <p:bldP spid="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CCFFCC">
            <a:alpha val="40000"/>
          </a:srgbClr>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640080" y="965085"/>
            <a:ext cx="6167073"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「主体的・対話的で深い学び」の実現のために</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4" name="テキスト ボックス 3"/>
          <p:cNvSpPr txBox="1"/>
          <p:nvPr/>
        </p:nvSpPr>
        <p:spPr>
          <a:xfrm>
            <a:off x="1239520" y="1370561"/>
            <a:ext cx="6115777" cy="1323439"/>
          </a:xfrm>
          <a:prstGeom prst="rect">
            <a:avLst/>
          </a:prstGeom>
          <a:noFill/>
        </p:spPr>
        <p:txBody>
          <a:bodyPr wrap="none" rtlCol="0">
            <a:spAutoFit/>
          </a:bodyPr>
          <a:lstStyle/>
          <a:p>
            <a:pPr marL="285750" indent="-285750">
              <a:buFont typeface="Wingdings" panose="05000000000000000000" pitchFamily="2" charset="2"/>
              <a:buChar char="l"/>
            </a:pPr>
            <a:r>
              <a:rPr kumimoji="1" lang="ja-JP" altLang="en-US" sz="2000" dirty="0" smtClean="0">
                <a:latin typeface="AR丸ゴシック体M" panose="020F0609000000000000" pitchFamily="49" charset="-128"/>
                <a:ea typeface="AR丸ゴシック体M" panose="020F0609000000000000" pitchFamily="49" charset="-128"/>
              </a:rPr>
              <a:t>児童理解を図る</a:t>
            </a:r>
            <a:endParaRPr kumimoji="1" lang="en-US" altLang="ja-JP" sz="2000" dirty="0" smtClean="0">
              <a:latin typeface="AR丸ゴシック体M" panose="020F0609000000000000" pitchFamily="49" charset="-128"/>
              <a:ea typeface="AR丸ゴシック体M" panose="020F0609000000000000" pitchFamily="49" charset="-128"/>
            </a:endParaRPr>
          </a:p>
          <a:p>
            <a:pPr marL="285750" indent="-285750">
              <a:buFont typeface="Wingdings" panose="05000000000000000000" pitchFamily="2" charset="2"/>
              <a:buChar char="l"/>
            </a:pPr>
            <a:r>
              <a:rPr kumimoji="1" lang="ja-JP" altLang="en-US" sz="2000" dirty="0" smtClean="0">
                <a:latin typeface="AR丸ゴシック体M" panose="020F0609000000000000" pitchFamily="49" charset="-128"/>
                <a:ea typeface="AR丸ゴシック体M" panose="020F0609000000000000" pitchFamily="49" charset="-128"/>
              </a:rPr>
              <a:t>自己存在感を感じられるようにする</a:t>
            </a:r>
            <a:endParaRPr kumimoji="1" lang="en-US" altLang="ja-JP" sz="2000" dirty="0" smtClean="0">
              <a:latin typeface="AR丸ゴシック体M" panose="020F0609000000000000" pitchFamily="49" charset="-128"/>
              <a:ea typeface="AR丸ゴシック体M" panose="020F0609000000000000" pitchFamily="49" charset="-128"/>
            </a:endParaRPr>
          </a:p>
          <a:p>
            <a:pPr marL="285750" indent="-285750">
              <a:buFont typeface="Wingdings" panose="05000000000000000000" pitchFamily="2" charset="2"/>
              <a:buChar char="l"/>
            </a:pPr>
            <a:r>
              <a:rPr kumimoji="1" lang="ja-JP" altLang="en-US" sz="2000" dirty="0" smtClean="0">
                <a:latin typeface="AR丸ゴシック体M" panose="020F0609000000000000" pitchFamily="49" charset="-128"/>
                <a:ea typeface="AR丸ゴシック体M" panose="020F0609000000000000" pitchFamily="49" charset="-128"/>
              </a:rPr>
              <a:t>指導者と児童，児童相互の人間関係づくりを図る</a:t>
            </a:r>
            <a:endParaRPr kumimoji="1" lang="en-US" altLang="ja-JP" sz="2000" dirty="0" smtClean="0">
              <a:latin typeface="AR丸ゴシック体M" panose="020F0609000000000000" pitchFamily="49" charset="-128"/>
              <a:ea typeface="AR丸ゴシック体M" panose="020F0609000000000000" pitchFamily="49" charset="-128"/>
            </a:endParaRPr>
          </a:p>
          <a:p>
            <a:pPr marL="285750" indent="-285750">
              <a:buFont typeface="Wingdings" panose="05000000000000000000" pitchFamily="2" charset="2"/>
              <a:buChar char="l"/>
            </a:pPr>
            <a:r>
              <a:rPr kumimoji="1" lang="ja-JP" altLang="en-US" sz="2000" dirty="0" smtClean="0">
                <a:latin typeface="AR丸ゴシック体M" panose="020F0609000000000000" pitchFamily="49" charset="-128"/>
                <a:ea typeface="AR丸ゴシック体M" panose="020F0609000000000000" pitchFamily="49" charset="-128"/>
              </a:rPr>
              <a:t>自己選択や自己決定を促す</a:t>
            </a:r>
            <a:endParaRPr kumimoji="1" lang="ja-JP" altLang="en-US" sz="2000" dirty="0">
              <a:latin typeface="AR丸ゴシック体M" panose="020F0609000000000000" pitchFamily="49" charset="-128"/>
              <a:ea typeface="AR丸ゴシック体M" panose="020F0609000000000000" pitchFamily="49" charset="-128"/>
            </a:endParaRPr>
          </a:p>
        </p:txBody>
      </p:sp>
      <p:sp>
        <p:nvSpPr>
          <p:cNvPr id="5" name="テキスト ボックス 4"/>
          <p:cNvSpPr txBox="1"/>
          <p:nvPr/>
        </p:nvSpPr>
        <p:spPr>
          <a:xfrm>
            <a:off x="640080" y="2773726"/>
            <a:ext cx="10028707"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自分の思いや考えが受け入れられ，共に考えようとする心温かい学級ならば</a:t>
            </a:r>
            <a:endParaRPr kumimoji="1" lang="en-US" altLang="ja-JP" sz="2400" dirty="0" smtClean="0">
              <a:latin typeface="AR P丸ゴシック体E" panose="020F0900000000000000" pitchFamily="50" charset="-128"/>
              <a:ea typeface="AR P丸ゴシック体E" panose="020F0900000000000000" pitchFamily="50" charset="-128"/>
            </a:endParaRPr>
          </a:p>
        </p:txBody>
      </p:sp>
      <p:sp>
        <p:nvSpPr>
          <p:cNvPr id="6" name="テキスト ボックス 5"/>
          <p:cNvSpPr txBox="1"/>
          <p:nvPr/>
        </p:nvSpPr>
        <p:spPr>
          <a:xfrm>
            <a:off x="1239520" y="3168686"/>
            <a:ext cx="9193542" cy="1323439"/>
          </a:xfrm>
          <a:prstGeom prst="rect">
            <a:avLst/>
          </a:prstGeom>
          <a:noFill/>
        </p:spPr>
        <p:txBody>
          <a:bodyPr wrap="none" rtlCol="0">
            <a:spAutoFit/>
          </a:bodyPr>
          <a:lstStyle/>
          <a:p>
            <a:pPr marL="285750" indent="-285750">
              <a:buFont typeface="Wingdings" panose="05000000000000000000" pitchFamily="2" charset="2"/>
              <a:buChar char="l"/>
            </a:pPr>
            <a:r>
              <a:rPr lang="ja-JP" altLang="en-US" sz="2000" dirty="0" smtClean="0">
                <a:latin typeface="AR丸ゴシック体M" panose="020F0609000000000000" pitchFamily="49" charset="-128"/>
                <a:ea typeface="AR丸ゴシック体M" panose="020F0609000000000000" pitchFamily="49" charset="-128"/>
              </a:rPr>
              <a:t>自分</a:t>
            </a:r>
            <a:r>
              <a:rPr lang="ja-JP" altLang="en-US" sz="2000" dirty="0">
                <a:latin typeface="AR丸ゴシック体M" panose="020F0609000000000000" pitchFamily="49" charset="-128"/>
                <a:ea typeface="AR丸ゴシック体M" panose="020F0609000000000000" pitchFamily="49" charset="-128"/>
              </a:rPr>
              <a:t>が困っていることを安心して友達に相談</a:t>
            </a:r>
            <a:r>
              <a:rPr lang="ja-JP" altLang="en-US" sz="2000" dirty="0" smtClean="0">
                <a:latin typeface="AR丸ゴシック体M" panose="020F0609000000000000" pitchFamily="49" charset="-128"/>
                <a:ea typeface="AR丸ゴシック体M" panose="020F0609000000000000" pitchFamily="49" charset="-128"/>
              </a:rPr>
              <a:t>できる</a:t>
            </a:r>
            <a:endParaRPr lang="en-US" altLang="ja-JP" sz="2000" dirty="0" smtClean="0">
              <a:latin typeface="AR丸ゴシック体M" panose="020F0609000000000000" pitchFamily="49" charset="-128"/>
              <a:ea typeface="AR丸ゴシック体M" panose="020F0609000000000000" pitchFamily="49" charset="-128"/>
            </a:endParaRPr>
          </a:p>
          <a:p>
            <a:pPr marL="285750" indent="-285750">
              <a:buFont typeface="Wingdings" panose="05000000000000000000" pitchFamily="2" charset="2"/>
              <a:buChar char="l"/>
            </a:pPr>
            <a:r>
              <a:rPr kumimoji="1" lang="ja-JP" altLang="en-US" sz="2000" dirty="0" smtClean="0">
                <a:latin typeface="AR丸ゴシック体M" panose="020F0609000000000000" pitchFamily="49" charset="-128"/>
                <a:ea typeface="AR丸ゴシック体M" panose="020F0609000000000000" pitchFamily="49" charset="-128"/>
              </a:rPr>
              <a:t>友達の意見や考えのすばらしさに気付きやすくなる</a:t>
            </a:r>
            <a:endParaRPr kumimoji="1" lang="en-US" altLang="ja-JP" sz="2000" dirty="0" smtClean="0">
              <a:latin typeface="AR丸ゴシック体M" panose="020F0609000000000000" pitchFamily="49" charset="-128"/>
              <a:ea typeface="AR丸ゴシック体M" panose="020F0609000000000000" pitchFamily="49" charset="-128"/>
            </a:endParaRPr>
          </a:p>
          <a:p>
            <a:pPr marL="285750" indent="-285750">
              <a:buFont typeface="Wingdings" panose="05000000000000000000" pitchFamily="2" charset="2"/>
              <a:buChar char="l"/>
            </a:pPr>
            <a:r>
              <a:rPr kumimoji="1" lang="ja-JP" altLang="en-US" sz="2000" dirty="0" smtClean="0">
                <a:latin typeface="AR丸ゴシック体M" panose="020F0609000000000000" pitchFamily="49" charset="-128"/>
                <a:ea typeface="AR丸ゴシック体M" panose="020F0609000000000000" pitchFamily="49" charset="-128"/>
              </a:rPr>
              <a:t>話合いの中で生まれた疑問や多彩なアイディアなどを素直に受け止められる</a:t>
            </a:r>
            <a:endParaRPr kumimoji="1" lang="en-US" altLang="ja-JP" sz="2000" dirty="0" smtClean="0">
              <a:latin typeface="AR丸ゴシック体M" panose="020F0609000000000000" pitchFamily="49" charset="-128"/>
              <a:ea typeface="AR丸ゴシック体M" panose="020F0609000000000000" pitchFamily="49" charset="-128"/>
            </a:endParaRPr>
          </a:p>
          <a:p>
            <a:pPr marL="285750" indent="-285750">
              <a:buFont typeface="Wingdings" panose="05000000000000000000" pitchFamily="2" charset="2"/>
              <a:buChar char="l"/>
            </a:pPr>
            <a:r>
              <a:rPr kumimoji="1" lang="ja-JP" altLang="en-US" sz="2000" dirty="0" smtClean="0">
                <a:latin typeface="AR丸ゴシック体M" panose="020F0609000000000000" pitchFamily="49" charset="-128"/>
                <a:ea typeface="AR丸ゴシック体M" panose="020F0609000000000000" pitchFamily="49" charset="-128"/>
              </a:rPr>
              <a:t>分からないことを「分からない」と安心して言える</a:t>
            </a:r>
            <a:endParaRPr kumimoji="1" lang="ja-JP" altLang="en-US" sz="2000" dirty="0">
              <a:latin typeface="AR丸ゴシック体M" panose="020F0609000000000000" pitchFamily="49" charset="-128"/>
              <a:ea typeface="AR丸ゴシック体M" panose="020F0609000000000000" pitchFamily="49" charset="-128"/>
            </a:endParaRPr>
          </a:p>
        </p:txBody>
      </p:sp>
      <p:sp>
        <p:nvSpPr>
          <p:cNvPr id="8" name="テキスト ボックス 7"/>
          <p:cNvSpPr txBox="1"/>
          <p:nvPr/>
        </p:nvSpPr>
        <p:spPr>
          <a:xfrm flipH="1">
            <a:off x="952500" y="4567872"/>
            <a:ext cx="10184353" cy="1600438"/>
          </a:xfrm>
          <a:prstGeom prst="rect">
            <a:avLst/>
          </a:prstGeom>
          <a:noFill/>
          <a:ln>
            <a:solidFill>
              <a:srgbClr val="FF0000"/>
            </a:solidFill>
          </a:ln>
        </p:spPr>
        <p:txBody>
          <a:bodyPr wrap="square" rtlCol="0">
            <a:spAutoFit/>
          </a:bodyPr>
          <a:lstStyle/>
          <a:p>
            <a:r>
              <a:rPr kumimoji="1" lang="ja-JP" altLang="en-US" dirty="0" smtClean="0"/>
              <a:t>例えば・・・</a:t>
            </a:r>
            <a:endParaRPr kumimoji="1" lang="en-US" altLang="ja-JP" dirty="0" smtClean="0"/>
          </a:p>
          <a:p>
            <a:r>
              <a:rPr kumimoji="1" lang="ja-JP" altLang="en-US" sz="2000" dirty="0" smtClean="0">
                <a:latin typeface="AR P丸ゴシック体E" panose="020F0900000000000000" pitchFamily="50" charset="-128"/>
                <a:ea typeface="AR P丸ゴシック体E" panose="020F0900000000000000" pitchFamily="50" charset="-128"/>
              </a:rPr>
              <a:t>「○○さんの考え，分かるかな」「この続きを自分の言葉で説明してみて」</a:t>
            </a:r>
            <a:r>
              <a:rPr kumimoji="1" lang="ja-JP" altLang="en-US" dirty="0" smtClean="0"/>
              <a:t>と問い返してみましょう。そして，児童が，</a:t>
            </a:r>
            <a:r>
              <a:rPr kumimoji="1" lang="ja-JP" altLang="en-US" sz="2000" dirty="0" smtClean="0">
                <a:latin typeface="AR P丸ゴシック体E" panose="020F0900000000000000" pitchFamily="50" charset="-128"/>
                <a:ea typeface="AR P丸ゴシック体E" panose="020F0900000000000000" pitchFamily="50" charset="-128"/>
              </a:rPr>
              <a:t>「○○さんの言いたいことは～ではないのかな」</a:t>
            </a:r>
            <a:r>
              <a:rPr kumimoji="1" lang="ja-JP" altLang="en-US" dirty="0" smtClean="0"/>
              <a:t>など，</a:t>
            </a:r>
            <a:r>
              <a:rPr kumimoji="1" lang="ja-JP" altLang="en-US" sz="2000" dirty="0" smtClean="0">
                <a:solidFill>
                  <a:srgbClr val="FF0000"/>
                </a:solidFill>
                <a:latin typeface="AR P丸ゴシック体E" panose="020F0900000000000000" pitchFamily="50" charset="-128"/>
                <a:ea typeface="AR P丸ゴシック体E" panose="020F0900000000000000" pitchFamily="50" charset="-128"/>
              </a:rPr>
              <a:t>お互いの気持ちを考え，受けとめる話合い活動を積み重ね，</a:t>
            </a:r>
            <a:r>
              <a:rPr kumimoji="1" lang="ja-JP" altLang="en-US" sz="2000" dirty="0" smtClean="0">
                <a:solidFill>
                  <a:srgbClr val="0070C0"/>
                </a:solidFill>
                <a:latin typeface="AR P丸ゴシック体E" panose="020F0900000000000000" pitchFamily="50" charset="-128"/>
                <a:ea typeface="AR P丸ゴシック体E" panose="020F0900000000000000" pitchFamily="50" charset="-128"/>
              </a:rPr>
              <a:t>相手の話を聞く態度</a:t>
            </a:r>
            <a:r>
              <a:rPr kumimoji="1" lang="ja-JP" altLang="en-US" dirty="0" smtClean="0"/>
              <a:t>や</a:t>
            </a:r>
            <a:r>
              <a:rPr kumimoji="1" lang="ja-JP" altLang="en-US" sz="2000" dirty="0" smtClean="0">
                <a:solidFill>
                  <a:srgbClr val="0070C0"/>
                </a:solidFill>
                <a:latin typeface="AR P丸ゴシック体E" panose="020F0900000000000000" pitchFamily="50" charset="-128"/>
                <a:ea typeface="AR P丸ゴシック体E" panose="020F0900000000000000" pitchFamily="50" charset="-128"/>
              </a:rPr>
              <a:t>気持ちを推し量ろうとする心情</a:t>
            </a:r>
            <a:r>
              <a:rPr kumimoji="1" lang="ja-JP" altLang="en-US" dirty="0" smtClean="0"/>
              <a:t>を育てていきましょう。これが，「主体的・対話的で深い学び」を支えることになります。</a:t>
            </a:r>
            <a:endParaRPr kumimoji="1" lang="ja-JP" altLang="en-US" dirty="0"/>
          </a:p>
        </p:txBody>
      </p:sp>
      <p:sp>
        <p:nvSpPr>
          <p:cNvPr id="9" name="正方形/長方形 8"/>
          <p:cNvSpPr/>
          <p:nvPr/>
        </p:nvSpPr>
        <p:spPr>
          <a:xfrm>
            <a:off x="952500" y="335211"/>
            <a:ext cx="9744075" cy="528565"/>
          </a:xfrm>
          <a:prstGeom prst="rect">
            <a:avLst/>
          </a:prstGeom>
          <a:solidFill>
            <a:schemeClr val="accent1">
              <a:lumMod val="20000"/>
              <a:lumOff val="80000"/>
            </a:schemeClr>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共に学ぶ</a:t>
            </a:r>
            <a:r>
              <a:rPr lang="ja-JP" altLang="en-US" sz="2800" dirty="0" smtClean="0">
                <a:solidFill>
                  <a:srgbClr val="FF0000"/>
                </a:solidFill>
              </a:rPr>
              <a:t>温かい学級づくり</a:t>
            </a:r>
            <a:endParaRPr lang="ja-JP" altLang="en-US" sz="2800" dirty="0">
              <a:solidFill>
                <a:schemeClr val="tx1"/>
              </a:solidFill>
            </a:endParaRPr>
          </a:p>
        </p:txBody>
      </p:sp>
      <p:sp>
        <p:nvSpPr>
          <p:cNvPr id="12" name="テキスト ボックス 11"/>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Tree>
    <p:extLst>
      <p:ext uri="{BB962C8B-B14F-4D97-AF65-F5344CB8AC3E}">
        <p14:creationId xmlns:p14="http://schemas.microsoft.com/office/powerpoint/2010/main" val="5672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32"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circle(out)">
                                      <p:cBhvr>
                                        <p:cTn id="24" dur="2000"/>
                                        <p:tgtEl>
                                          <p:spTgt spid="8"/>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animBg="1"/>
      <p:bldP spid="9"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40000"/>
          </a:schemeClr>
        </a:solidFill>
        <a:effectLst/>
      </p:bgPr>
    </p:bg>
    <p:spTree>
      <p:nvGrpSpPr>
        <p:cNvPr id="1" name=""/>
        <p:cNvGrpSpPr/>
        <p:nvPr/>
      </p:nvGrpSpPr>
      <p:grpSpPr>
        <a:xfrm>
          <a:off x="0" y="0"/>
          <a:ext cx="0" cy="0"/>
          <a:chOff x="0" y="0"/>
          <a:chExt cx="0" cy="0"/>
        </a:xfrm>
      </p:grpSpPr>
      <p:sp>
        <p:nvSpPr>
          <p:cNvPr id="10" name="正方形/長方形 9"/>
          <p:cNvSpPr/>
          <p:nvPr/>
        </p:nvSpPr>
        <p:spPr>
          <a:xfrm>
            <a:off x="156999" y="2692400"/>
            <a:ext cx="11916467" cy="38777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2800" dirty="0" smtClean="0">
                <a:solidFill>
                  <a:schemeClr val="tx1"/>
                </a:solidFill>
                <a:latin typeface="AR P丸ゴシック体E" panose="020F0900000000000000" pitchFamily="50" charset="-128"/>
                <a:ea typeface="AR P丸ゴシック体E" panose="020F0900000000000000" pitchFamily="50" charset="-128"/>
              </a:rPr>
              <a:t>「主体的・対話的で深い学び」を実現するための</a:t>
            </a:r>
            <a:r>
              <a:rPr kumimoji="1" lang="en-US" altLang="ja-JP" sz="2800" dirty="0" smtClean="0">
                <a:solidFill>
                  <a:schemeClr val="tx1"/>
                </a:solidFill>
                <a:latin typeface="AR P丸ゴシック体E" panose="020F0900000000000000" pitchFamily="50" charset="-128"/>
                <a:ea typeface="AR P丸ゴシック体E" panose="020F0900000000000000" pitchFamily="50" charset="-128"/>
              </a:rPr>
              <a:t>Q&amp;A</a:t>
            </a:r>
            <a:endParaRPr kumimoji="1" lang="ja-JP" altLang="en-US" sz="2800" dirty="0">
              <a:solidFill>
                <a:schemeClr val="tx1"/>
              </a:solidFill>
              <a:latin typeface="AR P丸ゴシック体E" panose="020F0900000000000000" pitchFamily="50" charset="-128"/>
              <a:ea typeface="AR P丸ゴシック体E" panose="020F0900000000000000" pitchFamily="50" charset="-128"/>
            </a:endParaRPr>
          </a:p>
        </p:txBody>
      </p:sp>
      <p:sp>
        <p:nvSpPr>
          <p:cNvPr id="5" name="正方形/長方形 4"/>
          <p:cNvSpPr/>
          <p:nvPr/>
        </p:nvSpPr>
        <p:spPr>
          <a:xfrm>
            <a:off x="6155097" y="4360755"/>
            <a:ext cx="5795550" cy="727626"/>
          </a:xfrm>
          <a:prstGeom prst="rect">
            <a:avLst/>
          </a:prstGeom>
          <a:solidFill>
            <a:srgbClr val="FF99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2993555" y="1600013"/>
            <a:ext cx="6168788" cy="585090"/>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2993555" y="967120"/>
            <a:ext cx="6168788" cy="585090"/>
          </a:xfrm>
          <a:prstGeom prst="round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2993555" y="323401"/>
            <a:ext cx="6168788" cy="585090"/>
          </a:xfrm>
          <a:prstGeom prst="roundRect">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3127907" y="364265"/>
            <a:ext cx="3238387"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「主体的な学び」って？</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3" name="テキスト ボックス 2"/>
          <p:cNvSpPr txBox="1"/>
          <p:nvPr/>
        </p:nvSpPr>
        <p:spPr>
          <a:xfrm>
            <a:off x="3127907" y="1007984"/>
            <a:ext cx="3238387"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「対話的な学び」って？</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4" name="テキスト ボックス 3"/>
          <p:cNvSpPr txBox="1"/>
          <p:nvPr/>
        </p:nvSpPr>
        <p:spPr>
          <a:xfrm>
            <a:off x="3127907" y="1638055"/>
            <a:ext cx="2618024" cy="461665"/>
          </a:xfrm>
          <a:prstGeom prst="rect">
            <a:avLst/>
          </a:prstGeom>
          <a:noFill/>
        </p:spPr>
        <p:txBody>
          <a:bodyPr wrap="none" rtlCol="0">
            <a:spAutoFit/>
          </a:bodyPr>
          <a:lstStyle/>
          <a:p>
            <a:r>
              <a:rPr kumimoji="1" lang="ja-JP" altLang="en-US" sz="2400" dirty="0" smtClean="0">
                <a:latin typeface="AR P丸ゴシック体E" panose="020F0900000000000000" pitchFamily="50" charset="-128"/>
                <a:ea typeface="AR P丸ゴシック体E" panose="020F0900000000000000" pitchFamily="50" charset="-128"/>
              </a:rPr>
              <a:t>「深い学び」って？</a:t>
            </a:r>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6" name="テキスト ボックス 5">
            <a:hlinkClick r:id="rId2" action="ppaction://hlinksldjump"/>
          </p:cNvPr>
          <p:cNvSpPr txBox="1"/>
          <p:nvPr/>
        </p:nvSpPr>
        <p:spPr>
          <a:xfrm>
            <a:off x="6157869" y="5969838"/>
            <a:ext cx="5792779" cy="338554"/>
          </a:xfrm>
          <a:prstGeom prst="rect">
            <a:avLst/>
          </a:prstGeom>
          <a:solidFill>
            <a:srgbClr val="FFC000"/>
          </a:solidFill>
          <a:ln>
            <a:solidFill>
              <a:srgbClr val="FF0000"/>
            </a:solidFill>
          </a:ln>
        </p:spPr>
        <p:txBody>
          <a:bodyPr wrap="square" rtlCol="0">
            <a:spAutoFit/>
          </a:bodyPr>
          <a:lstStyle/>
          <a:p>
            <a:pPr algn="ctr"/>
            <a:r>
              <a:rPr kumimoji="1" lang="ja-JP" altLang="en-US" sz="1600" dirty="0" smtClean="0">
                <a:latin typeface="AR P丸ゴシック体E" panose="020F0900000000000000" pitchFamily="50" charset="-128"/>
                <a:ea typeface="AR P丸ゴシック体E" panose="020F0900000000000000" pitchFamily="50" charset="-128"/>
              </a:rPr>
              <a:t>☆「主体的・対話的で深い学び」を実現するための学級づくり☆</a:t>
            </a:r>
            <a:endParaRPr kumimoji="1" lang="ja-JP" altLang="en-US" sz="1600" dirty="0">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6155097" y="3991423"/>
            <a:ext cx="5795552" cy="369332"/>
          </a:xfrm>
          <a:prstGeom prst="rect">
            <a:avLst/>
          </a:prstGeom>
          <a:solidFill>
            <a:srgbClr val="FF0000"/>
          </a:solidFill>
          <a:ln>
            <a:solidFill>
              <a:srgbClr val="00B050"/>
            </a:solidFill>
          </a:ln>
        </p:spPr>
        <p:txBody>
          <a:bodyPr wrap="square" rtlCol="0">
            <a:spAutoFit/>
          </a:bodyPr>
          <a:lstStyle/>
          <a:p>
            <a:pPr algn="ctr"/>
            <a:r>
              <a:rPr kumimoji="1" lang="ja-JP" altLang="en-US" dirty="0" smtClean="0">
                <a:solidFill>
                  <a:schemeClr val="bg1"/>
                </a:solidFill>
                <a:latin typeface="AR P丸ゴシック体E" panose="020F0900000000000000" pitchFamily="50" charset="-128"/>
                <a:ea typeface="AR P丸ゴシック体E" panose="020F0900000000000000" pitchFamily="50" charset="-128"/>
              </a:rPr>
              <a:t>☆どんな発問があるの？☆</a:t>
            </a:r>
            <a:endParaRPr kumimoji="1" lang="ja-JP" altLang="en-US" dirty="0">
              <a:solidFill>
                <a:schemeClr val="bg1"/>
              </a:solidFill>
              <a:latin typeface="AR P丸ゴシック体E" panose="020F0900000000000000" pitchFamily="50" charset="-128"/>
              <a:ea typeface="AR P丸ゴシック体E" panose="020F0900000000000000" pitchFamily="50" charset="-128"/>
            </a:endParaRPr>
          </a:p>
        </p:txBody>
      </p:sp>
      <p:sp>
        <p:nvSpPr>
          <p:cNvPr id="15" name="テキスト ボックス 14">
            <a:hlinkClick r:id="rId3" action="ppaction://hlinksldjump"/>
          </p:cNvPr>
          <p:cNvSpPr txBox="1"/>
          <p:nvPr/>
        </p:nvSpPr>
        <p:spPr>
          <a:xfrm>
            <a:off x="293228" y="5841795"/>
            <a:ext cx="5768472" cy="369332"/>
          </a:xfrm>
          <a:prstGeom prst="rect">
            <a:avLst/>
          </a:prstGeom>
          <a:solidFill>
            <a:schemeClr val="accent1">
              <a:lumMod val="75000"/>
            </a:schemeClr>
          </a:solidFill>
          <a:ln>
            <a:solidFill>
              <a:srgbClr val="00B050"/>
            </a:solidFill>
          </a:ln>
        </p:spPr>
        <p:txBody>
          <a:bodyPr wrap="square" rtlCol="0">
            <a:spAutoFit/>
          </a:bodyPr>
          <a:lstStyle/>
          <a:p>
            <a:pPr algn="ctr"/>
            <a:r>
              <a:rPr kumimoji="1" lang="ja-JP" altLang="en-US" dirty="0" smtClean="0">
                <a:solidFill>
                  <a:schemeClr val="bg1"/>
                </a:solidFill>
                <a:latin typeface="AR P丸ゴシック体E" panose="020F0900000000000000" pitchFamily="50" charset="-128"/>
                <a:ea typeface="AR P丸ゴシック体E" panose="020F0900000000000000" pitchFamily="50" charset="-128"/>
              </a:rPr>
              <a:t>☆振り返り活動ってどうすればいいの？☆</a:t>
            </a:r>
            <a:endParaRPr kumimoji="1" lang="ja-JP" altLang="en-US" dirty="0">
              <a:solidFill>
                <a:schemeClr val="bg1"/>
              </a:solidFill>
              <a:latin typeface="AR P丸ゴシック体E" panose="020F0900000000000000" pitchFamily="50" charset="-128"/>
              <a:ea typeface="AR P丸ゴシック体E" panose="020F0900000000000000" pitchFamily="50" charset="-128"/>
            </a:endParaRPr>
          </a:p>
        </p:txBody>
      </p:sp>
      <p:sp>
        <p:nvSpPr>
          <p:cNvPr id="17" name="テキスト ボックス 16"/>
          <p:cNvSpPr txBox="1"/>
          <p:nvPr/>
        </p:nvSpPr>
        <p:spPr>
          <a:xfrm>
            <a:off x="6578700" y="751370"/>
            <a:ext cx="184731" cy="461665"/>
          </a:xfrm>
          <a:prstGeom prst="rect">
            <a:avLst/>
          </a:prstGeom>
          <a:noFill/>
        </p:spPr>
        <p:txBody>
          <a:bodyPr wrap="none" rtlCol="0">
            <a:spAutoFit/>
          </a:bodyPr>
          <a:lstStyle/>
          <a:p>
            <a:endParaRPr kumimoji="1" lang="ja-JP" altLang="en-US" sz="2400" dirty="0">
              <a:latin typeface="AR P丸ゴシック体E" panose="020F0900000000000000" pitchFamily="50" charset="-128"/>
              <a:ea typeface="AR P丸ゴシック体E" panose="020F0900000000000000" pitchFamily="50" charset="-128"/>
            </a:endParaRPr>
          </a:p>
        </p:txBody>
      </p:sp>
      <p:sp>
        <p:nvSpPr>
          <p:cNvPr id="18" name="テキスト ボックス 17">
            <a:hlinkClick r:id="rId4" action="ppaction://hlinksldjump"/>
          </p:cNvPr>
          <p:cNvSpPr txBox="1"/>
          <p:nvPr/>
        </p:nvSpPr>
        <p:spPr>
          <a:xfrm>
            <a:off x="6689489" y="450147"/>
            <a:ext cx="646331" cy="369332"/>
          </a:xfrm>
          <a:prstGeom prst="rect">
            <a:avLst/>
          </a:prstGeom>
          <a:solidFill>
            <a:srgbClr val="CCFFFF"/>
          </a:solidFill>
          <a:ln>
            <a:solidFill>
              <a:srgbClr val="FF0000"/>
            </a:solidFill>
          </a:ln>
        </p:spPr>
        <p:txBody>
          <a:bodyPr wrap="none" rtlCol="0">
            <a:spAutoFit/>
          </a:bodyPr>
          <a:lstStyle/>
          <a:p>
            <a:r>
              <a:rPr kumimoji="1" lang="ja-JP" altLang="en-US" dirty="0" smtClean="0">
                <a:latin typeface="AR P丸ゴシック体E" panose="020F0900000000000000" pitchFamily="50" charset="-128"/>
                <a:ea typeface="AR P丸ゴシック体E" panose="020F0900000000000000" pitchFamily="50" charset="-128"/>
              </a:rPr>
              <a:t>視点</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19" name="テキスト ボックス 18">
            <a:hlinkClick r:id="rId5" action="ppaction://hlinksldjump"/>
          </p:cNvPr>
          <p:cNvSpPr txBox="1"/>
          <p:nvPr/>
        </p:nvSpPr>
        <p:spPr>
          <a:xfrm>
            <a:off x="7635053" y="450147"/>
            <a:ext cx="976549" cy="369332"/>
          </a:xfrm>
          <a:prstGeom prst="rect">
            <a:avLst/>
          </a:prstGeom>
          <a:solidFill>
            <a:srgbClr val="FFFFCC"/>
          </a:solidFill>
          <a:ln>
            <a:solidFill>
              <a:srgbClr val="FF0000"/>
            </a:solidFill>
          </a:ln>
        </p:spPr>
        <p:txBody>
          <a:bodyPr wrap="none" rtlCol="0">
            <a:spAutoFit/>
          </a:bodyPr>
          <a:lstStyle/>
          <a:p>
            <a:r>
              <a:rPr kumimoji="1" lang="ja-JP" altLang="en-US" dirty="0" smtClean="0">
                <a:latin typeface="AR P丸ゴシック体E" panose="020F0900000000000000" pitchFamily="50" charset="-128"/>
                <a:ea typeface="AR P丸ゴシック体E" panose="020F0900000000000000" pitchFamily="50" charset="-128"/>
              </a:rPr>
              <a:t>ポイント</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20" name="テキスト ボックス 19">
            <a:hlinkClick r:id="rId6" action="ppaction://hlinksldjump"/>
          </p:cNvPr>
          <p:cNvSpPr txBox="1"/>
          <p:nvPr/>
        </p:nvSpPr>
        <p:spPr>
          <a:xfrm>
            <a:off x="6689489" y="1062995"/>
            <a:ext cx="646331" cy="369332"/>
          </a:xfrm>
          <a:prstGeom prst="rect">
            <a:avLst/>
          </a:prstGeom>
          <a:solidFill>
            <a:srgbClr val="CCFFFF"/>
          </a:solidFill>
          <a:ln>
            <a:solidFill>
              <a:srgbClr val="FF0000"/>
            </a:solidFill>
          </a:ln>
        </p:spPr>
        <p:txBody>
          <a:bodyPr wrap="none" rtlCol="0">
            <a:spAutoFit/>
          </a:bodyPr>
          <a:lstStyle/>
          <a:p>
            <a:r>
              <a:rPr kumimoji="1" lang="ja-JP" altLang="en-US" dirty="0" smtClean="0">
                <a:latin typeface="AR P丸ゴシック体E" panose="020F0900000000000000" pitchFamily="50" charset="-128"/>
                <a:ea typeface="AR P丸ゴシック体E" panose="020F0900000000000000" pitchFamily="50" charset="-128"/>
              </a:rPr>
              <a:t>視点</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21" name="テキスト ボックス 20">
            <a:hlinkClick r:id="rId7" action="ppaction://hlinksldjump"/>
          </p:cNvPr>
          <p:cNvSpPr txBox="1"/>
          <p:nvPr/>
        </p:nvSpPr>
        <p:spPr>
          <a:xfrm>
            <a:off x="7635053" y="1062995"/>
            <a:ext cx="976549" cy="369332"/>
          </a:xfrm>
          <a:prstGeom prst="rect">
            <a:avLst/>
          </a:prstGeom>
          <a:solidFill>
            <a:srgbClr val="FFFFCC"/>
          </a:solidFill>
          <a:ln>
            <a:solidFill>
              <a:srgbClr val="FF0000"/>
            </a:solidFill>
          </a:ln>
        </p:spPr>
        <p:txBody>
          <a:bodyPr wrap="none" rtlCol="0">
            <a:spAutoFit/>
          </a:bodyPr>
          <a:lstStyle/>
          <a:p>
            <a:r>
              <a:rPr kumimoji="1" lang="ja-JP" altLang="en-US" dirty="0" smtClean="0">
                <a:latin typeface="AR P丸ゴシック体E" panose="020F0900000000000000" pitchFamily="50" charset="-128"/>
                <a:ea typeface="AR P丸ゴシック体E" panose="020F0900000000000000" pitchFamily="50" charset="-128"/>
              </a:rPr>
              <a:t>ポイント</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22" name="テキスト ボックス 21">
            <a:hlinkClick r:id="rId8" action="ppaction://hlinksldjump"/>
          </p:cNvPr>
          <p:cNvSpPr txBox="1"/>
          <p:nvPr/>
        </p:nvSpPr>
        <p:spPr>
          <a:xfrm>
            <a:off x="6689489" y="1706714"/>
            <a:ext cx="646331" cy="369332"/>
          </a:xfrm>
          <a:prstGeom prst="rect">
            <a:avLst/>
          </a:prstGeom>
          <a:solidFill>
            <a:srgbClr val="CCFFFF"/>
          </a:solidFill>
          <a:ln>
            <a:solidFill>
              <a:srgbClr val="FF0000"/>
            </a:solidFill>
          </a:ln>
        </p:spPr>
        <p:txBody>
          <a:bodyPr wrap="none" rtlCol="0">
            <a:spAutoFit/>
          </a:bodyPr>
          <a:lstStyle/>
          <a:p>
            <a:r>
              <a:rPr kumimoji="1" lang="ja-JP" altLang="en-US" dirty="0" smtClean="0">
                <a:latin typeface="AR P丸ゴシック体E" panose="020F0900000000000000" pitchFamily="50" charset="-128"/>
                <a:ea typeface="AR P丸ゴシック体E" panose="020F0900000000000000" pitchFamily="50" charset="-128"/>
              </a:rPr>
              <a:t>視点</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27" name="テキスト ボックス 26"/>
          <p:cNvSpPr txBox="1"/>
          <p:nvPr/>
        </p:nvSpPr>
        <p:spPr>
          <a:xfrm>
            <a:off x="197506" y="117624"/>
            <a:ext cx="750526" cy="369332"/>
          </a:xfrm>
          <a:prstGeom prst="rect">
            <a:avLst/>
          </a:prstGeom>
          <a:solidFill>
            <a:srgbClr val="CCFFFF"/>
          </a:solidFill>
        </p:spPr>
        <p:txBody>
          <a:bodyPr wrap="none" rtlCol="0">
            <a:spAutoFit/>
          </a:bodyPr>
          <a:lstStyle/>
          <a:p>
            <a:r>
              <a:rPr kumimoji="1" lang="en-US" altLang="ja-JP" dirty="0" smtClean="0"/>
              <a:t>Home</a:t>
            </a:r>
            <a:endParaRPr kumimoji="1" lang="ja-JP" altLang="en-US" dirty="0"/>
          </a:p>
        </p:txBody>
      </p:sp>
      <p:sp>
        <p:nvSpPr>
          <p:cNvPr id="30" name="テキスト ボックス 29">
            <a:hlinkClick r:id="rId9" action="ppaction://hlinksldjump"/>
          </p:cNvPr>
          <p:cNvSpPr txBox="1"/>
          <p:nvPr/>
        </p:nvSpPr>
        <p:spPr>
          <a:xfrm>
            <a:off x="293026" y="3969012"/>
            <a:ext cx="5768674" cy="369332"/>
          </a:xfrm>
          <a:prstGeom prst="rect">
            <a:avLst/>
          </a:prstGeom>
          <a:solidFill>
            <a:schemeClr val="accent1">
              <a:lumMod val="75000"/>
            </a:schemeClr>
          </a:solidFill>
          <a:ln>
            <a:solidFill>
              <a:srgbClr val="00B050"/>
            </a:solidFill>
          </a:ln>
        </p:spPr>
        <p:txBody>
          <a:bodyPr wrap="square" rtlCol="0">
            <a:spAutoFit/>
          </a:bodyPr>
          <a:lstStyle/>
          <a:p>
            <a:pPr algn="ctr"/>
            <a:r>
              <a:rPr kumimoji="1" lang="ja-JP" altLang="en-US" dirty="0" smtClean="0">
                <a:solidFill>
                  <a:schemeClr val="bg1"/>
                </a:solidFill>
                <a:latin typeface="AR P丸ゴシック体E" panose="020F0900000000000000" pitchFamily="50" charset="-128"/>
                <a:ea typeface="AR P丸ゴシック体E" panose="020F0900000000000000" pitchFamily="50" charset="-128"/>
              </a:rPr>
              <a:t>☆話合い活動をどのように捉えればよいの？☆</a:t>
            </a:r>
            <a:endParaRPr kumimoji="1" lang="ja-JP" altLang="en-US" dirty="0">
              <a:solidFill>
                <a:schemeClr val="bg1"/>
              </a:solidFill>
              <a:latin typeface="AR P丸ゴシック体E" panose="020F0900000000000000" pitchFamily="50" charset="-128"/>
              <a:ea typeface="AR P丸ゴシック体E" panose="020F0900000000000000" pitchFamily="50" charset="-128"/>
            </a:endParaRPr>
          </a:p>
        </p:txBody>
      </p:sp>
      <p:sp>
        <p:nvSpPr>
          <p:cNvPr id="35" name="テキスト ボックス 34">
            <a:hlinkClick r:id="rId10" action="ppaction://hlinksldjump"/>
          </p:cNvPr>
          <p:cNvSpPr txBox="1"/>
          <p:nvPr/>
        </p:nvSpPr>
        <p:spPr>
          <a:xfrm>
            <a:off x="281461" y="3383308"/>
            <a:ext cx="5768916" cy="369332"/>
          </a:xfrm>
          <a:prstGeom prst="rect">
            <a:avLst/>
          </a:prstGeom>
          <a:solidFill>
            <a:schemeClr val="accent1">
              <a:lumMod val="75000"/>
            </a:schemeClr>
          </a:solidFill>
          <a:ln>
            <a:solidFill>
              <a:srgbClr val="00B050"/>
            </a:solidFill>
          </a:ln>
        </p:spPr>
        <p:txBody>
          <a:bodyPr wrap="square" rtlCol="0">
            <a:spAutoFit/>
          </a:bodyPr>
          <a:lstStyle/>
          <a:p>
            <a:pPr algn="ctr"/>
            <a:r>
              <a:rPr kumimoji="1" lang="ja-JP" altLang="en-US" dirty="0" smtClean="0">
                <a:solidFill>
                  <a:schemeClr val="bg1"/>
                </a:solidFill>
                <a:latin typeface="AR P丸ゴシック体E" panose="020F0900000000000000" pitchFamily="50" charset="-128"/>
                <a:ea typeface="AR P丸ゴシック体E" panose="020F0900000000000000" pitchFamily="50" charset="-128"/>
              </a:rPr>
              <a:t>☆学習意欲を持たせたいんだけど・・・☆</a:t>
            </a:r>
            <a:endParaRPr kumimoji="1" lang="ja-JP" altLang="en-US" dirty="0">
              <a:solidFill>
                <a:schemeClr val="bg1"/>
              </a:solidFill>
              <a:latin typeface="AR P丸ゴシック体E" panose="020F0900000000000000" pitchFamily="50" charset="-128"/>
              <a:ea typeface="AR P丸ゴシック体E" panose="020F0900000000000000" pitchFamily="50" charset="-128"/>
            </a:endParaRPr>
          </a:p>
        </p:txBody>
      </p:sp>
      <p:sp>
        <p:nvSpPr>
          <p:cNvPr id="37" name="テキスト ボックス 36">
            <a:hlinkClick r:id="rId11" action="ppaction://hlinksldjump"/>
          </p:cNvPr>
          <p:cNvSpPr txBox="1"/>
          <p:nvPr/>
        </p:nvSpPr>
        <p:spPr>
          <a:xfrm>
            <a:off x="6157870" y="5342357"/>
            <a:ext cx="5786272" cy="369332"/>
          </a:xfrm>
          <a:prstGeom prst="rect">
            <a:avLst/>
          </a:prstGeom>
          <a:solidFill>
            <a:srgbClr val="FF0000"/>
          </a:solidFill>
          <a:ln>
            <a:solidFill>
              <a:srgbClr val="00B050"/>
            </a:solidFill>
          </a:ln>
        </p:spPr>
        <p:txBody>
          <a:bodyPr wrap="square" rtlCol="0">
            <a:spAutoFit/>
          </a:bodyPr>
          <a:lstStyle/>
          <a:p>
            <a:pPr algn="ctr"/>
            <a:r>
              <a:rPr kumimoji="1" lang="ja-JP" altLang="en-US" dirty="0" smtClean="0">
                <a:solidFill>
                  <a:schemeClr val="bg1"/>
                </a:solidFill>
                <a:latin typeface="AR P丸ゴシック体E" panose="020F0900000000000000" pitchFamily="50" charset="-128"/>
                <a:ea typeface="AR P丸ゴシック体E" panose="020F0900000000000000" pitchFamily="50" charset="-128"/>
              </a:rPr>
              <a:t>☆板書で工夫できることは？☆</a:t>
            </a:r>
            <a:endParaRPr kumimoji="1" lang="ja-JP" altLang="en-US" dirty="0">
              <a:solidFill>
                <a:schemeClr val="bg1"/>
              </a:solidFill>
              <a:latin typeface="AR P丸ゴシック体E" panose="020F0900000000000000" pitchFamily="50" charset="-128"/>
              <a:ea typeface="AR P丸ゴシック体E" panose="020F0900000000000000" pitchFamily="50" charset="-128"/>
            </a:endParaRPr>
          </a:p>
        </p:txBody>
      </p:sp>
      <p:sp>
        <p:nvSpPr>
          <p:cNvPr id="39" name="テキスト ボックス 38">
            <a:hlinkClick r:id="rId12" action="ppaction://hlinksldjump"/>
          </p:cNvPr>
          <p:cNvSpPr txBox="1"/>
          <p:nvPr/>
        </p:nvSpPr>
        <p:spPr>
          <a:xfrm>
            <a:off x="6155097" y="3390940"/>
            <a:ext cx="5796294" cy="369332"/>
          </a:xfrm>
          <a:prstGeom prst="rect">
            <a:avLst/>
          </a:prstGeom>
          <a:solidFill>
            <a:srgbClr val="FF0000"/>
          </a:solidFill>
          <a:ln>
            <a:solidFill>
              <a:srgbClr val="00B050"/>
            </a:solidFill>
          </a:ln>
        </p:spPr>
        <p:txBody>
          <a:bodyPr wrap="square" rtlCol="0">
            <a:spAutoFit/>
          </a:bodyPr>
          <a:lstStyle/>
          <a:p>
            <a:pPr algn="ctr"/>
            <a:r>
              <a:rPr kumimoji="1" lang="ja-JP" altLang="en-US" dirty="0" smtClean="0">
                <a:solidFill>
                  <a:schemeClr val="bg1"/>
                </a:solidFill>
                <a:latin typeface="AR P丸ゴシック体E" panose="020F0900000000000000" pitchFamily="50" charset="-128"/>
                <a:ea typeface="AR P丸ゴシック体E" panose="020F0900000000000000" pitchFamily="50" charset="-128"/>
              </a:rPr>
              <a:t>☆どんな問題提示があるの？☆</a:t>
            </a:r>
            <a:endParaRPr kumimoji="1" lang="ja-JP" altLang="en-US" dirty="0">
              <a:solidFill>
                <a:schemeClr val="bg1"/>
              </a:solidFill>
              <a:latin typeface="AR P丸ゴシック体E" panose="020F0900000000000000" pitchFamily="50" charset="-128"/>
              <a:ea typeface="AR P丸ゴシック体E" panose="020F0900000000000000" pitchFamily="50" charset="-128"/>
            </a:endParaRPr>
          </a:p>
        </p:txBody>
      </p:sp>
      <p:sp>
        <p:nvSpPr>
          <p:cNvPr id="28" name="テキスト ボックス 27"/>
          <p:cNvSpPr txBox="1"/>
          <p:nvPr/>
        </p:nvSpPr>
        <p:spPr>
          <a:xfrm>
            <a:off x="294207" y="4617307"/>
            <a:ext cx="5768674" cy="338554"/>
          </a:xfrm>
          <a:prstGeom prst="rect">
            <a:avLst/>
          </a:prstGeom>
          <a:solidFill>
            <a:schemeClr val="accent1">
              <a:lumMod val="75000"/>
            </a:schemeClr>
          </a:solidFill>
          <a:ln>
            <a:solidFill>
              <a:srgbClr val="00B050"/>
            </a:solidFill>
          </a:ln>
        </p:spPr>
        <p:txBody>
          <a:bodyPr wrap="square" rtlCol="0">
            <a:spAutoFit/>
          </a:bodyPr>
          <a:lstStyle/>
          <a:p>
            <a:pPr algn="ctr"/>
            <a:r>
              <a:rPr kumimoji="1" lang="ja-JP" altLang="en-US" sz="1600" dirty="0" smtClean="0">
                <a:solidFill>
                  <a:schemeClr val="bg1"/>
                </a:solidFill>
                <a:latin typeface="AR P丸ゴシック体E" panose="020F0900000000000000" pitchFamily="50" charset="-128"/>
                <a:ea typeface="AR P丸ゴシック体E" panose="020F0900000000000000" pitchFamily="50" charset="-128"/>
              </a:rPr>
              <a:t>☆話合い活動で，考えを深めるためにはどうすればいいの？☆</a:t>
            </a:r>
            <a:endParaRPr kumimoji="1" lang="ja-JP" altLang="en-US" sz="1600" dirty="0">
              <a:solidFill>
                <a:schemeClr val="bg1"/>
              </a:solidFill>
              <a:latin typeface="AR P丸ゴシック体E" panose="020F0900000000000000" pitchFamily="50" charset="-128"/>
              <a:ea typeface="AR P丸ゴシック体E" panose="020F0900000000000000" pitchFamily="50" charset="-128"/>
            </a:endParaRPr>
          </a:p>
        </p:txBody>
      </p:sp>
      <p:sp>
        <p:nvSpPr>
          <p:cNvPr id="29" name="テキスト ボックス 28">
            <a:hlinkClick r:id="rId13" action="ppaction://hlinksldjump"/>
          </p:cNvPr>
          <p:cNvSpPr txBox="1"/>
          <p:nvPr/>
        </p:nvSpPr>
        <p:spPr>
          <a:xfrm>
            <a:off x="7635053" y="1714277"/>
            <a:ext cx="976549" cy="369332"/>
          </a:xfrm>
          <a:prstGeom prst="rect">
            <a:avLst/>
          </a:prstGeom>
          <a:solidFill>
            <a:srgbClr val="FFFFCC"/>
          </a:solidFill>
          <a:ln>
            <a:solidFill>
              <a:srgbClr val="FF0000"/>
            </a:solidFill>
          </a:ln>
        </p:spPr>
        <p:txBody>
          <a:bodyPr wrap="none" rtlCol="0">
            <a:spAutoFit/>
          </a:bodyPr>
          <a:lstStyle/>
          <a:p>
            <a:r>
              <a:rPr kumimoji="1" lang="ja-JP" altLang="en-US" dirty="0" smtClean="0">
                <a:latin typeface="AR P丸ゴシック体E" panose="020F0900000000000000" pitchFamily="50" charset="-128"/>
                <a:ea typeface="AR P丸ゴシック体E" panose="020F0900000000000000" pitchFamily="50" charset="-128"/>
              </a:rPr>
              <a:t>ポイント</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33" name="テキスト ボックス 32">
            <a:hlinkClick r:id="rId14" action="ppaction://hlinksldjump"/>
          </p:cNvPr>
          <p:cNvSpPr txBox="1"/>
          <p:nvPr/>
        </p:nvSpPr>
        <p:spPr>
          <a:xfrm>
            <a:off x="7788627" y="4564482"/>
            <a:ext cx="1249060" cy="369332"/>
          </a:xfrm>
          <a:prstGeom prst="rect">
            <a:avLst/>
          </a:prstGeom>
          <a:solidFill>
            <a:srgbClr val="FFCCCC"/>
          </a:solidFill>
          <a:ln>
            <a:solidFill>
              <a:srgbClr val="009999"/>
            </a:solidFill>
          </a:ln>
        </p:spPr>
        <p:txBody>
          <a:bodyPr wrap="none" rtlCol="0">
            <a:spAutoFit/>
          </a:bodyPr>
          <a:lstStyle/>
          <a:p>
            <a:r>
              <a:rPr lang="ja-JP" altLang="en-US" dirty="0" smtClean="0">
                <a:latin typeface="AR P丸ゴシック体E" panose="020F0900000000000000" pitchFamily="50" charset="-128"/>
                <a:ea typeface="AR P丸ゴシック体E" panose="020F0900000000000000" pitchFamily="50" charset="-128"/>
              </a:rPr>
              <a:t>発問例</a:t>
            </a:r>
            <a:r>
              <a:rPr lang="en-US" altLang="ja-JP" dirty="0" smtClean="0">
                <a:latin typeface="AR P丸ゴシック体E" panose="020F0900000000000000" pitchFamily="50" charset="-128"/>
                <a:ea typeface="AR P丸ゴシック体E" panose="020F0900000000000000" pitchFamily="50" charset="-128"/>
              </a:rPr>
              <a:t>2-1</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34" name="テキスト ボックス 33">
            <a:hlinkClick r:id="rId15" action="ppaction://hlinksldjump"/>
          </p:cNvPr>
          <p:cNvSpPr txBox="1"/>
          <p:nvPr/>
        </p:nvSpPr>
        <p:spPr>
          <a:xfrm>
            <a:off x="9146115" y="4562253"/>
            <a:ext cx="1269899" cy="369332"/>
          </a:xfrm>
          <a:prstGeom prst="rect">
            <a:avLst/>
          </a:prstGeom>
          <a:solidFill>
            <a:srgbClr val="FFCCCC"/>
          </a:solidFill>
          <a:ln>
            <a:solidFill>
              <a:srgbClr val="009999"/>
            </a:solidFill>
          </a:ln>
        </p:spPr>
        <p:txBody>
          <a:bodyPr wrap="none" rtlCol="0">
            <a:spAutoFit/>
          </a:bodyPr>
          <a:lstStyle/>
          <a:p>
            <a:r>
              <a:rPr lang="ja-JP" altLang="en-US" dirty="0" smtClean="0">
                <a:latin typeface="AR P丸ゴシック体E" panose="020F0900000000000000" pitchFamily="50" charset="-128"/>
                <a:ea typeface="AR P丸ゴシック体E" panose="020F0900000000000000" pitchFamily="50" charset="-128"/>
              </a:rPr>
              <a:t>発問例</a:t>
            </a:r>
            <a:r>
              <a:rPr lang="en-US" altLang="ja-JP" dirty="0" smtClean="0">
                <a:latin typeface="AR P丸ゴシック体E" panose="020F0900000000000000" pitchFamily="50" charset="-128"/>
                <a:ea typeface="AR P丸ゴシック体E" panose="020F0900000000000000" pitchFamily="50" charset="-128"/>
              </a:rPr>
              <a:t>2-2</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8" name="角丸四角形 7">
            <a:hlinkClick r:id="rId16" action="ppaction://hlinksldjump"/>
          </p:cNvPr>
          <p:cNvSpPr/>
          <p:nvPr/>
        </p:nvSpPr>
        <p:spPr>
          <a:xfrm>
            <a:off x="528638" y="628650"/>
            <a:ext cx="2228850" cy="4343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AR P丸ゴシック体E" panose="020F0900000000000000" pitchFamily="50" charset="-128"/>
                <a:ea typeface="AR P丸ゴシック体E" panose="020F0900000000000000" pitchFamily="50" charset="-128"/>
              </a:rPr>
              <a:t>はじめに</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36" name="角丸四角形 35">
            <a:hlinkClick r:id="rId17" action="ppaction://hlinksldjump"/>
          </p:cNvPr>
          <p:cNvSpPr/>
          <p:nvPr/>
        </p:nvSpPr>
        <p:spPr>
          <a:xfrm>
            <a:off x="528638" y="1210127"/>
            <a:ext cx="2228850" cy="434345"/>
          </a:xfrm>
          <a:prstGeom prst="round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AR P丸ゴシック体E" panose="020F0900000000000000" pitchFamily="50" charset="-128"/>
                <a:ea typeface="AR P丸ゴシック体E" panose="020F0900000000000000" pitchFamily="50" charset="-128"/>
              </a:rPr>
              <a:t>お</a:t>
            </a:r>
            <a:r>
              <a:rPr kumimoji="1" lang="ja-JP" altLang="en-US" dirty="0" smtClean="0">
                <a:solidFill>
                  <a:schemeClr val="tx1"/>
                </a:solidFill>
                <a:latin typeface="AR P丸ゴシック体E" panose="020F0900000000000000" pitchFamily="50" charset="-128"/>
                <a:ea typeface="AR P丸ゴシック体E" panose="020F0900000000000000" pitchFamily="50" charset="-128"/>
              </a:rPr>
              <a:t>わりに</a:t>
            </a:r>
            <a:endParaRPr kumimoji="1" lang="ja-JP" altLang="en-US" dirty="0">
              <a:solidFill>
                <a:schemeClr val="tx1"/>
              </a:solidFill>
              <a:latin typeface="AR P丸ゴシック体E" panose="020F0900000000000000" pitchFamily="50" charset="-128"/>
              <a:ea typeface="AR P丸ゴシック体E" panose="020F0900000000000000" pitchFamily="50" charset="-128"/>
            </a:endParaRPr>
          </a:p>
        </p:txBody>
      </p:sp>
      <p:sp>
        <p:nvSpPr>
          <p:cNvPr id="41" name="正方形/長方形 40"/>
          <p:cNvSpPr/>
          <p:nvPr/>
        </p:nvSpPr>
        <p:spPr>
          <a:xfrm>
            <a:off x="293026" y="4979076"/>
            <a:ext cx="5768674" cy="575226"/>
          </a:xfrm>
          <a:prstGeom prst="rect">
            <a:avLst/>
          </a:prstGeom>
          <a:solidFill>
            <a:srgbClr val="66CCFF"/>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hlinkClick r:id="rId18" action="ppaction://hlinksldjump"/>
          </p:cNvPr>
          <p:cNvSpPr txBox="1"/>
          <p:nvPr/>
        </p:nvSpPr>
        <p:spPr>
          <a:xfrm>
            <a:off x="2229554" y="5058688"/>
            <a:ext cx="856325" cy="369332"/>
          </a:xfrm>
          <a:prstGeom prst="rect">
            <a:avLst/>
          </a:prstGeom>
          <a:solidFill>
            <a:srgbClr val="99FF99"/>
          </a:solidFill>
          <a:ln>
            <a:solidFill>
              <a:srgbClr val="009999"/>
            </a:solidFill>
          </a:ln>
        </p:spPr>
        <p:txBody>
          <a:bodyPr wrap="none" rtlCol="0">
            <a:spAutoFit/>
          </a:bodyPr>
          <a:lstStyle/>
          <a:p>
            <a:r>
              <a:rPr lang="ja-JP" altLang="en-US" dirty="0" smtClean="0">
                <a:latin typeface="AR P丸ゴシック体E" panose="020F0900000000000000" pitchFamily="50" charset="-128"/>
                <a:ea typeface="AR P丸ゴシック体E" panose="020F0900000000000000" pitchFamily="50" charset="-128"/>
              </a:rPr>
              <a:t>捉え方</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32" name="テキスト ボックス 31">
            <a:hlinkClick r:id="rId19" action="ppaction://hlinksldjump"/>
          </p:cNvPr>
          <p:cNvSpPr txBox="1"/>
          <p:nvPr/>
        </p:nvSpPr>
        <p:spPr>
          <a:xfrm>
            <a:off x="3208698" y="5058688"/>
            <a:ext cx="1228221" cy="369332"/>
          </a:xfrm>
          <a:prstGeom prst="rect">
            <a:avLst/>
          </a:prstGeom>
          <a:solidFill>
            <a:srgbClr val="99FF99"/>
          </a:solidFill>
          <a:ln>
            <a:solidFill>
              <a:srgbClr val="009999"/>
            </a:solidFill>
          </a:ln>
        </p:spPr>
        <p:txBody>
          <a:bodyPr wrap="none" rtlCol="0">
            <a:spAutoFit/>
          </a:bodyPr>
          <a:lstStyle/>
          <a:p>
            <a:r>
              <a:rPr lang="ja-JP" altLang="en-US" dirty="0" smtClean="0">
                <a:latin typeface="AR P丸ゴシック体E" panose="020F0900000000000000" pitchFamily="50" charset="-128"/>
                <a:ea typeface="AR P丸ゴシック体E" panose="020F0900000000000000" pitchFamily="50" charset="-128"/>
              </a:rPr>
              <a:t>発問例</a:t>
            </a:r>
            <a:r>
              <a:rPr lang="en-US" altLang="ja-JP" dirty="0" smtClean="0">
                <a:latin typeface="AR P丸ゴシック体E" panose="020F0900000000000000" pitchFamily="50" charset="-128"/>
                <a:ea typeface="AR P丸ゴシック体E" panose="020F0900000000000000" pitchFamily="50" charset="-128"/>
              </a:rPr>
              <a:t>1-1</a:t>
            </a:r>
            <a:endParaRPr kumimoji="1" lang="ja-JP" altLang="en-US" dirty="0">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11434444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CCCC">
            <a:alpha val="40000"/>
          </a:srgbClr>
        </a:solidFill>
        <a:effectLst/>
      </p:bgPr>
    </p:bg>
    <p:spTree>
      <p:nvGrpSpPr>
        <p:cNvPr id="1" name=""/>
        <p:cNvGrpSpPr/>
        <p:nvPr/>
      </p:nvGrpSpPr>
      <p:grpSpPr>
        <a:xfrm>
          <a:off x="0" y="0"/>
          <a:ext cx="0" cy="0"/>
          <a:chOff x="0" y="0"/>
          <a:chExt cx="0" cy="0"/>
        </a:xfrm>
      </p:grpSpPr>
      <p:sp>
        <p:nvSpPr>
          <p:cNvPr id="2" name="テキスト ボックス 1"/>
          <p:cNvSpPr txBox="1"/>
          <p:nvPr/>
        </p:nvSpPr>
        <p:spPr>
          <a:xfrm>
            <a:off x="1281420" y="1061452"/>
            <a:ext cx="9515706" cy="4401205"/>
          </a:xfrm>
          <a:prstGeom prst="rect">
            <a:avLst/>
          </a:prstGeom>
          <a:noFill/>
        </p:spPr>
        <p:txBody>
          <a:bodyPr wrap="square" rtlCol="0">
            <a:spAutoFit/>
          </a:bodyPr>
          <a:lstStyle/>
          <a:p>
            <a:r>
              <a:rPr kumimoji="1" lang="ja-JP" altLang="en-US" sz="2800" dirty="0" smtClean="0">
                <a:latin typeface="AR P丸ゴシック体E" panose="020F0900000000000000" pitchFamily="50" charset="-128"/>
                <a:ea typeface="AR P丸ゴシック体E" panose="020F0900000000000000" pitchFamily="50" charset="-128"/>
              </a:rPr>
              <a:t>指導者は，児童を「主体的・対話的で深い学び」に導くために，課題設定の仕方や話合い活動の工夫をし，</a:t>
            </a:r>
            <a:endParaRPr kumimoji="1" lang="en-US" altLang="ja-JP" sz="2800" dirty="0" smtClean="0">
              <a:latin typeface="AR P丸ゴシック体E" panose="020F0900000000000000" pitchFamily="50" charset="-128"/>
              <a:ea typeface="AR P丸ゴシック体E" panose="020F0900000000000000" pitchFamily="50" charset="-128"/>
            </a:endParaRPr>
          </a:p>
          <a:p>
            <a:r>
              <a:rPr kumimoji="1" lang="ja-JP" altLang="en-US" sz="2800" dirty="0" smtClean="0">
                <a:latin typeface="AR P丸ゴシック体E" panose="020F0900000000000000" pitchFamily="50" charset="-128"/>
                <a:ea typeface="AR P丸ゴシック体E" panose="020F0900000000000000" pitchFamily="50" charset="-128"/>
              </a:rPr>
              <a:t>授業を改善していかなければなりません。</a:t>
            </a:r>
            <a:endParaRPr kumimoji="1" lang="en-US" altLang="ja-JP" sz="2800" dirty="0" smtClean="0">
              <a:latin typeface="AR P丸ゴシック体E" panose="020F0900000000000000" pitchFamily="50" charset="-128"/>
              <a:ea typeface="AR P丸ゴシック体E" panose="020F0900000000000000" pitchFamily="50" charset="-128"/>
            </a:endParaRPr>
          </a:p>
          <a:p>
            <a:endParaRPr kumimoji="1" lang="en-US" altLang="ja-JP" sz="2800" dirty="0" smtClean="0">
              <a:latin typeface="AR P丸ゴシック体E" panose="020F0900000000000000" pitchFamily="50" charset="-128"/>
              <a:ea typeface="AR P丸ゴシック体E" panose="020F0900000000000000" pitchFamily="50" charset="-128"/>
            </a:endParaRPr>
          </a:p>
          <a:p>
            <a:r>
              <a:rPr kumimoji="1" lang="ja-JP" altLang="en-US" sz="2800" dirty="0" smtClean="0">
                <a:latin typeface="AR P丸ゴシック体E" panose="020F0900000000000000" pitchFamily="50" charset="-128"/>
                <a:ea typeface="AR P丸ゴシック体E" panose="020F0900000000000000" pitchFamily="50" charset="-128"/>
              </a:rPr>
              <a:t>しかし，学習手段が先走りしてしまうと，児童は取り残されてしまうことも考えられます。</a:t>
            </a:r>
            <a:endParaRPr kumimoji="1" lang="en-US" altLang="ja-JP" sz="2800" dirty="0" smtClean="0">
              <a:latin typeface="AR P丸ゴシック体E" panose="020F0900000000000000" pitchFamily="50" charset="-128"/>
              <a:ea typeface="AR P丸ゴシック体E" panose="020F0900000000000000" pitchFamily="50" charset="-128"/>
            </a:endParaRPr>
          </a:p>
          <a:p>
            <a:endParaRPr lang="en-US" altLang="ja-JP" sz="2800" dirty="0">
              <a:latin typeface="AR P丸ゴシック体E" panose="020F0900000000000000" pitchFamily="50" charset="-128"/>
              <a:ea typeface="AR P丸ゴシック体E" panose="020F0900000000000000" pitchFamily="50" charset="-128"/>
            </a:endParaRPr>
          </a:p>
          <a:p>
            <a:r>
              <a:rPr kumimoji="1" lang="ja-JP" altLang="en-US" sz="2800" dirty="0" smtClean="0">
                <a:latin typeface="AR P丸ゴシック体E" panose="020F0900000000000000" pitchFamily="50" charset="-128"/>
                <a:ea typeface="AR P丸ゴシック体E" panose="020F0900000000000000" pitchFamily="50" charset="-128"/>
              </a:rPr>
              <a:t>「教えてあげる」ではなく，</a:t>
            </a:r>
            <a:endParaRPr kumimoji="1" lang="en-US" altLang="ja-JP" sz="2800" dirty="0" smtClean="0">
              <a:latin typeface="AR P丸ゴシック体E" panose="020F0900000000000000" pitchFamily="50" charset="-128"/>
              <a:ea typeface="AR P丸ゴシック体E" panose="020F0900000000000000" pitchFamily="50" charset="-128"/>
            </a:endParaRPr>
          </a:p>
          <a:p>
            <a:r>
              <a:rPr lang="ja-JP" altLang="en-US" sz="2800" dirty="0" smtClean="0">
                <a:latin typeface="AR P丸ゴシック体E" panose="020F0900000000000000" pitchFamily="50" charset="-128"/>
                <a:ea typeface="AR P丸ゴシック体E" panose="020F0900000000000000" pitchFamily="50" charset="-128"/>
              </a:rPr>
              <a:t>誰</a:t>
            </a:r>
            <a:r>
              <a:rPr lang="ja-JP" altLang="en-US" sz="2800" dirty="0">
                <a:latin typeface="AR P丸ゴシック体E" panose="020F0900000000000000" pitchFamily="50" charset="-128"/>
                <a:ea typeface="AR P丸ゴシック体E" panose="020F0900000000000000" pitchFamily="50" charset="-128"/>
              </a:rPr>
              <a:t>もが</a:t>
            </a:r>
            <a:r>
              <a:rPr kumimoji="1" lang="ja-JP" altLang="en-US" sz="2800" dirty="0" smtClean="0">
                <a:solidFill>
                  <a:srgbClr val="FF0000"/>
                </a:solidFill>
                <a:latin typeface="AR P丸ゴシック体E" panose="020F0900000000000000" pitchFamily="50" charset="-128"/>
                <a:ea typeface="AR P丸ゴシック体E" panose="020F0900000000000000" pitchFamily="50" charset="-128"/>
              </a:rPr>
              <a:t>共に学んでいるという意識</a:t>
            </a:r>
            <a:r>
              <a:rPr kumimoji="1" lang="ja-JP" altLang="en-US" sz="2800" dirty="0" smtClean="0">
                <a:latin typeface="AR P丸ゴシック体E" panose="020F0900000000000000" pitchFamily="50" charset="-128"/>
                <a:ea typeface="AR P丸ゴシック体E" panose="020F0900000000000000" pitchFamily="50" charset="-128"/>
              </a:rPr>
              <a:t>を持って学習に取り組める児童を育てていきましょう。</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9" name="テキスト ボックス 8"/>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
        <p:nvSpPr>
          <p:cNvPr id="3" name="角丸四角形 2"/>
          <p:cNvSpPr/>
          <p:nvPr/>
        </p:nvSpPr>
        <p:spPr>
          <a:xfrm>
            <a:off x="800100" y="414338"/>
            <a:ext cx="1371600" cy="485775"/>
          </a:xfrm>
          <a:prstGeom prst="round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AR P丸ゴシック体E" panose="020F0900000000000000" pitchFamily="50" charset="-128"/>
                <a:ea typeface="AR P丸ゴシック体E" panose="020F0900000000000000" pitchFamily="50" charset="-128"/>
              </a:rPr>
              <a:t>おわりに</a:t>
            </a:r>
            <a:endParaRPr kumimoji="1" lang="ja-JP" altLang="en-US" dirty="0">
              <a:solidFill>
                <a:schemeClr val="tx1"/>
              </a:solidFill>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249878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4250"/>
                                        <p:tgtEl>
                                          <p:spTgt spid="2"/>
                                        </p:tgtEl>
                                      </p:cBhvr>
                                    </p:animEffect>
                                  </p:childTnLst>
                                </p:cTn>
                              </p:par>
                            </p:childTnLst>
                          </p:cTn>
                        </p:par>
                        <p:par>
                          <p:cTn id="8" fill="hold">
                            <p:stCondLst>
                              <p:cond delay="425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478" y="272299"/>
            <a:ext cx="7615449" cy="703186"/>
          </a:xfrm>
        </p:spPr>
        <p:txBody>
          <a:bodyPr>
            <a:normAutofit/>
          </a:bodyPr>
          <a:lstStyle/>
          <a:p>
            <a:r>
              <a:rPr kumimoji="1" lang="ja-JP" altLang="en-US" sz="3600" dirty="0" smtClean="0">
                <a:solidFill>
                  <a:srgbClr val="0070C0"/>
                </a:solidFill>
                <a:latin typeface="AR P丸ゴシック体E" panose="020F0900000000000000" pitchFamily="50" charset="-128"/>
                <a:ea typeface="AR P丸ゴシック体E" panose="020F0900000000000000" pitchFamily="50" charset="-128"/>
              </a:rPr>
              <a:t>算数科における主体的な学びって？</a:t>
            </a:r>
            <a:endParaRPr kumimoji="1" lang="ja-JP" altLang="en-US" sz="3600" dirty="0">
              <a:solidFill>
                <a:srgbClr val="0070C0"/>
              </a:solidFill>
              <a:latin typeface="AR P丸ゴシック体E" panose="020F0900000000000000" pitchFamily="50" charset="-128"/>
              <a:ea typeface="AR P丸ゴシック体E" panose="020F0900000000000000" pitchFamily="50" charset="-128"/>
            </a:endParaRPr>
          </a:p>
        </p:txBody>
      </p:sp>
      <p:sp>
        <p:nvSpPr>
          <p:cNvPr id="5" name="テキスト ボックス 4"/>
          <p:cNvSpPr txBox="1"/>
          <p:nvPr/>
        </p:nvSpPr>
        <p:spPr>
          <a:xfrm>
            <a:off x="347730" y="1197736"/>
            <a:ext cx="4761240" cy="707886"/>
          </a:xfrm>
          <a:prstGeom prst="rect">
            <a:avLst/>
          </a:prstGeom>
          <a:solidFill>
            <a:srgbClr val="CCFFFF"/>
          </a:solidFill>
        </p:spPr>
        <p:txBody>
          <a:bodyPr wrap="none" rtlCol="0">
            <a:spAutoFit/>
          </a:bodyPr>
          <a:lstStyle/>
          <a:p>
            <a:r>
              <a:rPr kumimoji="1" lang="ja-JP" altLang="en-US" sz="4000" dirty="0" smtClean="0">
                <a:latin typeface="AR P丸ゴシック体E" panose="020F0900000000000000" pitchFamily="50" charset="-128"/>
                <a:ea typeface="AR P丸ゴシック体E" panose="020F0900000000000000" pitchFamily="50" charset="-128"/>
              </a:rPr>
              <a:t>○主体的学びの視点</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1196521" y="2711342"/>
            <a:ext cx="6058069" cy="1754326"/>
          </a:xfrm>
          <a:prstGeom prst="rect">
            <a:avLst/>
          </a:prstGeom>
          <a:noFill/>
        </p:spPr>
        <p:txBody>
          <a:bodyPr wrap="none" rtlCol="0">
            <a:spAutoFit/>
          </a:bodyPr>
          <a:lstStyle/>
          <a:p>
            <a:pPr marL="571500" indent="-571500">
              <a:buFont typeface="Wingdings" panose="05000000000000000000" pitchFamily="2" charset="2"/>
              <a:buChar char="l"/>
            </a:pPr>
            <a:r>
              <a:rPr lang="ja-JP" altLang="en-US" sz="3600" dirty="0" smtClean="0">
                <a:latin typeface="AR P丸ゴシック体E" panose="020F0900000000000000" pitchFamily="50" charset="-128"/>
                <a:ea typeface="AR P丸ゴシック体E" panose="020F0900000000000000" pitchFamily="50" charset="-128"/>
              </a:rPr>
              <a:t>見通しをもつ</a:t>
            </a:r>
            <a:endParaRPr lang="en-US" altLang="ja-JP" sz="3600" dirty="0" smtClean="0">
              <a:latin typeface="AR P丸ゴシック体E" panose="020F0900000000000000" pitchFamily="50" charset="-128"/>
              <a:ea typeface="AR P丸ゴシック体E" panose="020F0900000000000000" pitchFamily="50" charset="-128"/>
            </a:endParaRPr>
          </a:p>
          <a:p>
            <a:pPr marL="571500" indent="-571500">
              <a:buFont typeface="Wingdings" panose="05000000000000000000" pitchFamily="2" charset="2"/>
              <a:buChar char="l"/>
            </a:pPr>
            <a:r>
              <a:rPr kumimoji="1" lang="ja-JP" altLang="en-US" sz="3600" dirty="0" smtClean="0">
                <a:latin typeface="AR P丸ゴシック体E" panose="020F0900000000000000" pitchFamily="50" charset="-128"/>
                <a:ea typeface="AR P丸ゴシック体E" panose="020F0900000000000000" pitchFamily="50" charset="-128"/>
              </a:rPr>
              <a:t>粘り強く取り組む</a:t>
            </a:r>
            <a:endParaRPr kumimoji="1" lang="en-US" altLang="ja-JP" sz="3600" dirty="0" smtClean="0">
              <a:latin typeface="AR P丸ゴシック体E" panose="020F0900000000000000" pitchFamily="50" charset="-128"/>
              <a:ea typeface="AR P丸ゴシック体E" panose="020F0900000000000000" pitchFamily="50" charset="-128"/>
            </a:endParaRPr>
          </a:p>
          <a:p>
            <a:pPr marL="571500" indent="-571500">
              <a:buFont typeface="Wingdings" panose="05000000000000000000" pitchFamily="2" charset="2"/>
              <a:buChar char="l"/>
            </a:pPr>
            <a:r>
              <a:rPr lang="ja-JP" altLang="en-US" sz="3600" dirty="0" smtClean="0">
                <a:latin typeface="AR P丸ゴシック体E" panose="020F0900000000000000" pitchFamily="50" charset="-128"/>
                <a:ea typeface="AR P丸ゴシック体E" panose="020F0900000000000000" pitchFamily="50" charset="-128"/>
              </a:rPr>
              <a:t>問題解決の過程を振り返る</a:t>
            </a:r>
            <a:endParaRPr kumimoji="1" lang="ja-JP" altLang="en-US" sz="3600" dirty="0">
              <a:latin typeface="AR P丸ゴシック体E" panose="020F0900000000000000" pitchFamily="50" charset="-128"/>
              <a:ea typeface="AR P丸ゴシック体E" panose="020F0900000000000000" pitchFamily="50" charset="-128"/>
            </a:endParaRPr>
          </a:p>
        </p:txBody>
      </p:sp>
      <p:sp>
        <p:nvSpPr>
          <p:cNvPr id="8" name="テキスト ボックス 7"/>
          <p:cNvSpPr txBox="1"/>
          <p:nvPr/>
        </p:nvSpPr>
        <p:spPr>
          <a:xfrm>
            <a:off x="544879" y="5268152"/>
            <a:ext cx="11042073" cy="707886"/>
          </a:xfrm>
          <a:prstGeom prst="rect">
            <a:avLst/>
          </a:prstGeom>
          <a:solidFill>
            <a:srgbClr val="FFCCFF"/>
          </a:solidFill>
        </p:spPr>
        <p:txBody>
          <a:bodyPr wrap="square" rtlCol="0">
            <a:spAutoFit/>
          </a:bodyPr>
          <a:lstStyle/>
          <a:p>
            <a:r>
              <a:rPr kumimoji="1" lang="ja-JP" altLang="en-US" sz="4000" dirty="0" smtClean="0">
                <a:solidFill>
                  <a:srgbClr val="FF0000"/>
                </a:solidFill>
                <a:latin typeface="AR P丸ゴシック体E" panose="020F0900000000000000" pitchFamily="50" charset="-128"/>
                <a:ea typeface="AR P丸ゴシック体E" panose="020F0900000000000000" pitchFamily="50" charset="-128"/>
              </a:rPr>
              <a:t>よりよく解決</a:t>
            </a:r>
            <a:r>
              <a:rPr kumimoji="1" lang="ja-JP" altLang="en-US" sz="4000" dirty="0" smtClean="0">
                <a:latin typeface="AR P丸ゴシック体E" panose="020F0900000000000000" pitchFamily="50" charset="-128"/>
                <a:ea typeface="AR P丸ゴシック体E" panose="020F0900000000000000" pitchFamily="50" charset="-128"/>
              </a:rPr>
              <a:t>したり，</a:t>
            </a:r>
            <a:r>
              <a:rPr kumimoji="1" lang="ja-JP" altLang="en-US" sz="4000" dirty="0" smtClean="0">
                <a:solidFill>
                  <a:srgbClr val="FF0000"/>
                </a:solidFill>
                <a:latin typeface="AR P丸ゴシック体E" panose="020F0900000000000000" pitchFamily="50" charset="-128"/>
                <a:ea typeface="AR P丸ゴシック体E" panose="020F0900000000000000" pitchFamily="50" charset="-128"/>
              </a:rPr>
              <a:t>新たな問いを見いだし</a:t>
            </a:r>
            <a:r>
              <a:rPr kumimoji="1" lang="ja-JP" altLang="en-US" sz="4000" dirty="0" smtClean="0">
                <a:latin typeface="AR P丸ゴシック体E" panose="020F0900000000000000" pitchFamily="50" charset="-128"/>
                <a:ea typeface="AR P丸ゴシック体E" panose="020F0900000000000000" pitchFamily="50" charset="-128"/>
              </a:rPr>
              <a:t>たりする</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9" name="テキスト ボックス 8"/>
          <p:cNvSpPr txBox="1"/>
          <p:nvPr/>
        </p:nvSpPr>
        <p:spPr>
          <a:xfrm>
            <a:off x="845127" y="1964097"/>
            <a:ext cx="5105885" cy="646331"/>
          </a:xfrm>
          <a:prstGeom prst="rect">
            <a:avLst/>
          </a:prstGeom>
          <a:noFill/>
        </p:spPr>
        <p:txBody>
          <a:bodyPr wrap="none" rtlCol="0">
            <a:spAutoFit/>
          </a:bodyPr>
          <a:lstStyle/>
          <a:p>
            <a:r>
              <a:rPr lang="ja-JP" altLang="en-US" sz="3600" dirty="0" smtClean="0">
                <a:solidFill>
                  <a:srgbClr val="FF0000"/>
                </a:solidFill>
                <a:latin typeface="AR P丸ゴシック体E" panose="020F0900000000000000" pitchFamily="50" charset="-128"/>
                <a:ea typeface="AR P丸ゴシック体E" panose="020F0900000000000000" pitchFamily="50" charset="-128"/>
              </a:rPr>
              <a:t>自ら</a:t>
            </a:r>
            <a:r>
              <a:rPr lang="ja-JP" altLang="en-US" sz="3600" dirty="0">
                <a:solidFill>
                  <a:srgbClr val="FF0000"/>
                </a:solidFill>
                <a:latin typeface="AR P丸ゴシック体E" panose="020F0900000000000000" pitchFamily="50" charset="-128"/>
                <a:ea typeface="AR P丸ゴシック体E" panose="020F0900000000000000" pitchFamily="50" charset="-128"/>
              </a:rPr>
              <a:t>が</a:t>
            </a:r>
            <a:r>
              <a:rPr lang="ja-JP" altLang="en-US" sz="3600" dirty="0">
                <a:latin typeface="AR P丸ゴシック体E" panose="020F0900000000000000" pitchFamily="50" charset="-128"/>
                <a:ea typeface="AR P丸ゴシック体E" panose="020F0900000000000000" pitchFamily="50" charset="-128"/>
              </a:rPr>
              <a:t>問題解決に</a:t>
            </a:r>
            <a:r>
              <a:rPr lang="ja-JP" altLang="en-US" sz="3600" dirty="0" smtClean="0">
                <a:latin typeface="AR P丸ゴシック体E" panose="020F0900000000000000" pitchFamily="50" charset="-128"/>
                <a:ea typeface="AR P丸ゴシック体E" panose="020F0900000000000000" pitchFamily="50" charset="-128"/>
              </a:rPr>
              <a:t>向けて</a:t>
            </a:r>
            <a:endParaRPr lang="en-US" altLang="ja-JP" sz="3600" dirty="0">
              <a:latin typeface="AR P丸ゴシック体E" panose="020F0900000000000000" pitchFamily="50" charset="-128"/>
              <a:ea typeface="AR P丸ゴシック体E" panose="020F0900000000000000" pitchFamily="50" charset="-128"/>
            </a:endParaRPr>
          </a:p>
        </p:txBody>
      </p:sp>
      <p:sp>
        <p:nvSpPr>
          <p:cNvPr id="10" name="下矢印 9"/>
          <p:cNvSpPr/>
          <p:nvPr/>
        </p:nvSpPr>
        <p:spPr>
          <a:xfrm>
            <a:off x="3522766" y="4566582"/>
            <a:ext cx="702789" cy="592272"/>
          </a:xfrm>
          <a:prstGeom prst="downArrow">
            <a:avLst/>
          </a:prstGeom>
          <a:gradFill flip="none" rotWithShape="1">
            <a:gsLst>
              <a:gs pos="0">
                <a:srgbClr val="FF0000"/>
              </a:gs>
              <a:gs pos="50000">
                <a:srgbClr val="FFCCFF">
                  <a:shade val="67500"/>
                  <a:satMod val="115000"/>
                </a:srgbClr>
              </a:gs>
              <a:gs pos="100000">
                <a:srgbClr val="FFCCFF">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Tree>
    <p:extLst>
      <p:ext uri="{BB962C8B-B14F-4D97-AF65-F5344CB8AC3E}">
        <p14:creationId xmlns:p14="http://schemas.microsoft.com/office/powerpoint/2010/main" val="414058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1250"/>
                                        <p:tgtEl>
                                          <p:spTgt spid="5"/>
                                        </p:tgtEl>
                                      </p:cBhvr>
                                    </p:animEffect>
                                  </p:childTnLst>
                                </p:cTn>
                              </p:par>
                            </p:childTnLst>
                          </p:cTn>
                        </p:par>
                        <p:par>
                          <p:cTn id="13" fill="hold">
                            <p:stCondLst>
                              <p:cond delay="1250"/>
                            </p:stCondLst>
                            <p:childTnLst>
                              <p:par>
                                <p:cTn id="14" presetID="22" presetClass="entr" presetSubtype="8" fill="hold" grpId="0" nodeType="afterEffect">
                                  <p:stCondLst>
                                    <p:cond delay="25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1250"/>
                                        <p:tgtEl>
                                          <p:spTgt spid="9"/>
                                        </p:tgtEl>
                                      </p:cBhvr>
                                    </p:animEffect>
                                  </p:childTnLst>
                                </p:cTn>
                              </p:par>
                            </p:childTnLst>
                          </p:cTn>
                        </p:par>
                        <p:par>
                          <p:cTn id="17" fill="hold">
                            <p:stCondLst>
                              <p:cond delay="2750"/>
                            </p:stCondLst>
                            <p:childTnLst>
                              <p:par>
                                <p:cTn id="18" presetID="22" presetClass="entr" presetSubtype="1" fill="hold" grpId="0" nodeType="afterEffect">
                                  <p:stCondLst>
                                    <p:cond delay="75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1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1500"/>
                                        <p:tgtEl>
                                          <p:spTgt spid="8"/>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7" grpId="0"/>
      <p:bldP spid="8" grpId="0" animBg="1"/>
      <p:bldP spid="9" grpId="0"/>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7730" y="1197736"/>
            <a:ext cx="9121408" cy="707886"/>
          </a:xfrm>
          <a:prstGeom prst="rect">
            <a:avLst/>
          </a:prstGeom>
          <a:solidFill>
            <a:srgbClr val="FFFFCC"/>
          </a:solidFill>
        </p:spPr>
        <p:txBody>
          <a:bodyPr wrap="none" rtlCol="0">
            <a:spAutoFit/>
          </a:bodyPr>
          <a:lstStyle/>
          <a:p>
            <a:r>
              <a:rPr kumimoji="1" lang="ja-JP" altLang="en-US" sz="4000" dirty="0" smtClean="0">
                <a:latin typeface="AR P丸ゴシック体E" panose="020F0900000000000000" pitchFamily="50" charset="-128"/>
                <a:ea typeface="AR P丸ゴシック体E" panose="020F0900000000000000" pitchFamily="50" charset="-128"/>
              </a:rPr>
              <a:t>○主体的に取り組めるようにするポイント</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845127" y="3058010"/>
            <a:ext cx="6059672" cy="1938992"/>
          </a:xfrm>
          <a:prstGeom prst="rect">
            <a:avLst/>
          </a:prstGeom>
          <a:noFill/>
        </p:spPr>
        <p:txBody>
          <a:bodyPr wrap="none" rtlCol="0">
            <a:spAutoFit/>
          </a:bodyPr>
          <a:lstStyle/>
          <a:p>
            <a:pPr marL="571500" indent="-571500">
              <a:buFont typeface="Wingdings" panose="05000000000000000000" pitchFamily="2" charset="2"/>
              <a:buChar char="l"/>
            </a:pPr>
            <a:r>
              <a:rPr kumimoji="1" lang="ja-JP" altLang="en-US" sz="4000" dirty="0" smtClean="0">
                <a:latin typeface="AR P丸ゴシック体E" panose="020F0900000000000000" pitchFamily="50" charset="-128"/>
                <a:ea typeface="AR P丸ゴシック体E" panose="020F0900000000000000" pitchFamily="50" charset="-128"/>
              </a:rPr>
              <a:t>「なぜだろう。」</a:t>
            </a:r>
            <a:endParaRPr kumimoji="1" lang="en-US" altLang="ja-JP" sz="4000" dirty="0" smtClean="0">
              <a:latin typeface="AR P丸ゴシック体E" panose="020F0900000000000000" pitchFamily="50" charset="-128"/>
              <a:ea typeface="AR P丸ゴシック体E" panose="020F0900000000000000" pitchFamily="50" charset="-128"/>
            </a:endParaRPr>
          </a:p>
          <a:p>
            <a:pPr marL="571500" indent="-571500">
              <a:buFont typeface="Wingdings" panose="05000000000000000000" pitchFamily="2" charset="2"/>
              <a:buChar char="l"/>
            </a:pPr>
            <a:r>
              <a:rPr kumimoji="1" lang="ja-JP" altLang="en-US" sz="4000" dirty="0" smtClean="0">
                <a:latin typeface="AR P丸ゴシック体E" panose="020F0900000000000000" pitchFamily="50" charset="-128"/>
                <a:ea typeface="AR P丸ゴシック体E" panose="020F0900000000000000" pitchFamily="50" charset="-128"/>
              </a:rPr>
              <a:t>「解いてみたい。」</a:t>
            </a:r>
            <a:endParaRPr kumimoji="1" lang="en-US" altLang="ja-JP" sz="4000" dirty="0" smtClean="0">
              <a:latin typeface="AR P丸ゴシック体E" panose="020F0900000000000000" pitchFamily="50" charset="-128"/>
              <a:ea typeface="AR P丸ゴシック体E" panose="020F0900000000000000" pitchFamily="50" charset="-128"/>
            </a:endParaRPr>
          </a:p>
          <a:p>
            <a:pPr marL="571500" indent="-571500">
              <a:buFont typeface="Wingdings" panose="05000000000000000000" pitchFamily="2" charset="2"/>
              <a:buChar char="l"/>
            </a:pPr>
            <a:r>
              <a:rPr lang="ja-JP" altLang="en-US" sz="4000" dirty="0" smtClean="0">
                <a:latin typeface="AR P丸ゴシック体E" panose="020F0900000000000000" pitchFamily="50" charset="-128"/>
                <a:ea typeface="AR P丸ゴシック体E" panose="020F0900000000000000" pitchFamily="50" charset="-128"/>
              </a:rPr>
              <a:t>「</a:t>
            </a:r>
            <a:r>
              <a:rPr lang="ja-JP" altLang="en-US" sz="4000" dirty="0">
                <a:latin typeface="AR P丸ゴシック体E" panose="020F0900000000000000" pitchFamily="50" charset="-128"/>
                <a:ea typeface="AR P丸ゴシック体E" panose="020F0900000000000000" pitchFamily="50" charset="-128"/>
              </a:rPr>
              <a:t>これ</a:t>
            </a:r>
            <a:r>
              <a:rPr lang="ja-JP" altLang="en-US" sz="4000" dirty="0" smtClean="0">
                <a:latin typeface="AR P丸ゴシック体E" panose="020F0900000000000000" pitchFamily="50" charset="-128"/>
                <a:ea typeface="AR P丸ゴシック体E" panose="020F0900000000000000" pitchFamily="50" charset="-128"/>
              </a:rPr>
              <a:t>なら</a:t>
            </a:r>
            <a:r>
              <a:rPr lang="ja-JP" altLang="en-US" sz="4000" dirty="0">
                <a:latin typeface="AR P丸ゴシック体E" panose="020F0900000000000000" pitchFamily="50" charset="-128"/>
                <a:ea typeface="AR P丸ゴシック体E" panose="020F0900000000000000" pitchFamily="50" charset="-128"/>
              </a:rPr>
              <a:t>解けそうだ。</a:t>
            </a:r>
            <a:r>
              <a:rPr lang="ja-JP" altLang="en-US" sz="4000" dirty="0" smtClean="0">
                <a:latin typeface="AR P丸ゴシック体E" panose="020F0900000000000000" pitchFamily="50" charset="-128"/>
                <a:ea typeface="AR P丸ゴシック体E" panose="020F0900000000000000" pitchFamily="50" charset="-128"/>
              </a:rPr>
              <a:t>」</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8" name="テキスト ボックス 7"/>
          <p:cNvSpPr txBox="1"/>
          <p:nvPr/>
        </p:nvSpPr>
        <p:spPr>
          <a:xfrm>
            <a:off x="845127" y="5267459"/>
            <a:ext cx="9342062" cy="707886"/>
          </a:xfrm>
          <a:prstGeom prst="rect">
            <a:avLst/>
          </a:prstGeom>
          <a:noFill/>
        </p:spPr>
        <p:txBody>
          <a:bodyPr wrap="square" rtlCol="0">
            <a:spAutoFit/>
          </a:bodyPr>
          <a:lstStyle/>
          <a:p>
            <a:r>
              <a:rPr kumimoji="1" lang="ja-JP" altLang="en-US" sz="4000" dirty="0" smtClean="0">
                <a:solidFill>
                  <a:srgbClr val="FF0000"/>
                </a:solidFill>
                <a:latin typeface="AR P丸ゴシック体E" panose="020F0900000000000000" pitchFamily="50" charset="-128"/>
                <a:ea typeface="AR P丸ゴシック体E" panose="020F0900000000000000" pitchFamily="50" charset="-128"/>
              </a:rPr>
              <a:t>自分のこととして捉えさせる手立て</a:t>
            </a:r>
            <a:r>
              <a:rPr kumimoji="1" lang="ja-JP" altLang="en-US" sz="4000" dirty="0" smtClean="0">
                <a:latin typeface="AR P丸ゴシック体E" panose="020F0900000000000000" pitchFamily="50" charset="-128"/>
                <a:ea typeface="AR P丸ゴシック体E" panose="020F0900000000000000" pitchFamily="50" charset="-128"/>
              </a:rPr>
              <a:t>が必要</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9" name="テキスト ボックス 8"/>
          <p:cNvSpPr txBox="1"/>
          <p:nvPr/>
        </p:nvSpPr>
        <p:spPr>
          <a:xfrm>
            <a:off x="845127" y="2350124"/>
            <a:ext cx="4104009" cy="707886"/>
          </a:xfrm>
          <a:prstGeom prst="rect">
            <a:avLst/>
          </a:prstGeom>
          <a:noFill/>
        </p:spPr>
        <p:txBody>
          <a:bodyPr wrap="none" rtlCol="0">
            <a:spAutoFit/>
          </a:bodyPr>
          <a:lstStyle/>
          <a:p>
            <a:r>
              <a:rPr lang="ja-JP" altLang="en-US" sz="4000" dirty="0" smtClean="0">
                <a:latin typeface="AR P丸ゴシック体E" panose="020F0900000000000000" pitchFamily="50" charset="-128"/>
                <a:ea typeface="AR P丸ゴシック体E" panose="020F0900000000000000" pitchFamily="50" charset="-128"/>
              </a:rPr>
              <a:t>問題</a:t>
            </a:r>
            <a:r>
              <a:rPr lang="ja-JP" altLang="en-US" sz="4000" dirty="0">
                <a:latin typeface="AR P丸ゴシック体E" panose="020F0900000000000000" pitchFamily="50" charset="-128"/>
                <a:ea typeface="AR P丸ゴシック体E" panose="020F0900000000000000" pitchFamily="50" charset="-128"/>
              </a:rPr>
              <a:t>解決</a:t>
            </a:r>
            <a:r>
              <a:rPr lang="ja-JP" altLang="en-US" sz="4000" dirty="0" smtClean="0">
                <a:latin typeface="AR P丸ゴシック体E" panose="020F0900000000000000" pitchFamily="50" charset="-128"/>
                <a:ea typeface="AR P丸ゴシック体E" panose="020F0900000000000000" pitchFamily="50" charset="-128"/>
              </a:rPr>
              <a:t>に対して</a:t>
            </a:r>
            <a:endParaRPr lang="en-US" altLang="ja-JP" sz="4000" dirty="0">
              <a:latin typeface="AR P丸ゴシック体E" panose="020F0900000000000000" pitchFamily="50" charset="-128"/>
              <a:ea typeface="AR P丸ゴシック体E" panose="020F0900000000000000" pitchFamily="50" charset="-128"/>
            </a:endParaRPr>
          </a:p>
        </p:txBody>
      </p:sp>
      <p:sp>
        <p:nvSpPr>
          <p:cNvPr id="11" name="タイトル 1"/>
          <p:cNvSpPr>
            <a:spLocks noGrp="1"/>
          </p:cNvSpPr>
          <p:nvPr>
            <p:ph type="title"/>
          </p:nvPr>
        </p:nvSpPr>
        <p:spPr>
          <a:xfrm>
            <a:off x="136478" y="272299"/>
            <a:ext cx="7601803" cy="703186"/>
          </a:xfrm>
        </p:spPr>
        <p:txBody>
          <a:bodyPr>
            <a:normAutofit fontScale="90000"/>
          </a:bodyPr>
          <a:lstStyle/>
          <a:p>
            <a:r>
              <a:rPr kumimoji="1" lang="ja-JP" altLang="en-US" sz="4000" dirty="0" smtClean="0">
                <a:solidFill>
                  <a:srgbClr val="0070C0"/>
                </a:solidFill>
                <a:latin typeface="AR P丸ゴシック体E" panose="020F0900000000000000" pitchFamily="50" charset="-128"/>
                <a:ea typeface="AR P丸ゴシック体E" panose="020F0900000000000000" pitchFamily="50" charset="-128"/>
              </a:rPr>
              <a:t>算数科における主体的な学びって？</a:t>
            </a:r>
            <a:endParaRPr kumimoji="1" lang="ja-JP" altLang="en-US" sz="4000" dirty="0">
              <a:solidFill>
                <a:srgbClr val="0070C0"/>
              </a:solidFill>
              <a:latin typeface="AR P丸ゴシック体E" panose="020F0900000000000000" pitchFamily="50" charset="-128"/>
              <a:ea typeface="AR P丸ゴシック体E" panose="020F0900000000000000" pitchFamily="50" charset="-128"/>
            </a:endParaRPr>
          </a:p>
        </p:txBody>
      </p:sp>
      <p:sp>
        <p:nvSpPr>
          <p:cNvPr id="13" name="テキスト ボックス 12"/>
          <p:cNvSpPr txBox="1"/>
          <p:nvPr/>
        </p:nvSpPr>
        <p:spPr>
          <a:xfrm>
            <a:off x="10292493"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Tree>
    <p:extLst>
      <p:ext uri="{BB962C8B-B14F-4D97-AF65-F5344CB8AC3E}">
        <p14:creationId xmlns:p14="http://schemas.microsoft.com/office/powerpoint/2010/main" val="315457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2000"/>
                                        <p:tgtEl>
                                          <p:spTgt spid="9"/>
                                        </p:tgtEl>
                                      </p:cBhvr>
                                    </p:animEffect>
                                  </p:childTnLst>
                                </p:cTn>
                              </p:par>
                            </p:childTnLst>
                          </p:cTn>
                        </p:par>
                        <p:par>
                          <p:cTn id="12" fill="hold">
                            <p:stCondLst>
                              <p:cond delay="4000"/>
                            </p:stCondLst>
                            <p:childTnLst>
                              <p:par>
                                <p:cTn id="13" presetID="22" presetClass="entr" presetSubtype="1"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3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2000"/>
                                        <p:tgtEl>
                                          <p:spTgt spid="8"/>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7730" y="1197736"/>
            <a:ext cx="4761240" cy="707886"/>
          </a:xfrm>
          <a:prstGeom prst="rect">
            <a:avLst/>
          </a:prstGeom>
          <a:solidFill>
            <a:srgbClr val="CCFFFF"/>
          </a:solidFill>
        </p:spPr>
        <p:txBody>
          <a:bodyPr wrap="none" rtlCol="0">
            <a:spAutoFit/>
          </a:bodyPr>
          <a:lstStyle/>
          <a:p>
            <a:r>
              <a:rPr kumimoji="1" lang="ja-JP" altLang="en-US" sz="4000" dirty="0" smtClean="0">
                <a:latin typeface="AR P丸ゴシック体E" panose="020F0900000000000000" pitchFamily="50" charset="-128"/>
                <a:ea typeface="AR P丸ゴシック体E" panose="020F0900000000000000" pitchFamily="50" charset="-128"/>
              </a:rPr>
              <a:t>○対話的学びの視点</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620873" y="2286029"/>
            <a:ext cx="4977233" cy="1569660"/>
          </a:xfrm>
          <a:prstGeom prst="rect">
            <a:avLst/>
          </a:prstGeom>
          <a:noFill/>
        </p:spPr>
        <p:txBody>
          <a:bodyPr wrap="square" rtlCol="0">
            <a:spAutoFit/>
          </a:bodyPr>
          <a:lstStyle/>
          <a:p>
            <a:pPr marL="571500" indent="-571500">
              <a:buFont typeface="Wingdings" panose="05000000000000000000" pitchFamily="2" charset="2"/>
              <a:buChar char="l"/>
            </a:pPr>
            <a:r>
              <a:rPr lang="ja-JP" altLang="en-US" sz="3200" dirty="0" smtClean="0">
                <a:latin typeface="AR P丸ゴシック体E" panose="020F0900000000000000" pitchFamily="50" charset="-128"/>
                <a:ea typeface="AR P丸ゴシック体E" panose="020F0900000000000000" pitchFamily="50" charset="-128"/>
              </a:rPr>
              <a:t>数学的な表現を柔軟に用いて表現する</a:t>
            </a:r>
            <a:endParaRPr lang="en-US" altLang="ja-JP" sz="3200" dirty="0" smtClean="0">
              <a:latin typeface="AR P丸ゴシック体E" panose="020F0900000000000000" pitchFamily="50" charset="-128"/>
              <a:ea typeface="AR P丸ゴシック体E" panose="020F0900000000000000" pitchFamily="50" charset="-128"/>
            </a:endParaRPr>
          </a:p>
          <a:p>
            <a:pPr marL="571500" indent="-571500">
              <a:buFont typeface="Wingdings" panose="05000000000000000000" pitchFamily="2" charset="2"/>
              <a:buChar char="l"/>
            </a:pPr>
            <a:r>
              <a:rPr lang="ja-JP" altLang="en-US" sz="3200" dirty="0">
                <a:latin typeface="AR P丸ゴシック体E" panose="020F0900000000000000" pitchFamily="50" charset="-128"/>
                <a:ea typeface="AR P丸ゴシック体E" panose="020F0900000000000000" pitchFamily="50" charset="-128"/>
              </a:rPr>
              <a:t>筋道を</a:t>
            </a:r>
            <a:r>
              <a:rPr lang="ja-JP" altLang="en-US" sz="3200" dirty="0" smtClean="0">
                <a:latin typeface="AR P丸ゴシック体E" panose="020F0900000000000000" pitchFamily="50" charset="-128"/>
                <a:ea typeface="AR P丸ゴシック体E" panose="020F0900000000000000" pitchFamily="50" charset="-128"/>
              </a:rPr>
              <a:t>立てて説明し合う</a:t>
            </a:r>
            <a:endParaRPr lang="en-US" altLang="ja-JP" sz="3200" dirty="0" smtClean="0">
              <a:latin typeface="AR P丸ゴシック体E" panose="020F0900000000000000" pitchFamily="50" charset="-128"/>
              <a:ea typeface="AR P丸ゴシック体E" panose="020F0900000000000000" pitchFamily="50" charset="-128"/>
            </a:endParaRPr>
          </a:p>
        </p:txBody>
      </p:sp>
      <p:sp>
        <p:nvSpPr>
          <p:cNvPr id="8" name="テキスト ボックス 7"/>
          <p:cNvSpPr txBox="1"/>
          <p:nvPr/>
        </p:nvSpPr>
        <p:spPr>
          <a:xfrm>
            <a:off x="2093504" y="5941664"/>
            <a:ext cx="7800800" cy="646331"/>
          </a:xfrm>
          <a:prstGeom prst="rect">
            <a:avLst/>
          </a:prstGeom>
          <a:solidFill>
            <a:srgbClr val="FFCCFF"/>
          </a:solidFill>
        </p:spPr>
        <p:txBody>
          <a:bodyPr wrap="square" rtlCol="0">
            <a:spAutoFit/>
          </a:bodyPr>
          <a:lstStyle/>
          <a:p>
            <a:r>
              <a:rPr kumimoji="1" lang="ja-JP" altLang="en-US" sz="3600" dirty="0" smtClean="0">
                <a:solidFill>
                  <a:srgbClr val="FF0000"/>
                </a:solidFill>
                <a:latin typeface="AR P丸ゴシック体E" panose="020F0900000000000000" pitchFamily="50" charset="-128"/>
                <a:ea typeface="AR P丸ゴシック体E" panose="020F0900000000000000" pitchFamily="50" charset="-128"/>
              </a:rPr>
              <a:t>自らの考えや集団の考えを広げ深める</a:t>
            </a:r>
            <a:endParaRPr kumimoji="1" lang="ja-JP" altLang="en-US" sz="3600" dirty="0">
              <a:solidFill>
                <a:srgbClr val="FF0000"/>
              </a:solidFill>
              <a:latin typeface="AR P丸ゴシック体E" panose="020F0900000000000000" pitchFamily="50" charset="-128"/>
              <a:ea typeface="AR P丸ゴシック体E" panose="020F0900000000000000" pitchFamily="50" charset="-128"/>
            </a:endParaRPr>
          </a:p>
        </p:txBody>
      </p:sp>
      <p:sp>
        <p:nvSpPr>
          <p:cNvPr id="4" name="角丸四角形 3"/>
          <p:cNvSpPr/>
          <p:nvPr/>
        </p:nvSpPr>
        <p:spPr>
          <a:xfrm>
            <a:off x="6185859" y="973359"/>
            <a:ext cx="5688168" cy="932263"/>
          </a:xfrm>
          <a:prstGeom prst="round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AR P丸ゴシック体E" panose="020F0900000000000000" pitchFamily="50" charset="-128"/>
                <a:ea typeface="AR P丸ゴシック体E" panose="020F0900000000000000" pitchFamily="50" charset="-128"/>
              </a:rPr>
              <a:t>ペア・グループ</a:t>
            </a: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活動や，話合い活動</a:t>
            </a:r>
            <a:r>
              <a:rPr lang="ja-JP" altLang="en-US" sz="2400" dirty="0">
                <a:solidFill>
                  <a:schemeClr val="tx1"/>
                </a:solidFill>
                <a:latin typeface="AR P丸ゴシック体E" panose="020F0900000000000000" pitchFamily="50" charset="-128"/>
                <a:ea typeface="AR P丸ゴシック体E" panose="020F0900000000000000" pitchFamily="50" charset="-128"/>
              </a:rPr>
              <a:t>の</a:t>
            </a:r>
            <a:r>
              <a:rPr lang="ja-JP" altLang="en-US" sz="2400" dirty="0" smtClean="0">
                <a:solidFill>
                  <a:schemeClr val="tx1"/>
                </a:solidFill>
                <a:latin typeface="AR P丸ゴシック体E" panose="020F0900000000000000" pitchFamily="50" charset="-128"/>
                <a:ea typeface="AR P丸ゴシック体E" panose="020F0900000000000000" pitchFamily="50" charset="-128"/>
              </a:rPr>
              <a:t>ことだけ</a:t>
            </a: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を指しているわけではありません。</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タイトル 1"/>
          <p:cNvSpPr>
            <a:spLocks noGrp="1"/>
          </p:cNvSpPr>
          <p:nvPr>
            <p:ph type="title"/>
          </p:nvPr>
        </p:nvSpPr>
        <p:spPr>
          <a:xfrm>
            <a:off x="136478" y="272299"/>
            <a:ext cx="7642746" cy="703186"/>
          </a:xfrm>
        </p:spPr>
        <p:txBody>
          <a:bodyPr>
            <a:normAutofit fontScale="90000"/>
          </a:bodyPr>
          <a:lstStyle/>
          <a:p>
            <a:r>
              <a:rPr kumimoji="1" lang="ja-JP" altLang="en-US" sz="4000" dirty="0" smtClean="0">
                <a:solidFill>
                  <a:srgbClr val="0070C0"/>
                </a:solidFill>
                <a:latin typeface="AR P丸ゴシック体E" panose="020F0900000000000000" pitchFamily="50" charset="-128"/>
                <a:ea typeface="AR P丸ゴシック体E" panose="020F0900000000000000" pitchFamily="50" charset="-128"/>
              </a:rPr>
              <a:t>算数科における対話的な学びって？</a:t>
            </a:r>
            <a:endParaRPr kumimoji="1" lang="ja-JP" altLang="en-US" sz="4000" dirty="0">
              <a:solidFill>
                <a:srgbClr val="0070C0"/>
              </a:solidFill>
              <a:latin typeface="AR P丸ゴシック体E" panose="020F0900000000000000" pitchFamily="50" charset="-128"/>
              <a:ea typeface="AR P丸ゴシック体E" panose="020F0900000000000000" pitchFamily="50" charset="-128"/>
            </a:endParaRPr>
          </a:p>
        </p:txBody>
      </p:sp>
      <p:sp>
        <p:nvSpPr>
          <p:cNvPr id="6" name="下矢印 5"/>
          <p:cNvSpPr/>
          <p:nvPr/>
        </p:nvSpPr>
        <p:spPr>
          <a:xfrm>
            <a:off x="2741341" y="3855689"/>
            <a:ext cx="736295" cy="468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759872" y="2286029"/>
            <a:ext cx="6145886" cy="1077218"/>
          </a:xfrm>
          <a:prstGeom prst="rect">
            <a:avLst/>
          </a:prstGeom>
          <a:noFill/>
        </p:spPr>
        <p:txBody>
          <a:bodyPr wrap="square" rtlCol="0">
            <a:spAutoFit/>
          </a:bodyPr>
          <a:lstStyle/>
          <a:p>
            <a:pPr marL="571500" indent="-571500">
              <a:buFont typeface="Wingdings" panose="05000000000000000000" pitchFamily="2" charset="2"/>
              <a:buChar char="l"/>
            </a:pPr>
            <a:r>
              <a:rPr lang="ja-JP" altLang="en-US" sz="3200" dirty="0" smtClean="0">
                <a:latin typeface="AR P丸ゴシック体E" panose="020F0900000000000000" pitchFamily="50" charset="-128"/>
                <a:ea typeface="AR P丸ゴシック体E" panose="020F0900000000000000" pitchFamily="50" charset="-128"/>
              </a:rPr>
              <a:t>考えのよさや事柄の本質について話し合う</a:t>
            </a:r>
            <a:endParaRPr lang="en-US" altLang="ja-JP" sz="3200" dirty="0" smtClean="0">
              <a:latin typeface="AR P丸ゴシック体E" panose="020F0900000000000000" pitchFamily="50" charset="-128"/>
              <a:ea typeface="AR P丸ゴシック体E" panose="020F0900000000000000" pitchFamily="50" charset="-128"/>
            </a:endParaRPr>
          </a:p>
        </p:txBody>
      </p:sp>
      <p:sp>
        <p:nvSpPr>
          <p:cNvPr id="11" name="テキスト ボックス 10"/>
          <p:cNvSpPr txBox="1"/>
          <p:nvPr/>
        </p:nvSpPr>
        <p:spPr>
          <a:xfrm>
            <a:off x="1152926" y="4359322"/>
            <a:ext cx="4606946" cy="584775"/>
          </a:xfrm>
          <a:prstGeom prst="rect">
            <a:avLst/>
          </a:prstGeom>
          <a:noFill/>
        </p:spPr>
        <p:txBody>
          <a:bodyPr wrap="square" rtlCol="0">
            <a:spAutoFit/>
          </a:bodyPr>
          <a:lstStyle/>
          <a:p>
            <a:pPr marL="571500" indent="-571500">
              <a:buFont typeface="Wingdings" panose="05000000000000000000" pitchFamily="2" charset="2"/>
              <a:buChar char="p"/>
            </a:pPr>
            <a:r>
              <a:rPr kumimoji="1" lang="ja-JP" altLang="en-US" sz="3200" dirty="0" smtClean="0">
                <a:latin typeface="AR P丸ゴシック体E" panose="020F0900000000000000" pitchFamily="50" charset="-128"/>
                <a:ea typeface="AR P丸ゴシック体E" panose="020F0900000000000000" pitchFamily="50" charset="-128"/>
              </a:rPr>
              <a:t>新しい考えを理解する</a:t>
            </a:r>
            <a:endParaRPr kumimoji="1" lang="ja-JP" altLang="en-US" sz="3200" dirty="0">
              <a:latin typeface="AR P丸ゴシック体E" panose="020F0900000000000000" pitchFamily="50" charset="-128"/>
              <a:ea typeface="AR P丸ゴシック体E" panose="020F0900000000000000" pitchFamily="50" charset="-128"/>
            </a:endParaRPr>
          </a:p>
        </p:txBody>
      </p:sp>
      <p:sp>
        <p:nvSpPr>
          <p:cNvPr id="12" name="下矢印 11"/>
          <p:cNvSpPr/>
          <p:nvPr/>
        </p:nvSpPr>
        <p:spPr>
          <a:xfrm>
            <a:off x="8661795" y="3382866"/>
            <a:ext cx="736295" cy="468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260632" y="3891004"/>
            <a:ext cx="5538622" cy="1077218"/>
          </a:xfrm>
          <a:prstGeom prst="rect">
            <a:avLst/>
          </a:prstGeom>
          <a:noFill/>
        </p:spPr>
        <p:txBody>
          <a:bodyPr wrap="square" rtlCol="0">
            <a:spAutoFit/>
          </a:bodyPr>
          <a:lstStyle/>
          <a:p>
            <a:pPr marL="571500" indent="-571500">
              <a:buFont typeface="Wingdings" panose="05000000000000000000" pitchFamily="2" charset="2"/>
              <a:buChar char="p"/>
            </a:pPr>
            <a:r>
              <a:rPr kumimoji="1" lang="ja-JP" altLang="en-US" sz="3200" dirty="0" smtClean="0">
                <a:latin typeface="AR P丸ゴシック体E" panose="020F0900000000000000" pitchFamily="50" charset="-128"/>
                <a:ea typeface="AR P丸ゴシック体E" panose="020F0900000000000000" pitchFamily="50" charset="-128"/>
              </a:rPr>
              <a:t>よりよい考えに高める</a:t>
            </a:r>
            <a:endParaRPr kumimoji="1" lang="en-US" altLang="ja-JP" sz="3200" dirty="0" smtClean="0">
              <a:latin typeface="AR P丸ゴシック体E" panose="020F0900000000000000" pitchFamily="50" charset="-128"/>
              <a:ea typeface="AR P丸ゴシック体E" panose="020F0900000000000000" pitchFamily="50" charset="-128"/>
            </a:endParaRPr>
          </a:p>
          <a:p>
            <a:pPr marL="571500" indent="-571500">
              <a:buFont typeface="Wingdings" panose="05000000000000000000" pitchFamily="2" charset="2"/>
              <a:buChar char="p"/>
            </a:pPr>
            <a:r>
              <a:rPr lang="ja-JP" altLang="en-US" sz="3200" dirty="0">
                <a:latin typeface="AR P丸ゴシック体E" panose="020F0900000000000000" pitchFamily="50" charset="-128"/>
                <a:ea typeface="AR P丸ゴシック体E" panose="020F0900000000000000" pitchFamily="50" charset="-128"/>
              </a:rPr>
              <a:t>事柄の本質</a:t>
            </a:r>
            <a:r>
              <a:rPr lang="ja-JP" altLang="en-US" sz="3200" dirty="0" smtClean="0">
                <a:latin typeface="AR P丸ゴシック体E" panose="020F0900000000000000" pitchFamily="50" charset="-128"/>
                <a:ea typeface="AR P丸ゴシック体E" panose="020F0900000000000000" pitchFamily="50" charset="-128"/>
              </a:rPr>
              <a:t>を</a:t>
            </a:r>
            <a:r>
              <a:rPr lang="ja-JP" altLang="en-US" sz="3200" dirty="0">
                <a:latin typeface="AR P丸ゴシック体E" panose="020F0900000000000000" pitchFamily="50" charset="-128"/>
                <a:ea typeface="AR P丸ゴシック体E" panose="020F0900000000000000" pitchFamily="50" charset="-128"/>
              </a:rPr>
              <a:t>明らかに</a:t>
            </a:r>
            <a:r>
              <a:rPr lang="ja-JP" altLang="en-US" sz="3200" dirty="0" smtClean="0">
                <a:latin typeface="AR P丸ゴシック体E" panose="020F0900000000000000" pitchFamily="50" charset="-128"/>
                <a:ea typeface="AR P丸ゴシック体E" panose="020F0900000000000000" pitchFamily="50" charset="-128"/>
              </a:rPr>
              <a:t>する</a:t>
            </a:r>
            <a:endParaRPr kumimoji="1" lang="en-US" altLang="ja-JP" sz="3200" dirty="0" smtClean="0">
              <a:latin typeface="AR P丸ゴシック体E" panose="020F0900000000000000" pitchFamily="50" charset="-128"/>
              <a:ea typeface="AR P丸ゴシック体E" panose="020F0900000000000000" pitchFamily="50" charset="-128"/>
            </a:endParaRPr>
          </a:p>
        </p:txBody>
      </p:sp>
      <p:sp>
        <p:nvSpPr>
          <p:cNvPr id="15" name="下矢印 14"/>
          <p:cNvSpPr/>
          <p:nvPr/>
        </p:nvSpPr>
        <p:spPr>
          <a:xfrm>
            <a:off x="8695301" y="5072949"/>
            <a:ext cx="702789" cy="787622"/>
          </a:xfrm>
          <a:prstGeom prst="downArrow">
            <a:avLst/>
          </a:prstGeom>
          <a:gradFill flip="none" rotWithShape="1">
            <a:gsLst>
              <a:gs pos="0">
                <a:srgbClr val="FF0000"/>
              </a:gs>
              <a:gs pos="50000">
                <a:srgbClr val="FFCCFF">
                  <a:shade val="67500"/>
                  <a:satMod val="115000"/>
                </a:srgbClr>
              </a:gs>
              <a:gs pos="100000">
                <a:srgbClr val="FFCCFF">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2774847" y="5073439"/>
            <a:ext cx="702789" cy="787622"/>
          </a:xfrm>
          <a:prstGeom prst="downArrow">
            <a:avLst/>
          </a:prstGeom>
          <a:gradFill flip="none" rotWithShape="1">
            <a:gsLst>
              <a:gs pos="0">
                <a:srgbClr val="FF0000"/>
              </a:gs>
              <a:gs pos="50000">
                <a:srgbClr val="FFCCFF">
                  <a:shade val="67500"/>
                  <a:satMod val="115000"/>
                </a:srgbClr>
              </a:gs>
              <a:gs pos="100000">
                <a:srgbClr val="FFCCFF">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Tree>
    <p:extLst>
      <p:ext uri="{BB962C8B-B14F-4D97-AF65-F5344CB8AC3E}">
        <p14:creationId xmlns:p14="http://schemas.microsoft.com/office/powerpoint/2010/main" val="428094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1750"/>
                                        <p:tgtEl>
                                          <p:spTgt spid="5"/>
                                        </p:tgtEl>
                                      </p:cBhvr>
                                    </p:animEffect>
                                  </p:childTnLst>
                                </p:cTn>
                              </p:par>
                            </p:childTnLst>
                          </p:cTn>
                        </p:par>
                        <p:par>
                          <p:cTn id="13" fill="hold">
                            <p:stCondLst>
                              <p:cond delay="175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2750"/>
                                        <p:tgtEl>
                                          <p:spTgt spid="7"/>
                                        </p:tgtEl>
                                      </p:cBhvr>
                                    </p:animEffect>
                                  </p:childTnLst>
                                </p:cTn>
                              </p:par>
                            </p:childTnLst>
                          </p:cTn>
                        </p:par>
                        <p:par>
                          <p:cTn id="17" fill="hold">
                            <p:stCondLst>
                              <p:cond delay="4500"/>
                            </p:stCondLst>
                            <p:childTnLst>
                              <p:par>
                                <p:cTn id="18" presetID="22" presetClass="entr" presetSubtype="1"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1500"/>
                                        <p:tgtEl>
                                          <p:spTgt spid="6"/>
                                        </p:tgtEl>
                                      </p:cBhvr>
                                    </p:animEffect>
                                  </p:childTnLst>
                                </p:cTn>
                              </p:par>
                            </p:childTnLst>
                          </p:cTn>
                        </p:par>
                        <p:par>
                          <p:cTn id="21" fill="hold">
                            <p:stCondLst>
                              <p:cond delay="6500"/>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750"/>
                                        <p:tgtEl>
                                          <p:spTgt spid="11"/>
                                        </p:tgtEl>
                                      </p:cBhvr>
                                    </p:animEffect>
                                  </p:childTnLst>
                                </p:cTn>
                              </p:par>
                            </p:childTnLst>
                          </p:cTn>
                        </p:par>
                        <p:par>
                          <p:cTn id="25" fill="hold">
                            <p:stCondLst>
                              <p:cond delay="8250"/>
                            </p:stCondLst>
                            <p:childTnLst>
                              <p:par>
                                <p:cTn id="26" presetID="22" presetClass="entr" presetSubtype="1" fill="hold" grpId="0" nodeType="afterEffect">
                                  <p:stCondLst>
                                    <p:cond delay="50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1750"/>
                                        <p:tgtEl>
                                          <p:spTgt spid="10"/>
                                        </p:tgtEl>
                                      </p:cBhvr>
                                    </p:animEffect>
                                  </p:childTnLst>
                                </p:cTn>
                              </p:par>
                            </p:childTnLst>
                          </p:cTn>
                        </p:par>
                        <p:par>
                          <p:cTn id="29" fill="hold">
                            <p:stCondLst>
                              <p:cond delay="10500"/>
                            </p:stCondLst>
                            <p:childTnLst>
                              <p:par>
                                <p:cTn id="30" presetID="22" presetClass="entr" presetSubtype="1"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up)">
                                      <p:cBhvr>
                                        <p:cTn id="32" dur="1500"/>
                                        <p:tgtEl>
                                          <p:spTgt spid="12"/>
                                        </p:tgtEl>
                                      </p:cBhvr>
                                    </p:animEffect>
                                  </p:childTnLst>
                                </p:cTn>
                              </p:par>
                            </p:childTnLst>
                          </p:cTn>
                        </p:par>
                        <p:par>
                          <p:cTn id="33" fill="hold">
                            <p:stCondLst>
                              <p:cond delay="12000"/>
                            </p:stCondLst>
                            <p:childTnLst>
                              <p:par>
                                <p:cTn id="34" presetID="2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up)">
                                      <p:cBhvr>
                                        <p:cTn id="36" dur="2000"/>
                                        <p:tgtEl>
                                          <p:spTgt spid="13"/>
                                        </p:tgtEl>
                                      </p:cBhvr>
                                    </p:animEffect>
                                  </p:childTnLst>
                                </p:cTn>
                              </p:par>
                            </p:childTnLst>
                          </p:cTn>
                        </p:par>
                        <p:par>
                          <p:cTn id="37" fill="hold">
                            <p:stCondLst>
                              <p:cond delay="14000"/>
                            </p:stCondLst>
                            <p:childTnLst>
                              <p:par>
                                <p:cTn id="38" presetID="22" presetClass="entr" presetSubtype="1"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up)">
                                      <p:cBhvr>
                                        <p:cTn id="40" dur="1000"/>
                                        <p:tgtEl>
                                          <p:spTgt spid="16"/>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up)">
                                      <p:cBhvr>
                                        <p:cTn id="43" dur="10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1000"/>
                                        <p:tgtEl>
                                          <p:spTgt spid="8"/>
                                        </p:tgtEl>
                                      </p:cBhvr>
                                    </p:animEffect>
                                    <p:anim calcmode="lin" valueType="num">
                                      <p:cBhvr>
                                        <p:cTn id="49" dur="1000" fill="hold"/>
                                        <p:tgtEl>
                                          <p:spTgt spid="8"/>
                                        </p:tgtEl>
                                        <p:attrNameLst>
                                          <p:attrName>ppt_x</p:attrName>
                                        </p:attrNameLst>
                                      </p:cBhvr>
                                      <p:tavLst>
                                        <p:tav tm="0">
                                          <p:val>
                                            <p:strVal val="#ppt_x"/>
                                          </p:val>
                                        </p:tav>
                                        <p:tav tm="100000">
                                          <p:val>
                                            <p:strVal val="#ppt_x"/>
                                          </p:val>
                                        </p:tav>
                                      </p:tavLst>
                                    </p:anim>
                                    <p:anim calcmode="lin" valueType="num">
                                      <p:cBhvr>
                                        <p:cTn id="5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6" presetClass="entr" presetSubtype="32"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circle(out)">
                                      <p:cBhvr>
                                        <p:cTn id="55" dur="2000"/>
                                        <p:tgtEl>
                                          <p:spTgt spid="4"/>
                                        </p:tgtEl>
                                      </p:cBhvr>
                                    </p:animEffect>
                                  </p:childTnLst>
                                </p:cTn>
                              </p:par>
                            </p:childTnLst>
                          </p:cTn>
                        </p:par>
                        <p:par>
                          <p:cTn id="56" fill="hold">
                            <p:stCondLst>
                              <p:cond delay="2000"/>
                            </p:stCondLst>
                            <p:childTnLst>
                              <p:par>
                                <p:cTn id="57" presetID="10"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4" grpId="0" animBg="1"/>
      <p:bldP spid="9" grpId="0"/>
      <p:bldP spid="6" grpId="0" animBg="1"/>
      <p:bldP spid="10" grpId="0"/>
      <p:bldP spid="11" grpId="0"/>
      <p:bldP spid="12" grpId="0" animBg="1"/>
      <p:bldP spid="13" grpId="0"/>
      <p:bldP spid="15" grpId="0" animBg="1"/>
      <p:bldP spid="16"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7730" y="1197736"/>
            <a:ext cx="8400056" cy="707886"/>
          </a:xfrm>
          <a:prstGeom prst="rect">
            <a:avLst/>
          </a:prstGeom>
          <a:solidFill>
            <a:srgbClr val="FFFFCC"/>
          </a:solidFill>
        </p:spPr>
        <p:txBody>
          <a:bodyPr wrap="none" rtlCol="0">
            <a:spAutoFit/>
          </a:bodyPr>
          <a:lstStyle/>
          <a:p>
            <a:r>
              <a:rPr kumimoji="1" lang="ja-JP" altLang="en-US" sz="4000" dirty="0" smtClean="0">
                <a:latin typeface="AR P丸ゴシック体E" panose="020F0900000000000000" pitchFamily="50" charset="-128"/>
                <a:ea typeface="AR P丸ゴシック体E" panose="020F0900000000000000" pitchFamily="50" charset="-128"/>
              </a:rPr>
              <a:t>○対話的な学びに向かわせるポイント</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845127" y="2438479"/>
            <a:ext cx="7062501" cy="646331"/>
          </a:xfrm>
          <a:prstGeom prst="rect">
            <a:avLst/>
          </a:prstGeom>
          <a:noFill/>
          <a:ln w="38100">
            <a:solidFill>
              <a:srgbClr val="FF0000"/>
            </a:solidFill>
          </a:ln>
        </p:spPr>
        <p:txBody>
          <a:bodyPr wrap="square" rtlCol="0">
            <a:spAutoFit/>
          </a:bodyPr>
          <a:lstStyle/>
          <a:p>
            <a:r>
              <a:rPr lang="ja-JP" altLang="en-US" sz="3600" dirty="0" smtClean="0">
                <a:latin typeface="AR P丸ゴシック体E" panose="020F0900000000000000" pitchFamily="50" charset="-128"/>
                <a:ea typeface="AR P丸ゴシック体E" panose="020F0900000000000000" pitchFamily="50" charset="-128"/>
              </a:rPr>
              <a:t>「対話的」の捉え方を変えてみよう</a:t>
            </a:r>
            <a:endParaRPr lang="en-US" altLang="ja-JP" sz="3600" dirty="0" smtClean="0">
              <a:latin typeface="AR P丸ゴシック体E" panose="020F0900000000000000" pitchFamily="50" charset="-128"/>
              <a:ea typeface="AR P丸ゴシック体E" panose="020F0900000000000000" pitchFamily="50" charset="-128"/>
            </a:endParaRPr>
          </a:p>
        </p:txBody>
      </p:sp>
      <p:sp>
        <p:nvSpPr>
          <p:cNvPr id="6" name="円/楕円 5"/>
          <p:cNvSpPr/>
          <p:nvPr/>
        </p:nvSpPr>
        <p:spPr>
          <a:xfrm>
            <a:off x="1068947" y="2410478"/>
            <a:ext cx="1674254" cy="707886"/>
          </a:xfrm>
          <a:prstGeom prst="ellipse">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1068947" y="3919564"/>
            <a:ext cx="4163319" cy="646331"/>
          </a:xfrm>
          <a:prstGeom prst="rect">
            <a:avLst/>
          </a:prstGeom>
          <a:noFill/>
        </p:spPr>
        <p:txBody>
          <a:bodyPr wrap="none" rtlCol="0">
            <a:spAutoFit/>
          </a:bodyPr>
          <a:lstStyle/>
          <a:p>
            <a:r>
              <a:rPr kumimoji="1" lang="ja-JP" altLang="en-US" sz="3600" dirty="0" smtClean="0">
                <a:latin typeface="AR P丸ゴシック体E" panose="020F0900000000000000" pitchFamily="50" charset="-128"/>
                <a:ea typeface="AR P丸ゴシック体E" panose="020F0900000000000000" pitchFamily="50" charset="-128"/>
              </a:rPr>
              <a:t>「話合い」をすること</a:t>
            </a:r>
            <a:endParaRPr kumimoji="1" lang="ja-JP" altLang="en-US" sz="3600" dirty="0">
              <a:latin typeface="AR P丸ゴシック体E" panose="020F0900000000000000" pitchFamily="50" charset="-128"/>
              <a:ea typeface="AR P丸ゴシック体E" panose="020F0900000000000000" pitchFamily="50" charset="-128"/>
            </a:endParaRPr>
          </a:p>
        </p:txBody>
      </p:sp>
      <p:sp>
        <p:nvSpPr>
          <p:cNvPr id="10" name="下矢印 9"/>
          <p:cNvSpPr/>
          <p:nvPr/>
        </p:nvSpPr>
        <p:spPr>
          <a:xfrm>
            <a:off x="1584102" y="3216502"/>
            <a:ext cx="643944" cy="6800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不等号 10"/>
          <p:cNvSpPr/>
          <p:nvPr/>
        </p:nvSpPr>
        <p:spPr>
          <a:xfrm>
            <a:off x="5232266" y="3984990"/>
            <a:ext cx="1263788" cy="58090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6676389" y="3952276"/>
            <a:ext cx="1569660" cy="646331"/>
          </a:xfrm>
          <a:prstGeom prst="rect">
            <a:avLst/>
          </a:prstGeom>
          <a:noFill/>
        </p:spPr>
        <p:txBody>
          <a:bodyPr wrap="none" rtlCol="0">
            <a:spAutoFit/>
          </a:bodyPr>
          <a:lstStyle/>
          <a:p>
            <a:r>
              <a:rPr kumimoji="1" lang="ja-JP" altLang="en-US" sz="3600" dirty="0" smtClean="0">
                <a:latin typeface="AR P丸ゴシック体E" panose="020F0900000000000000" pitchFamily="50" charset="-128"/>
                <a:ea typeface="AR P丸ゴシック体E" panose="020F0900000000000000" pitchFamily="50" charset="-128"/>
              </a:rPr>
              <a:t>発表会</a:t>
            </a:r>
            <a:endParaRPr kumimoji="1" lang="ja-JP" altLang="en-US" sz="3600" dirty="0">
              <a:latin typeface="AR P丸ゴシック体E" panose="020F0900000000000000" pitchFamily="50" charset="-128"/>
              <a:ea typeface="AR P丸ゴシック体E" panose="020F0900000000000000" pitchFamily="50" charset="-128"/>
            </a:endParaRPr>
          </a:p>
        </p:txBody>
      </p:sp>
      <p:sp>
        <p:nvSpPr>
          <p:cNvPr id="17" name="角丸四角形 16"/>
          <p:cNvSpPr/>
          <p:nvPr/>
        </p:nvSpPr>
        <p:spPr>
          <a:xfrm>
            <a:off x="559307" y="4785613"/>
            <a:ext cx="3988451" cy="754690"/>
          </a:xfrm>
          <a:prstGeom prst="round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話合い活動</a:t>
            </a:r>
            <a:r>
              <a:rPr lang="ja-JP" altLang="en-US" sz="2400" dirty="0">
                <a:solidFill>
                  <a:schemeClr val="tx1"/>
                </a:solidFill>
                <a:latin typeface="AR P丸ゴシック体E" panose="020F0900000000000000" pitchFamily="50" charset="-128"/>
                <a:ea typeface="AR P丸ゴシック体E" panose="020F0900000000000000" pitchFamily="50" charset="-128"/>
              </a:rPr>
              <a:t>の</a:t>
            </a:r>
            <a:r>
              <a:rPr lang="ja-JP" altLang="en-US" sz="2400" dirty="0" smtClean="0">
                <a:solidFill>
                  <a:schemeClr val="tx1"/>
                </a:solidFill>
                <a:latin typeface="AR P丸ゴシック体E" panose="020F0900000000000000" pitchFamily="50" charset="-128"/>
                <a:ea typeface="AR P丸ゴシック体E" panose="020F0900000000000000" pitchFamily="50" charset="-128"/>
              </a:rPr>
              <a:t>ことだけ</a:t>
            </a: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を指しているわけではありません。</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18" name="角丸四角形 17"/>
          <p:cNvSpPr/>
          <p:nvPr/>
        </p:nvSpPr>
        <p:spPr>
          <a:xfrm>
            <a:off x="6416708" y="4785613"/>
            <a:ext cx="5238671" cy="1113492"/>
          </a:xfrm>
          <a:prstGeom prst="round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AR P丸ゴシック体E" panose="020F0900000000000000" pitchFamily="50" charset="-128"/>
                <a:ea typeface="AR P丸ゴシック体E" panose="020F0900000000000000" pitchFamily="50" charset="-128"/>
              </a:rPr>
              <a:t>「よりよい考えに高める」のが</a:t>
            </a:r>
            <a:endParaRPr lang="en-US" altLang="ja-JP" sz="2400" dirty="0" smtClean="0">
              <a:solidFill>
                <a:schemeClr val="tx1"/>
              </a:solidFill>
              <a:latin typeface="AR P丸ゴシック体E" panose="020F0900000000000000" pitchFamily="50" charset="-128"/>
              <a:ea typeface="AR P丸ゴシック体E" panose="020F0900000000000000" pitchFamily="50" charset="-128"/>
            </a:endParaRPr>
          </a:p>
          <a:p>
            <a:pPr algn="ctr"/>
            <a:r>
              <a:rPr lang="ja-JP" altLang="en-US" sz="2400" dirty="0" smtClean="0">
                <a:solidFill>
                  <a:schemeClr val="tx1"/>
                </a:solidFill>
                <a:latin typeface="AR P丸ゴシック体E" panose="020F0900000000000000" pitchFamily="50" charset="-128"/>
                <a:ea typeface="AR P丸ゴシック体E" panose="020F0900000000000000" pitchFamily="50" charset="-128"/>
              </a:rPr>
              <a:t>対話的な学びだから，一方的な発表は対話とは言い難いですね。</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13" name="タイトル 1"/>
          <p:cNvSpPr>
            <a:spLocks noGrp="1"/>
          </p:cNvSpPr>
          <p:nvPr>
            <p:ph type="title"/>
          </p:nvPr>
        </p:nvSpPr>
        <p:spPr>
          <a:xfrm>
            <a:off x="136478" y="272299"/>
            <a:ext cx="8109571" cy="703186"/>
          </a:xfrm>
        </p:spPr>
        <p:txBody>
          <a:bodyPr>
            <a:normAutofit/>
          </a:bodyPr>
          <a:lstStyle/>
          <a:p>
            <a:r>
              <a:rPr kumimoji="1" lang="ja-JP" altLang="en-US" sz="3600" dirty="0" smtClean="0">
                <a:solidFill>
                  <a:srgbClr val="0070C0"/>
                </a:solidFill>
                <a:latin typeface="AR P丸ゴシック体E" panose="020F0900000000000000" pitchFamily="50" charset="-128"/>
                <a:ea typeface="AR P丸ゴシック体E" panose="020F0900000000000000" pitchFamily="50" charset="-128"/>
              </a:rPr>
              <a:t>算数科における対話的な学びって？</a:t>
            </a:r>
            <a:endParaRPr kumimoji="1" lang="ja-JP" altLang="en-US" sz="3600" dirty="0">
              <a:solidFill>
                <a:srgbClr val="0070C0"/>
              </a:solidFill>
              <a:latin typeface="AR P丸ゴシック体E" panose="020F0900000000000000" pitchFamily="50" charset="-128"/>
              <a:ea typeface="AR P丸ゴシック体E" panose="020F0900000000000000" pitchFamily="50" charset="-128"/>
            </a:endParaRPr>
          </a:p>
        </p:txBody>
      </p:sp>
      <p:sp>
        <p:nvSpPr>
          <p:cNvPr id="14" name="テキスト ボックス 13">
            <a:hlinkClick r:id="rId2"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78924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20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500"/>
                                        <p:tgtEl>
                                          <p:spTgt spid="7"/>
                                        </p:tgtEl>
                                      </p:cBhvr>
                                    </p:animEffect>
                                  </p:childTnLst>
                                </p:cTn>
                              </p:par>
                            </p:childTnLst>
                          </p:cTn>
                        </p:par>
                        <p:par>
                          <p:cTn id="12" fill="hold">
                            <p:stCondLst>
                              <p:cond delay="45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1000"/>
                                        <p:tgtEl>
                                          <p:spTgt spid="6"/>
                                        </p:tgtEl>
                                      </p:cBhvr>
                                    </p:animEffect>
                                  </p:childTnLst>
                                </p:cTn>
                              </p:par>
                            </p:childTnLst>
                          </p:cTn>
                        </p:par>
                        <p:par>
                          <p:cTn id="16" fill="hold">
                            <p:stCondLst>
                              <p:cond delay="5500"/>
                            </p:stCondLst>
                            <p:childTnLst>
                              <p:par>
                                <p:cTn id="17" presetID="22" presetClass="entr" presetSubtype="1"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1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left)">
                                      <p:cBhvr>
                                        <p:cTn id="24" dur="1500"/>
                                        <p:tgtEl>
                                          <p:spTgt spid="9"/>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1000"/>
                                        <p:tgtEl>
                                          <p:spTgt spid="11"/>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1500"/>
                                        <p:tgtEl>
                                          <p:spTgt spid="12"/>
                                        </p:tgtEl>
                                      </p:cBhvr>
                                    </p:animEffect>
                                  </p:childTnLst>
                                </p:cTn>
                              </p:par>
                            </p:childTnLst>
                          </p:cTn>
                        </p:par>
                        <p:par>
                          <p:cTn id="33" fill="hold">
                            <p:stCondLst>
                              <p:cond delay="4000"/>
                            </p:stCondLst>
                            <p:childTnLst>
                              <p:par>
                                <p:cTn id="34" presetID="22" presetClass="entr" presetSubtype="1"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wipe(up)">
                                      <p:cBhvr>
                                        <p:cTn id="36" dur="2750"/>
                                        <p:tgtEl>
                                          <p:spTgt spid="17"/>
                                        </p:tgtEl>
                                      </p:cBhvr>
                                    </p:animEffect>
                                  </p:childTnLst>
                                </p:cTn>
                              </p:par>
                            </p:childTnLst>
                          </p:cTn>
                        </p:par>
                        <p:par>
                          <p:cTn id="37" fill="hold">
                            <p:stCondLst>
                              <p:cond delay="6750"/>
                            </p:stCondLst>
                            <p:childTnLst>
                              <p:par>
                                <p:cTn id="38" presetID="22" presetClass="entr" presetSubtype="1"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up)">
                                      <p:cBhvr>
                                        <p:cTn id="40" dur="2500"/>
                                        <p:tgtEl>
                                          <p:spTgt spid="1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P spid="9" grpId="0"/>
      <p:bldP spid="10" grpId="0" animBg="1"/>
      <p:bldP spid="11" grpId="0" animBg="1"/>
      <p:bldP spid="12" grpId="0"/>
      <p:bldP spid="17" grpId="0" animBg="1"/>
      <p:bldP spid="18"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7730" y="1197736"/>
            <a:ext cx="8400056" cy="707886"/>
          </a:xfrm>
          <a:prstGeom prst="rect">
            <a:avLst/>
          </a:prstGeom>
          <a:solidFill>
            <a:srgbClr val="FFFFCC"/>
          </a:solidFill>
        </p:spPr>
        <p:txBody>
          <a:bodyPr wrap="none" rtlCol="0">
            <a:spAutoFit/>
          </a:bodyPr>
          <a:lstStyle/>
          <a:p>
            <a:r>
              <a:rPr kumimoji="1" lang="ja-JP" altLang="en-US" sz="4000" dirty="0" smtClean="0">
                <a:latin typeface="AR P丸ゴシック体E" panose="020F0900000000000000" pitchFamily="50" charset="-128"/>
                <a:ea typeface="AR P丸ゴシック体E" panose="020F0900000000000000" pitchFamily="50" charset="-128"/>
              </a:rPr>
              <a:t>○対話的な学びに向かわせるポイント</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14" name="テキスト ボックス 13"/>
          <p:cNvSpPr txBox="1"/>
          <p:nvPr/>
        </p:nvSpPr>
        <p:spPr>
          <a:xfrm>
            <a:off x="1283979" y="2975510"/>
            <a:ext cx="4818948" cy="1815882"/>
          </a:xfrm>
          <a:prstGeom prst="rect">
            <a:avLst/>
          </a:prstGeom>
          <a:noFill/>
        </p:spPr>
        <p:txBody>
          <a:bodyPr wrap="none" rtlCol="0">
            <a:spAutoFit/>
          </a:bodyPr>
          <a:lstStyle/>
          <a:p>
            <a:pPr marL="285750" indent="-285750">
              <a:buFont typeface="Wingdings" panose="05000000000000000000" pitchFamily="2" charset="2"/>
              <a:buChar char="l"/>
            </a:pPr>
            <a:r>
              <a:rPr kumimoji="1" lang="ja-JP" altLang="en-US" sz="2800" dirty="0" smtClean="0">
                <a:latin typeface="AR P丸ゴシック体E" panose="020F0900000000000000" pitchFamily="50" charset="-128"/>
                <a:ea typeface="AR P丸ゴシック体E" panose="020F0900000000000000" pitchFamily="50" charset="-128"/>
              </a:rPr>
              <a:t>友達</a:t>
            </a:r>
            <a:endParaRPr kumimoji="1" lang="en-US" altLang="ja-JP" sz="2800" dirty="0" smtClean="0">
              <a:latin typeface="AR P丸ゴシック体E" panose="020F0900000000000000" pitchFamily="50" charset="-128"/>
              <a:ea typeface="AR P丸ゴシック体E" panose="020F0900000000000000" pitchFamily="50" charset="-128"/>
            </a:endParaRPr>
          </a:p>
          <a:p>
            <a:pPr marL="285750" indent="-285750">
              <a:buFont typeface="Wingdings" panose="05000000000000000000" pitchFamily="2" charset="2"/>
              <a:buChar char="l"/>
            </a:pPr>
            <a:r>
              <a:rPr lang="ja-JP" altLang="en-US" sz="2800" dirty="0" smtClean="0">
                <a:latin typeface="AR P丸ゴシック体E" panose="020F0900000000000000" pitchFamily="50" charset="-128"/>
                <a:ea typeface="AR P丸ゴシック体E" panose="020F0900000000000000" pitchFamily="50" charset="-128"/>
              </a:rPr>
              <a:t>指導者</a:t>
            </a:r>
            <a:endParaRPr lang="en-US" altLang="ja-JP" sz="2800" dirty="0" smtClean="0">
              <a:latin typeface="AR P丸ゴシック体E" panose="020F0900000000000000" pitchFamily="50" charset="-128"/>
              <a:ea typeface="AR P丸ゴシック体E" panose="020F0900000000000000" pitchFamily="50" charset="-128"/>
            </a:endParaRPr>
          </a:p>
          <a:p>
            <a:pPr marL="285750" indent="-285750">
              <a:buFont typeface="Wingdings" panose="05000000000000000000" pitchFamily="2" charset="2"/>
              <a:buChar char="l"/>
            </a:pPr>
            <a:r>
              <a:rPr lang="ja-JP" altLang="en-US" sz="2800" dirty="0">
                <a:latin typeface="AR P丸ゴシック体E" panose="020F0900000000000000" pitchFamily="50" charset="-128"/>
                <a:ea typeface="AR P丸ゴシック体E" panose="020F0900000000000000" pitchFamily="50" charset="-128"/>
              </a:rPr>
              <a:t>地域の</a:t>
            </a:r>
            <a:r>
              <a:rPr lang="ja-JP" altLang="en-US" sz="2800" dirty="0" smtClean="0">
                <a:latin typeface="AR P丸ゴシック体E" panose="020F0900000000000000" pitchFamily="50" charset="-128"/>
                <a:ea typeface="AR P丸ゴシック体E" panose="020F0900000000000000" pitchFamily="50" charset="-128"/>
              </a:rPr>
              <a:t>人</a:t>
            </a:r>
            <a:endParaRPr lang="en-US" altLang="ja-JP" sz="2800" dirty="0" smtClean="0">
              <a:latin typeface="AR P丸ゴシック体E" panose="020F0900000000000000" pitchFamily="50" charset="-128"/>
              <a:ea typeface="AR P丸ゴシック体E" panose="020F0900000000000000" pitchFamily="50" charset="-128"/>
            </a:endParaRPr>
          </a:p>
          <a:p>
            <a:pPr marL="285750" indent="-285750">
              <a:buFont typeface="Wingdings" panose="05000000000000000000" pitchFamily="2" charset="2"/>
              <a:buChar char="l"/>
            </a:pPr>
            <a:r>
              <a:rPr lang="ja-JP" altLang="en-US" sz="2800" dirty="0" smtClean="0">
                <a:latin typeface="AR P丸ゴシック体E" panose="020F0900000000000000" pitchFamily="50" charset="-128"/>
                <a:ea typeface="AR P丸ゴシック体E" panose="020F0900000000000000" pitchFamily="50" charset="-128"/>
              </a:rPr>
              <a:t>ゲストティーチャー　　など</a:t>
            </a:r>
            <a:endParaRPr lang="en-US" altLang="ja-JP" sz="2800" dirty="0" smtClean="0">
              <a:latin typeface="AR P丸ゴシック体E" panose="020F0900000000000000" pitchFamily="50" charset="-128"/>
              <a:ea typeface="AR P丸ゴシック体E" panose="020F0900000000000000" pitchFamily="50" charset="-128"/>
            </a:endParaRPr>
          </a:p>
        </p:txBody>
      </p:sp>
      <p:sp>
        <p:nvSpPr>
          <p:cNvPr id="15" name="テキスト ボックス 14"/>
          <p:cNvSpPr txBox="1"/>
          <p:nvPr/>
        </p:nvSpPr>
        <p:spPr>
          <a:xfrm>
            <a:off x="6630444" y="2975510"/>
            <a:ext cx="2577950" cy="954107"/>
          </a:xfrm>
          <a:prstGeom prst="rect">
            <a:avLst/>
          </a:prstGeom>
          <a:noFill/>
        </p:spPr>
        <p:txBody>
          <a:bodyPr wrap="none" rtlCol="0">
            <a:spAutoFit/>
          </a:bodyPr>
          <a:lstStyle/>
          <a:p>
            <a:pPr marL="285750" indent="-285750">
              <a:buFont typeface="Wingdings" panose="05000000000000000000" pitchFamily="2" charset="2"/>
              <a:buChar char="l"/>
            </a:pPr>
            <a:r>
              <a:rPr lang="ja-JP" altLang="en-US" sz="2800" dirty="0" smtClean="0">
                <a:latin typeface="AR P丸ゴシック体E" panose="020F0900000000000000" pitchFamily="50" charset="-128"/>
                <a:ea typeface="AR P丸ゴシック体E" panose="020F0900000000000000" pitchFamily="50" charset="-128"/>
              </a:rPr>
              <a:t>教材</a:t>
            </a:r>
            <a:endParaRPr lang="en-US" altLang="ja-JP" sz="2800" dirty="0" smtClean="0">
              <a:latin typeface="AR P丸ゴシック体E" panose="020F0900000000000000" pitchFamily="50" charset="-128"/>
              <a:ea typeface="AR P丸ゴシック体E" panose="020F0900000000000000" pitchFamily="50" charset="-128"/>
            </a:endParaRPr>
          </a:p>
          <a:p>
            <a:pPr marL="285750" indent="-285750">
              <a:buFont typeface="Wingdings" panose="05000000000000000000" pitchFamily="2" charset="2"/>
              <a:buChar char="l"/>
            </a:pPr>
            <a:r>
              <a:rPr lang="ja-JP" altLang="en-US" sz="2800" dirty="0">
                <a:latin typeface="AR P丸ゴシック体E" panose="020F0900000000000000" pitchFamily="50" charset="-128"/>
                <a:ea typeface="AR P丸ゴシック体E" panose="020F0900000000000000" pitchFamily="50" charset="-128"/>
              </a:rPr>
              <a:t>問題</a:t>
            </a:r>
            <a:r>
              <a:rPr lang="ja-JP" altLang="en-US" sz="2800" dirty="0" smtClean="0">
                <a:latin typeface="AR P丸ゴシック体E" panose="020F0900000000000000" pitchFamily="50" charset="-128"/>
                <a:ea typeface="AR P丸ゴシック体E" panose="020F0900000000000000" pitchFamily="50" charset="-128"/>
              </a:rPr>
              <a:t>　　など</a:t>
            </a:r>
            <a:endParaRPr lang="en-US" altLang="ja-JP" sz="2800" dirty="0" smtClean="0">
              <a:latin typeface="AR P丸ゴシック体E" panose="020F0900000000000000" pitchFamily="50" charset="-128"/>
              <a:ea typeface="AR P丸ゴシック体E" panose="020F0900000000000000" pitchFamily="50" charset="-128"/>
            </a:endParaRPr>
          </a:p>
        </p:txBody>
      </p:sp>
      <p:sp>
        <p:nvSpPr>
          <p:cNvPr id="18" name="テキスト ボックス 17"/>
          <p:cNvSpPr txBox="1"/>
          <p:nvPr/>
        </p:nvSpPr>
        <p:spPr>
          <a:xfrm>
            <a:off x="845128" y="2293005"/>
            <a:ext cx="7371594" cy="646331"/>
          </a:xfrm>
          <a:prstGeom prst="rect">
            <a:avLst/>
          </a:prstGeom>
          <a:noFill/>
          <a:ln w="38100">
            <a:solidFill>
              <a:srgbClr val="FF0000"/>
            </a:solidFill>
          </a:ln>
        </p:spPr>
        <p:txBody>
          <a:bodyPr wrap="square" rtlCol="0">
            <a:spAutoFit/>
          </a:bodyPr>
          <a:lstStyle/>
          <a:p>
            <a:r>
              <a:rPr lang="ja-JP" altLang="en-US" sz="3600" dirty="0" smtClean="0">
                <a:latin typeface="AR P丸ゴシック体E" panose="020F0900000000000000" pitchFamily="50" charset="-128"/>
                <a:ea typeface="AR P丸ゴシック体E" panose="020F0900000000000000" pitchFamily="50" charset="-128"/>
              </a:rPr>
              <a:t>対話の対象の捉え方を変えてみよう</a:t>
            </a:r>
            <a:endParaRPr lang="en-US" altLang="ja-JP" sz="3600" dirty="0" smtClean="0">
              <a:latin typeface="AR P丸ゴシック体E" panose="020F0900000000000000" pitchFamily="50" charset="-128"/>
              <a:ea typeface="AR P丸ゴシック体E" panose="020F0900000000000000" pitchFamily="50" charset="-128"/>
            </a:endParaRPr>
          </a:p>
        </p:txBody>
      </p:sp>
      <p:sp>
        <p:nvSpPr>
          <p:cNvPr id="3" name="テキスト ボックス 2"/>
          <p:cNvSpPr txBox="1"/>
          <p:nvPr/>
        </p:nvSpPr>
        <p:spPr>
          <a:xfrm>
            <a:off x="1283979" y="4988202"/>
            <a:ext cx="1685077" cy="646331"/>
          </a:xfrm>
          <a:prstGeom prst="rect">
            <a:avLst/>
          </a:prstGeom>
          <a:noFill/>
        </p:spPr>
        <p:txBody>
          <a:bodyPr wrap="none" rtlCol="0">
            <a:spAutoFit/>
          </a:bodyPr>
          <a:lstStyle/>
          <a:p>
            <a:pPr marL="571500" indent="-571500">
              <a:buFont typeface="Wingdings" panose="05000000000000000000" pitchFamily="2" charset="2"/>
              <a:buChar char="l"/>
            </a:pPr>
            <a:r>
              <a:rPr kumimoji="1" lang="ja-JP" altLang="en-US" sz="3600" dirty="0" smtClean="0">
                <a:solidFill>
                  <a:srgbClr val="FF0000"/>
                </a:solidFill>
                <a:latin typeface="AR P丸ゴシック体E" panose="020F0900000000000000" pitchFamily="50" charset="-128"/>
                <a:ea typeface="AR P丸ゴシック体E" panose="020F0900000000000000" pitchFamily="50" charset="-128"/>
              </a:rPr>
              <a:t>自分</a:t>
            </a:r>
            <a:endParaRPr kumimoji="1" lang="ja-JP" altLang="en-US" sz="3600" dirty="0">
              <a:latin typeface="AR P丸ゴシック体E" panose="020F0900000000000000" pitchFamily="50" charset="-128"/>
              <a:ea typeface="AR P丸ゴシック体E" panose="020F0900000000000000" pitchFamily="50" charset="-128"/>
            </a:endParaRPr>
          </a:p>
        </p:txBody>
      </p:sp>
      <p:sp>
        <p:nvSpPr>
          <p:cNvPr id="4" name="雲形吹き出し 3"/>
          <p:cNvSpPr/>
          <p:nvPr/>
        </p:nvSpPr>
        <p:spPr>
          <a:xfrm>
            <a:off x="4408986" y="4791392"/>
            <a:ext cx="7260005" cy="1069888"/>
          </a:xfrm>
          <a:prstGeom prst="cloudCallout">
            <a:avLst>
              <a:gd name="adj1" fmla="val -68608"/>
              <a:gd name="adj2" fmla="val 3222"/>
            </a:avLst>
          </a:prstGeom>
          <a:solidFill>
            <a:srgbClr val="FFCC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「自分」ってどういうこと？</a:t>
            </a:r>
            <a:endParaRPr kumimoji="1" lang="en-US" altLang="ja-JP" sz="2400" dirty="0" smtClean="0">
              <a:solidFill>
                <a:schemeClr val="tx1"/>
              </a:solidFill>
              <a:latin typeface="AR P丸ゴシック体E" panose="020F0900000000000000" pitchFamily="50" charset="-128"/>
              <a:ea typeface="AR P丸ゴシック体E" panose="020F0900000000000000" pitchFamily="50" charset="-128"/>
            </a:endParaRPr>
          </a:p>
          <a:p>
            <a:pPr algn="ctr"/>
            <a:r>
              <a:rPr lang="ja-JP" altLang="en-US" sz="2400" dirty="0">
                <a:solidFill>
                  <a:schemeClr val="tx1"/>
                </a:solidFill>
                <a:latin typeface="AR P丸ゴシック体E" panose="020F0900000000000000" pitchFamily="50" charset="-128"/>
                <a:ea typeface="AR P丸ゴシック体E" panose="020F0900000000000000" pitchFamily="50" charset="-128"/>
              </a:rPr>
              <a:t>自分</a:t>
            </a:r>
            <a:r>
              <a:rPr lang="ja-JP" altLang="en-US" sz="2400" dirty="0" smtClean="0">
                <a:solidFill>
                  <a:schemeClr val="tx1"/>
                </a:solidFill>
                <a:latin typeface="AR P丸ゴシック体E" panose="020F0900000000000000" pitchFamily="50" charset="-128"/>
                <a:ea typeface="AR P丸ゴシック体E" panose="020F0900000000000000" pitchFamily="50" charset="-128"/>
              </a:rPr>
              <a:t>と</a:t>
            </a:r>
            <a:r>
              <a:rPr lang="ja-JP" altLang="en-US" sz="2400" dirty="0">
                <a:solidFill>
                  <a:schemeClr val="tx1"/>
                </a:solidFill>
                <a:latin typeface="AR P丸ゴシック体E" panose="020F0900000000000000" pitchFamily="50" charset="-128"/>
                <a:ea typeface="AR P丸ゴシック体E" panose="020F0900000000000000" pitchFamily="50" charset="-128"/>
              </a:rPr>
              <a:t>対話</a:t>
            </a:r>
            <a:r>
              <a:rPr lang="ja-JP" altLang="en-US" sz="2400" dirty="0" smtClean="0">
                <a:solidFill>
                  <a:schemeClr val="tx1"/>
                </a:solidFill>
                <a:latin typeface="AR P丸ゴシック体E" panose="020F0900000000000000" pitchFamily="50" charset="-128"/>
                <a:ea typeface="AR P丸ゴシック体E" panose="020F0900000000000000" pitchFamily="50" charset="-128"/>
              </a:rPr>
              <a:t>ってどうすることなの？</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10" name="タイトル 1"/>
          <p:cNvSpPr>
            <a:spLocks noGrp="1"/>
          </p:cNvSpPr>
          <p:nvPr>
            <p:ph type="title"/>
          </p:nvPr>
        </p:nvSpPr>
        <p:spPr>
          <a:xfrm>
            <a:off x="136478" y="272299"/>
            <a:ext cx="8243247" cy="703186"/>
          </a:xfrm>
        </p:spPr>
        <p:txBody>
          <a:bodyPr>
            <a:normAutofit/>
          </a:bodyPr>
          <a:lstStyle/>
          <a:p>
            <a:r>
              <a:rPr kumimoji="1" lang="ja-JP" altLang="en-US" sz="3600" dirty="0" smtClean="0">
                <a:solidFill>
                  <a:srgbClr val="0070C0"/>
                </a:solidFill>
                <a:latin typeface="AR P丸ゴシック体E" panose="020F0900000000000000" pitchFamily="50" charset="-128"/>
                <a:ea typeface="AR P丸ゴシック体E" panose="020F0900000000000000" pitchFamily="50" charset="-128"/>
              </a:rPr>
              <a:t>算数科における対話的な学びって？</a:t>
            </a:r>
            <a:endParaRPr kumimoji="1" lang="ja-JP" altLang="en-US" sz="3600" dirty="0">
              <a:solidFill>
                <a:srgbClr val="0070C0"/>
              </a:solidFill>
              <a:latin typeface="AR P丸ゴシック体E" panose="020F0900000000000000" pitchFamily="50" charset="-128"/>
              <a:ea typeface="AR P丸ゴシック体E" panose="020F0900000000000000" pitchFamily="50" charset="-128"/>
            </a:endParaRPr>
          </a:p>
        </p:txBody>
      </p:sp>
      <p:sp>
        <p:nvSpPr>
          <p:cNvPr id="13" name="テキスト ボックス 12">
            <a:hlinkClick r:id="rId2" action="ppaction://hlinksldjump"/>
          </p:cNvPr>
          <p:cNvSpPr txBox="1"/>
          <p:nvPr/>
        </p:nvSpPr>
        <p:spPr>
          <a:xfrm>
            <a:off x="9525231" y="6244057"/>
            <a:ext cx="622735" cy="369332"/>
          </a:xfrm>
          <a:prstGeom prst="rect">
            <a:avLst/>
          </a:prstGeom>
          <a:solidFill>
            <a:srgbClr val="FFFF00"/>
          </a:solidFill>
          <a:ln>
            <a:solidFill>
              <a:srgbClr val="009999"/>
            </a:solidFill>
          </a:ln>
        </p:spPr>
        <p:txBody>
          <a:bodyPr wrap="none" rtlCol="0">
            <a:spAutoFit/>
          </a:bodyPr>
          <a:lstStyle/>
          <a:p>
            <a:r>
              <a:rPr kumimoji="1" lang="en-US" altLang="ja-JP" dirty="0" smtClean="0"/>
              <a:t>Next</a:t>
            </a:r>
            <a:endParaRPr kumimoji="1" lang="ja-JP" altLang="en-US" dirty="0"/>
          </a:p>
        </p:txBody>
      </p:sp>
    </p:spTree>
    <p:extLst>
      <p:ext uri="{BB962C8B-B14F-4D97-AF65-F5344CB8AC3E}">
        <p14:creationId xmlns:p14="http://schemas.microsoft.com/office/powerpoint/2010/main" val="264309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500" fill="hold"/>
                                        <p:tgtEl>
                                          <p:spTgt spid="18"/>
                                        </p:tgtEl>
                                        <p:attrNameLst>
                                          <p:attrName>ppt_x</p:attrName>
                                        </p:attrNameLst>
                                      </p:cBhvr>
                                      <p:tavLst>
                                        <p:tav tm="0">
                                          <p:val>
                                            <p:strVal val="0-#ppt_w/2"/>
                                          </p:val>
                                        </p:tav>
                                        <p:tav tm="100000">
                                          <p:val>
                                            <p:strVal val="#ppt_x"/>
                                          </p:val>
                                        </p:tav>
                                      </p:tavLst>
                                    </p:anim>
                                    <p:anim calcmode="lin" valueType="num">
                                      <p:cBhvr additive="base">
                                        <p:cTn id="8" dur="1500" fill="hold"/>
                                        <p:tgtEl>
                                          <p:spTgt spid="18"/>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2" presetClass="entr" presetSubtype="1"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up)">
                                      <p:cBhvr>
                                        <p:cTn id="12" dur="2500"/>
                                        <p:tgtEl>
                                          <p:spTgt spid="14"/>
                                        </p:tgtEl>
                                      </p:cBhvr>
                                    </p:animEffect>
                                  </p:childTnLst>
                                </p:cTn>
                              </p:par>
                              <p:par>
                                <p:cTn id="13" presetID="22" presetClass="entr" presetSubtype="1" fill="hold" grpId="0" nodeType="withEffect">
                                  <p:stCondLst>
                                    <p:cond delay="50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2500"/>
                                        <p:tgtEl>
                                          <p:spTgt spid="15"/>
                                        </p:tgtEl>
                                      </p:cBhvr>
                                    </p:animEffect>
                                  </p:childTnLst>
                                </p:cTn>
                              </p:par>
                            </p:childTnLst>
                          </p:cTn>
                        </p:par>
                        <p:par>
                          <p:cTn id="16" fill="hold">
                            <p:stCondLst>
                              <p:cond delay="4500"/>
                            </p:stCondLst>
                            <p:childTnLst>
                              <p:par>
                                <p:cTn id="17" presetID="6" presetClass="entr" presetSubtype="16"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circle(in)">
                                      <p:cBhvr>
                                        <p:cTn id="19" dur="2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32"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circle(out)">
                                      <p:cBhvr>
                                        <p:cTn id="24" dur="1250"/>
                                        <p:tgtEl>
                                          <p:spTgt spid="4"/>
                                        </p:tgtEl>
                                      </p:cBhvr>
                                    </p:animEffect>
                                  </p:childTnLst>
                                </p:cTn>
                              </p:par>
                            </p:childTnLst>
                          </p:cTn>
                        </p:par>
                        <p:par>
                          <p:cTn id="25" fill="hold">
                            <p:stCondLst>
                              <p:cond delay="1250"/>
                            </p:stCondLst>
                            <p:childTnLst>
                              <p:par>
                                <p:cTn id="26" presetID="10" presetClass="entr" presetSubtype="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8" grpId="0" animBg="1"/>
      <p:bldP spid="3" grpId="0"/>
      <p:bldP spid="4"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7730" y="1197736"/>
            <a:ext cx="8400056" cy="707886"/>
          </a:xfrm>
          <a:prstGeom prst="rect">
            <a:avLst/>
          </a:prstGeom>
          <a:solidFill>
            <a:srgbClr val="FFFFCC"/>
          </a:solidFill>
        </p:spPr>
        <p:txBody>
          <a:bodyPr wrap="none" rtlCol="0">
            <a:spAutoFit/>
          </a:bodyPr>
          <a:lstStyle/>
          <a:p>
            <a:r>
              <a:rPr kumimoji="1" lang="ja-JP" altLang="en-US" sz="4000" dirty="0" smtClean="0">
                <a:latin typeface="AR P丸ゴシック体E" panose="020F0900000000000000" pitchFamily="50" charset="-128"/>
                <a:ea typeface="AR P丸ゴシック体E" panose="020F0900000000000000" pitchFamily="50" charset="-128"/>
              </a:rPr>
              <a:t>○対話的な学びに向かわせるポイント</a:t>
            </a:r>
            <a:endParaRPr kumimoji="1" lang="ja-JP" altLang="en-US" sz="4000" dirty="0">
              <a:latin typeface="AR P丸ゴシック体E" panose="020F0900000000000000" pitchFamily="50" charset="-128"/>
              <a:ea typeface="AR P丸ゴシック体E" panose="020F0900000000000000" pitchFamily="50" charset="-128"/>
            </a:endParaRPr>
          </a:p>
        </p:txBody>
      </p:sp>
      <p:sp>
        <p:nvSpPr>
          <p:cNvPr id="18" name="テキスト ボックス 17"/>
          <p:cNvSpPr txBox="1"/>
          <p:nvPr/>
        </p:nvSpPr>
        <p:spPr>
          <a:xfrm>
            <a:off x="845128" y="2137140"/>
            <a:ext cx="4667030" cy="646331"/>
          </a:xfrm>
          <a:prstGeom prst="rect">
            <a:avLst/>
          </a:prstGeom>
          <a:noFill/>
          <a:ln w="38100">
            <a:solidFill>
              <a:srgbClr val="FF0000"/>
            </a:solidFill>
          </a:ln>
        </p:spPr>
        <p:txBody>
          <a:bodyPr wrap="square" rtlCol="0">
            <a:spAutoFit/>
          </a:bodyPr>
          <a:lstStyle/>
          <a:p>
            <a:r>
              <a:rPr lang="ja-JP" altLang="en-US" sz="3600" dirty="0" smtClean="0">
                <a:latin typeface="AR P丸ゴシック体E" panose="020F0900000000000000" pitchFamily="50" charset="-128"/>
                <a:ea typeface="AR P丸ゴシック体E" panose="020F0900000000000000" pitchFamily="50" charset="-128"/>
              </a:rPr>
              <a:t>「自分」も対話の対象</a:t>
            </a:r>
            <a:endParaRPr lang="en-US" altLang="ja-JP" sz="3600" dirty="0" smtClean="0">
              <a:latin typeface="AR P丸ゴシック体E" panose="020F0900000000000000" pitchFamily="50" charset="-128"/>
              <a:ea typeface="AR P丸ゴシック体E" panose="020F0900000000000000" pitchFamily="50" charset="-128"/>
            </a:endParaRPr>
          </a:p>
        </p:txBody>
      </p:sp>
      <p:sp>
        <p:nvSpPr>
          <p:cNvPr id="6" name="テキスト ボックス 5"/>
          <p:cNvSpPr txBox="1"/>
          <p:nvPr/>
        </p:nvSpPr>
        <p:spPr>
          <a:xfrm>
            <a:off x="714355" y="3013145"/>
            <a:ext cx="10504105" cy="1046440"/>
          </a:xfrm>
          <a:prstGeom prst="rect">
            <a:avLst/>
          </a:prstGeom>
          <a:solidFill>
            <a:srgbClr val="FFCCFF"/>
          </a:solidFill>
        </p:spPr>
        <p:txBody>
          <a:bodyPr wrap="square" rtlCol="0">
            <a:spAutoFit/>
          </a:bodyPr>
          <a:lstStyle/>
          <a:p>
            <a:r>
              <a:rPr lang="ja-JP" altLang="en-US" sz="2400" dirty="0" smtClean="0">
                <a:latin typeface="AR P丸ゴシック体E" panose="020F0900000000000000" pitchFamily="50" charset="-128"/>
                <a:ea typeface="AR P丸ゴシック体E" panose="020F0900000000000000" pitchFamily="50" charset="-128"/>
              </a:rPr>
              <a:t>あらかじめ</a:t>
            </a:r>
            <a:r>
              <a:rPr lang="ja-JP" altLang="en-US" sz="2400" dirty="0">
                <a:latin typeface="AR P丸ゴシック体E" panose="020F0900000000000000" pitchFamily="50" charset="-128"/>
                <a:ea typeface="AR P丸ゴシック体E" panose="020F0900000000000000" pitchFamily="50" charset="-128"/>
              </a:rPr>
              <a:t>自己の考えをもち，それを意識した上で，主体的に取り組むようにし，深い学びを実現</a:t>
            </a:r>
            <a:r>
              <a:rPr lang="ja-JP" altLang="en-US" sz="2400" dirty="0" smtClean="0">
                <a:latin typeface="AR P丸ゴシック体E" panose="020F0900000000000000" pitchFamily="50" charset="-128"/>
                <a:ea typeface="AR P丸ゴシック体E" panose="020F0900000000000000" pitchFamily="50" charset="-128"/>
              </a:rPr>
              <a:t>する</a:t>
            </a:r>
            <a:endParaRPr lang="en-US" altLang="ja-JP" sz="2400" dirty="0" smtClean="0">
              <a:latin typeface="AR P丸ゴシック体E" panose="020F0900000000000000" pitchFamily="50" charset="-128"/>
              <a:ea typeface="AR P丸ゴシック体E" panose="020F0900000000000000" pitchFamily="50" charset="-128"/>
            </a:endParaRPr>
          </a:p>
          <a:p>
            <a:pPr algn="r"/>
            <a:r>
              <a:rPr lang="zh-TW" altLang="en-US" sz="1400" dirty="0" smtClean="0">
                <a:latin typeface="AR P丸ゴシック体E" panose="020F0900000000000000" pitchFamily="50" charset="-128"/>
                <a:ea typeface="AR P丸ゴシック体E" panose="020F0900000000000000" pitchFamily="50" charset="-128"/>
              </a:rPr>
              <a:t>文部科学省</a:t>
            </a:r>
            <a:r>
              <a:rPr lang="ja-JP" altLang="en-US" sz="1400" dirty="0" err="1" smtClean="0">
                <a:latin typeface="AR P丸ゴシック体E" panose="020F0900000000000000" pitchFamily="50" charset="-128"/>
                <a:ea typeface="AR P丸ゴシック体E" panose="020F0900000000000000" pitchFamily="50" charset="-128"/>
              </a:rPr>
              <a:t>，</a:t>
            </a:r>
            <a:r>
              <a:rPr lang="zh-TW" altLang="en-US" sz="1400" dirty="0" smtClean="0">
                <a:latin typeface="AR P丸ゴシック体E" panose="020F0900000000000000" pitchFamily="50" charset="-128"/>
                <a:ea typeface="AR P丸ゴシック体E" panose="020F0900000000000000" pitchFamily="50" charset="-128"/>
              </a:rPr>
              <a:t>「</a:t>
            </a:r>
            <a:r>
              <a:rPr lang="zh-TW" altLang="en-US" sz="1400" dirty="0">
                <a:latin typeface="AR P丸ゴシック体E" panose="020F0900000000000000" pitchFamily="50" charset="-128"/>
                <a:ea typeface="AR P丸ゴシック体E" panose="020F0900000000000000" pitchFamily="50" charset="-128"/>
              </a:rPr>
              <a:t>小学校学習指導要領解説　算数編</a:t>
            </a:r>
            <a:r>
              <a:rPr lang="zh-TW" altLang="en-US" sz="1400" dirty="0" smtClean="0">
                <a:latin typeface="AR P丸ゴシック体E" panose="020F0900000000000000" pitchFamily="50" charset="-128"/>
                <a:ea typeface="AR P丸ゴシック体E" panose="020F0900000000000000" pitchFamily="50" charset="-128"/>
              </a:rPr>
              <a:t>」</a:t>
            </a:r>
            <a:r>
              <a:rPr lang="ja-JP" altLang="en-US" sz="1400" dirty="0" err="1" smtClean="0">
                <a:latin typeface="AR P丸ゴシック体E" panose="020F0900000000000000" pitchFamily="50" charset="-128"/>
                <a:ea typeface="AR P丸ゴシック体E" panose="020F0900000000000000" pitchFamily="50" charset="-128"/>
              </a:rPr>
              <a:t>，</a:t>
            </a:r>
            <a:r>
              <a:rPr lang="en-US" altLang="zh-TW" sz="1400" dirty="0" smtClean="0">
                <a:latin typeface="AR P丸ゴシック体E" panose="020F0900000000000000" pitchFamily="50" charset="-128"/>
                <a:ea typeface="AR P丸ゴシック体E" panose="020F0900000000000000" pitchFamily="50" charset="-128"/>
              </a:rPr>
              <a:t>8</a:t>
            </a:r>
            <a:r>
              <a:rPr lang="zh-TW" altLang="en-US" sz="1400" dirty="0" smtClean="0">
                <a:latin typeface="AR P丸ゴシック体E" panose="020F0900000000000000" pitchFamily="50" charset="-128"/>
                <a:ea typeface="AR P丸ゴシック体E" panose="020F0900000000000000" pitchFamily="50" charset="-128"/>
              </a:rPr>
              <a:t>頁</a:t>
            </a:r>
            <a:r>
              <a:rPr lang="ja-JP" altLang="en-US" sz="1400" dirty="0" err="1" smtClean="0">
                <a:latin typeface="AR P丸ゴシック体E" panose="020F0900000000000000" pitchFamily="50" charset="-128"/>
                <a:ea typeface="AR P丸ゴシック体E" panose="020F0900000000000000" pitchFamily="50" charset="-128"/>
              </a:rPr>
              <a:t>，</a:t>
            </a:r>
            <a:r>
              <a:rPr lang="en-US" altLang="zh-TW" sz="1400" dirty="0" smtClean="0">
                <a:latin typeface="AR P丸ゴシック体E" panose="020F0900000000000000" pitchFamily="50" charset="-128"/>
                <a:ea typeface="AR P丸ゴシック体E" panose="020F0900000000000000" pitchFamily="50" charset="-128"/>
              </a:rPr>
              <a:t>2017</a:t>
            </a:r>
            <a:r>
              <a:rPr lang="en-US" altLang="zh-TW" sz="1400" dirty="0">
                <a:latin typeface="AR P丸ゴシック体E" panose="020F0900000000000000" pitchFamily="50" charset="-128"/>
                <a:ea typeface="AR P丸ゴシック体E" panose="020F0900000000000000" pitchFamily="50" charset="-128"/>
              </a:rPr>
              <a:t>.</a:t>
            </a:r>
            <a:endParaRPr lang="ja-JP" altLang="en-US" sz="1400" dirty="0">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714355" y="4272310"/>
            <a:ext cx="10504104" cy="1384995"/>
          </a:xfrm>
          <a:prstGeom prst="rect">
            <a:avLst/>
          </a:prstGeom>
          <a:noFill/>
          <a:ln>
            <a:solidFill>
              <a:schemeClr val="tx1"/>
            </a:solidFill>
            <a:prstDash val="lgDash"/>
          </a:ln>
        </p:spPr>
        <p:txBody>
          <a:bodyPr wrap="square" rtlCol="0">
            <a:spAutoFit/>
          </a:bodyPr>
          <a:lstStyle/>
          <a:p>
            <a:r>
              <a:rPr lang="ja-JP" altLang="en-US" sz="2800" dirty="0" smtClean="0">
                <a:latin typeface="AR P丸ゴシック体E" panose="020F0900000000000000" pitchFamily="50" charset="-128"/>
                <a:ea typeface="AR P丸ゴシック体E" panose="020F0900000000000000" pitchFamily="50" charset="-128"/>
              </a:rPr>
              <a:t>問題</a:t>
            </a:r>
            <a:r>
              <a:rPr lang="ja-JP" altLang="en-US" sz="2800" dirty="0">
                <a:latin typeface="AR P丸ゴシック体E" panose="020F0900000000000000" pitchFamily="50" charset="-128"/>
                <a:ea typeface="AR P丸ゴシック体E" panose="020F0900000000000000" pitchFamily="50" charset="-128"/>
              </a:rPr>
              <a:t>のどこまで分かっているか又は分からないか，質問したいことは何かなどの，課題に取り組んでいる自分の姿を意識させること</a:t>
            </a:r>
            <a:r>
              <a:rPr lang="ja-JP" altLang="en-US" sz="2800" dirty="0" smtClean="0">
                <a:latin typeface="AR P丸ゴシック体E" panose="020F0900000000000000" pitchFamily="50" charset="-128"/>
                <a:ea typeface="AR P丸ゴシック体E" panose="020F0900000000000000" pitchFamily="50" charset="-128"/>
              </a:rPr>
              <a:t>も</a:t>
            </a:r>
            <a:endParaRPr lang="en-US" altLang="ja-JP" sz="2800" dirty="0" smtClean="0">
              <a:latin typeface="AR P丸ゴシック体E" panose="020F0900000000000000" pitchFamily="50" charset="-128"/>
              <a:ea typeface="AR P丸ゴシック体E" panose="020F0900000000000000" pitchFamily="50" charset="-128"/>
            </a:endParaRPr>
          </a:p>
          <a:p>
            <a:r>
              <a:rPr lang="ja-JP" altLang="en-US" sz="2800" dirty="0" smtClean="0">
                <a:latin typeface="AR P丸ゴシック体E" panose="020F0900000000000000" pitchFamily="50" charset="-128"/>
                <a:ea typeface="AR P丸ゴシック体E" panose="020F0900000000000000" pitchFamily="50" charset="-128"/>
              </a:rPr>
              <a:t>「</a:t>
            </a:r>
            <a:r>
              <a:rPr lang="ja-JP" altLang="en-US" sz="2800" dirty="0">
                <a:latin typeface="AR P丸ゴシック体E" panose="020F0900000000000000" pitchFamily="50" charset="-128"/>
                <a:ea typeface="AR P丸ゴシック体E" panose="020F0900000000000000" pitchFamily="50" charset="-128"/>
              </a:rPr>
              <a:t>自己の考え」と</a:t>
            </a:r>
            <a:r>
              <a:rPr lang="ja-JP" altLang="en-US" sz="2800" dirty="0" smtClean="0">
                <a:latin typeface="AR P丸ゴシック体E" panose="020F0900000000000000" pitchFamily="50" charset="-128"/>
                <a:ea typeface="AR P丸ゴシック体E" panose="020F0900000000000000" pitchFamily="50" charset="-128"/>
              </a:rPr>
              <a:t>捉えると，「自分」も対話の対象になる。</a:t>
            </a:r>
            <a:endParaRPr kumimoji="1" lang="ja-JP" altLang="en-US" sz="2800" dirty="0">
              <a:latin typeface="AR P丸ゴシック体E" panose="020F0900000000000000" pitchFamily="50" charset="-128"/>
              <a:ea typeface="AR P丸ゴシック体E" panose="020F0900000000000000" pitchFamily="50" charset="-128"/>
            </a:endParaRPr>
          </a:p>
        </p:txBody>
      </p:sp>
      <p:sp>
        <p:nvSpPr>
          <p:cNvPr id="3" name="角丸四角形 2"/>
          <p:cNvSpPr/>
          <p:nvPr/>
        </p:nvSpPr>
        <p:spPr>
          <a:xfrm>
            <a:off x="2149519" y="3055278"/>
            <a:ext cx="1549024" cy="39295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845129" y="5167108"/>
            <a:ext cx="2126672" cy="48636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p:cNvSpPr>
            <a:spLocks noGrp="1"/>
          </p:cNvSpPr>
          <p:nvPr>
            <p:ph type="title"/>
          </p:nvPr>
        </p:nvSpPr>
        <p:spPr>
          <a:xfrm>
            <a:off x="136478" y="272299"/>
            <a:ext cx="8161361" cy="703186"/>
          </a:xfrm>
        </p:spPr>
        <p:txBody>
          <a:bodyPr>
            <a:normAutofit/>
          </a:bodyPr>
          <a:lstStyle/>
          <a:p>
            <a:r>
              <a:rPr kumimoji="1" lang="ja-JP" altLang="en-US" sz="3600" dirty="0" smtClean="0">
                <a:solidFill>
                  <a:srgbClr val="0070C0"/>
                </a:solidFill>
                <a:latin typeface="AR P丸ゴシック体E" panose="020F0900000000000000" pitchFamily="50" charset="-128"/>
                <a:ea typeface="AR P丸ゴシック体E" panose="020F0900000000000000" pitchFamily="50" charset="-128"/>
              </a:rPr>
              <a:t>算数科における対話的な学びって？</a:t>
            </a:r>
            <a:endParaRPr kumimoji="1" lang="ja-JP" altLang="en-US" sz="3600" dirty="0">
              <a:solidFill>
                <a:srgbClr val="0070C0"/>
              </a:solidFill>
              <a:latin typeface="AR P丸ゴシック体E" panose="020F0900000000000000" pitchFamily="50" charset="-128"/>
              <a:ea typeface="AR P丸ゴシック体E" panose="020F0900000000000000" pitchFamily="50" charset="-128"/>
            </a:endParaRPr>
          </a:p>
        </p:txBody>
      </p:sp>
      <p:sp>
        <p:nvSpPr>
          <p:cNvPr id="10" name="テキスト ボックス 9"/>
          <p:cNvSpPr txBox="1"/>
          <p:nvPr/>
        </p:nvSpPr>
        <p:spPr>
          <a:xfrm>
            <a:off x="10287231" y="6244057"/>
            <a:ext cx="750526" cy="369332"/>
          </a:xfrm>
          <a:prstGeom prst="rect">
            <a:avLst/>
          </a:prstGeom>
          <a:solidFill>
            <a:srgbClr val="CCFFFF"/>
          </a:solidFill>
          <a:ln>
            <a:solidFill>
              <a:srgbClr val="009999"/>
            </a:solidFill>
          </a:ln>
        </p:spPr>
        <p:txBody>
          <a:bodyPr wrap="none" rtlCol="0">
            <a:spAutoFit/>
          </a:bodyPr>
          <a:lstStyle/>
          <a:p>
            <a:r>
              <a:rPr kumimoji="1" lang="en-US" altLang="ja-JP" dirty="0" smtClean="0">
                <a:hlinkClick r:id="rId2" action="ppaction://hlinksldjump"/>
              </a:rPr>
              <a:t>Home</a:t>
            </a:r>
            <a:endParaRPr kumimoji="1" lang="ja-JP" altLang="en-US" dirty="0"/>
          </a:p>
        </p:txBody>
      </p:sp>
    </p:spTree>
    <p:extLst>
      <p:ext uri="{BB962C8B-B14F-4D97-AF65-F5344CB8AC3E}">
        <p14:creationId xmlns:p14="http://schemas.microsoft.com/office/powerpoint/2010/main" val="1331063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75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2000"/>
                                        <p:tgtEl>
                                          <p:spTgt spid="6"/>
                                        </p:tgtEl>
                                      </p:cBhvr>
                                    </p:animEffect>
                                  </p:childTnLst>
                                </p:cTn>
                              </p:par>
                              <p:par>
                                <p:cTn id="13" presetID="6" presetClass="entr" presetSubtype="16" fill="hold" grpId="0" nodeType="withEffect">
                                  <p:stCondLst>
                                    <p:cond delay="100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250"/>
                                        <p:tgtEl>
                                          <p:spTgt spid="3"/>
                                        </p:tgtEl>
                                      </p:cBhvr>
                                    </p:animEffect>
                                  </p:childTnLst>
                                </p:cTn>
                              </p:par>
                            </p:childTnLst>
                          </p:cTn>
                        </p:par>
                        <p:par>
                          <p:cTn id="16" fill="hold">
                            <p:stCondLst>
                              <p:cond delay="3250"/>
                            </p:stCondLst>
                            <p:childTnLst>
                              <p:par>
                                <p:cTn id="17" presetID="22"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up)">
                                      <p:cBhvr>
                                        <p:cTn id="19" dur="3000"/>
                                        <p:tgtEl>
                                          <p:spTgt spid="7"/>
                                        </p:tgtEl>
                                      </p:cBhvr>
                                    </p:animEffect>
                                  </p:childTnLst>
                                </p:cTn>
                              </p:par>
                            </p:childTnLst>
                          </p:cTn>
                        </p:par>
                        <p:par>
                          <p:cTn id="20" fill="hold">
                            <p:stCondLst>
                              <p:cond delay="6250"/>
                            </p:stCondLst>
                            <p:childTnLst>
                              <p:par>
                                <p:cTn id="21" presetID="6" presetClass="entr" presetSubtype="1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2000"/>
                                        <p:tgtEl>
                                          <p:spTgt spid="8"/>
                                        </p:tgtEl>
                                      </p:cBhvr>
                                    </p:animEffect>
                                  </p:childTnLst>
                                </p:cTn>
                              </p:par>
                            </p:childTnLst>
                          </p:cTn>
                        </p:par>
                        <p:par>
                          <p:cTn id="24" fill="hold">
                            <p:stCondLst>
                              <p:cond delay="8250"/>
                            </p:stCondLst>
                            <p:childTnLst>
                              <p:par>
                                <p:cTn id="25" presetID="10"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6" grpId="0" animBg="1"/>
      <p:bldP spid="7" grpId="0" animBg="1"/>
      <p:bldP spid="3" grpId="0" animBg="1"/>
      <p:bldP spid="8" grpId="0" animBg="1"/>
      <p:bldP spid="10" grpId="0" animBg="1"/>
    </p:bld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3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4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6.xml><?xml version="1.0" encoding="utf-8"?>
<a:theme xmlns:a="http://schemas.openxmlformats.org/drawingml/2006/main" name="5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TM02892315[[fn=ウィスプ]]</Template>
  <TotalTime>9823</TotalTime>
  <Words>3048</Words>
  <Application>Microsoft Office PowerPoint</Application>
  <PresentationFormat>ワイド画面</PresentationFormat>
  <Paragraphs>363</Paragraphs>
  <Slides>30</Slides>
  <Notes>10</Notes>
  <HiddenSlides>0</HiddenSlides>
  <MMClips>0</MMClips>
  <ScaleCrop>false</ScaleCrop>
  <HeadingPairs>
    <vt:vector size="8" baseType="variant">
      <vt:variant>
        <vt:lpstr>使用されているフォント</vt:lpstr>
      </vt:variant>
      <vt:variant>
        <vt:i4>10</vt:i4>
      </vt:variant>
      <vt:variant>
        <vt:lpstr>テーマ</vt:lpstr>
      </vt:variant>
      <vt:variant>
        <vt:i4>6</vt:i4>
      </vt:variant>
      <vt:variant>
        <vt:lpstr>埋め込まれた OLE サーバー</vt:lpstr>
      </vt:variant>
      <vt:variant>
        <vt:i4>1</vt:i4>
      </vt:variant>
      <vt:variant>
        <vt:lpstr>スライド タイトル</vt:lpstr>
      </vt:variant>
      <vt:variant>
        <vt:i4>30</vt:i4>
      </vt:variant>
    </vt:vector>
  </HeadingPairs>
  <TitlesOfParts>
    <vt:vector size="47" baseType="lpstr">
      <vt:lpstr>AR P丸ゴシック体E</vt:lpstr>
      <vt:lpstr>AR P丸ゴシック体M</vt:lpstr>
      <vt:lpstr>AR丸ゴシック体E</vt:lpstr>
      <vt:lpstr>AR丸ゴシック体M</vt:lpstr>
      <vt:lpstr>AR悠々ゴシック体E</vt:lpstr>
      <vt:lpstr>ＭＳ Ｐゴシック</vt:lpstr>
      <vt:lpstr>Calibri</vt:lpstr>
      <vt:lpstr>Calibri Light</vt:lpstr>
      <vt:lpstr>Wingdings</vt:lpstr>
      <vt:lpstr>Wingdings 2</vt:lpstr>
      <vt:lpstr>HDOfficeLightV0</vt:lpstr>
      <vt:lpstr>1_HDOfficeLightV0</vt:lpstr>
      <vt:lpstr>2_HDOfficeLightV0</vt:lpstr>
      <vt:lpstr>3_HDOfficeLightV0</vt:lpstr>
      <vt:lpstr>4_HDOfficeLightV0</vt:lpstr>
      <vt:lpstr>5_HDOfficeLightV0</vt:lpstr>
      <vt:lpstr>花子</vt:lpstr>
      <vt:lpstr>「主体的・対話的で深い学び」って？</vt:lpstr>
      <vt:lpstr>PowerPoint プレゼンテーション</vt:lpstr>
      <vt:lpstr>PowerPoint プレゼンテーション</vt:lpstr>
      <vt:lpstr>算数科における主体的な学びって？</vt:lpstr>
      <vt:lpstr>算数科における主体的な学びって？</vt:lpstr>
      <vt:lpstr>算数科における対話的な学びって？</vt:lpstr>
      <vt:lpstr>算数科における対話的な学びって？</vt:lpstr>
      <vt:lpstr>算数科における対話的な学びって？</vt:lpstr>
      <vt:lpstr>算数科における対話的な学びって？</vt:lpstr>
      <vt:lpstr>算数科における深い学びって？</vt:lpstr>
      <vt:lpstr>算数科における深い学びって？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徳島県立総合教育センター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kk104</dc:creator>
  <cp:lastModifiedBy>河野 敬子</cp:lastModifiedBy>
  <cp:revision>280</cp:revision>
  <cp:lastPrinted>2018-01-17T02:04:08Z</cp:lastPrinted>
  <dcterms:created xsi:type="dcterms:W3CDTF">2017-08-24T02:45:43Z</dcterms:created>
  <dcterms:modified xsi:type="dcterms:W3CDTF">2018-01-24T07:08:02Z</dcterms:modified>
</cp:coreProperties>
</file>